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1.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56" r:id="rId2"/>
    <p:sldId id="337" r:id="rId3"/>
    <p:sldId id="342" r:id="rId4"/>
    <p:sldId id="343" r:id="rId5"/>
    <p:sldId id="339" r:id="rId6"/>
    <p:sldId id="338" r:id="rId7"/>
    <p:sldId id="335" r:id="rId8"/>
    <p:sldId id="336" r:id="rId9"/>
    <p:sldId id="2096975502" r:id="rId10"/>
    <p:sldId id="2134959160" r:id="rId11"/>
    <p:sldId id="2134959157" r:id="rId12"/>
    <p:sldId id="2096975808" r:id="rId13"/>
    <p:sldId id="344" r:id="rId14"/>
    <p:sldId id="257" r:id="rId15"/>
    <p:sldId id="2134959161" r:id="rId16"/>
    <p:sldId id="2134959164" r:id="rId17"/>
    <p:sldId id="2134959163" r:id="rId18"/>
    <p:sldId id="2134959166" r:id="rId19"/>
    <p:sldId id="2134959162" r:id="rId20"/>
    <p:sldId id="325" r:id="rId21"/>
    <p:sldId id="289" r:id="rId22"/>
    <p:sldId id="326" r:id="rId23"/>
    <p:sldId id="279" r:id="rId24"/>
    <p:sldId id="347" r:id="rId25"/>
    <p:sldId id="2096975801" r:id="rId26"/>
    <p:sldId id="333" r:id="rId27"/>
    <p:sldId id="290" r:id="rId28"/>
    <p:sldId id="345" r:id="rId29"/>
    <p:sldId id="276" r:id="rId30"/>
    <p:sldId id="278" r:id="rId31"/>
    <p:sldId id="2134959165" r:id="rId32"/>
    <p:sldId id="340" r:id="rId33"/>
    <p:sldId id="2134959158" r:id="rId34"/>
    <p:sldId id="2134959159" r:id="rId35"/>
    <p:sldId id="334" r:id="rId36"/>
    <p:sldId id="2134959168" r:id="rId37"/>
    <p:sldId id="2134959167" r:id="rId38"/>
    <p:sldId id="2134959169" r:id="rId39"/>
    <p:sldId id="2134959170" r:id="rId40"/>
    <p:sldId id="346" r:id="rId41"/>
    <p:sldId id="2134959171" r:id="rId42"/>
    <p:sldId id="2134959172" r:id="rId43"/>
    <p:sldId id="2134959174" r:id="rId44"/>
    <p:sldId id="2134959173" r:id="rId45"/>
    <p:sldId id="2134959177" r:id="rId46"/>
    <p:sldId id="2134959176" r:id="rId47"/>
    <p:sldId id="2134959175" r:id="rId48"/>
    <p:sldId id="2096975804" r:id="rId49"/>
    <p:sldId id="284" r:id="rId50"/>
    <p:sldId id="341" r:id="rId51"/>
    <p:sldId id="2134959179" r:id="rId52"/>
    <p:sldId id="2096975803" r:id="rId53"/>
    <p:sldId id="2096975807" r:id="rId54"/>
    <p:sldId id="2096975809" r:id="rId55"/>
    <p:sldId id="2096975805" r:id="rId5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5F6"/>
    <a:srgbClr val="F8D599"/>
    <a:srgbClr val="F3F3F3"/>
    <a:srgbClr val="CFD0D4"/>
    <a:srgbClr val="FF4040"/>
    <a:srgbClr val="6675A3"/>
    <a:srgbClr val="FFFFFF"/>
    <a:srgbClr val="B8E2E1"/>
    <a:srgbClr val="79B7B5"/>
    <a:srgbClr val="E5E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670" autoAdjust="0"/>
  </p:normalViewPr>
  <p:slideViewPr>
    <p:cSldViewPr snapToGrid="0" showGuides="1">
      <p:cViewPr varScale="1">
        <p:scale>
          <a:sx n="44" d="100"/>
          <a:sy n="44" d="100"/>
        </p:scale>
        <p:origin x="1452" y="44"/>
      </p:cViewPr>
      <p:guideLst>
        <p:guide orient="horz" pos="2160"/>
        <p:guide pos="3840"/>
      </p:guideLst>
    </p:cSldViewPr>
  </p:slideViewPr>
  <p:notesTextViewPr>
    <p:cViewPr>
      <p:scale>
        <a:sx n="1" d="1"/>
        <a:sy n="1" d="1"/>
      </p:scale>
      <p:origin x="0" y="0"/>
    </p:cViewPr>
  </p:notesTextViewPr>
  <p:notesViewPr>
    <p:cSldViewPr snapToGrid="0">
      <p:cViewPr varScale="1">
        <p:scale>
          <a:sx n="45" d="100"/>
          <a:sy n="45" d="100"/>
        </p:scale>
        <p:origin x="1904" y="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22926240058332"/>
          <c:y val="8.784436682177342E-2"/>
          <c:w val="0.80353384022491758"/>
          <c:h val="0.7064579644693062"/>
        </c:manualLayout>
      </c:layout>
      <c:scatterChart>
        <c:scatterStyle val="lineMarker"/>
        <c:varyColors val="0"/>
        <c:ser>
          <c:idx val="2"/>
          <c:order val="0"/>
          <c:tx>
            <c:strRef>
              <c:f>Data!$B$1</c:f>
              <c:strCache>
                <c:ptCount val="1"/>
                <c:pt idx="0">
                  <c:v>Sema 2.4 mg - IT</c:v>
                </c:pt>
              </c:strCache>
            </c:strRef>
          </c:tx>
          <c:spPr>
            <a:ln w="38100">
              <a:solidFill>
                <a:srgbClr val="001965"/>
              </a:solidFill>
            </a:ln>
          </c:spPr>
          <c:marker>
            <c:symbol val="none"/>
          </c:marker>
          <c:errBars>
            <c:errDir val="y"/>
            <c:errBarType val="both"/>
            <c:errValType val="cust"/>
            <c:noEndCap val="1"/>
            <c:plus>
              <c:numRef>
                <c:f>Data!$E$2:$E$19</c:f>
                <c:numCache>
                  <c:formatCode>General</c:formatCode>
                  <c:ptCount val="18"/>
                  <c:pt idx="0">
                    <c:v>0</c:v>
                  </c:pt>
                  <c:pt idx="1">
                    <c:v>4.74080889675772E-2</c:v>
                  </c:pt>
                  <c:pt idx="2">
                    <c:v>7.173178116390222E-2</c:v>
                  </c:pt>
                  <c:pt idx="3">
                    <c:v>9.3644406593953455E-2</c:v>
                  </c:pt>
                  <c:pt idx="4">
                    <c:v>0.11365170445433836</c:v>
                  </c:pt>
                  <c:pt idx="5">
                    <c:v>0.13554725467834672</c:v>
                  </c:pt>
                  <c:pt idx="6">
                    <c:v>0.17174177925246781</c:v>
                  </c:pt>
                  <c:pt idx="7">
                    <c:v>0.20325147257380749</c:v>
                  </c:pt>
                  <c:pt idx="8">
                    <c:v>0.22884378781040127</c:v>
                  </c:pt>
                  <c:pt idx="9">
                    <c:v>0.25255668224793126</c:v>
                  </c:pt>
                  <c:pt idx="10">
                    <c:v>0.26918384276984142</c:v>
                  </c:pt>
                  <c:pt idx="11">
                    <c:v>0.28957105997481491</c:v>
                  </c:pt>
                </c:numCache>
              </c:numRef>
            </c:plus>
            <c:minus>
              <c:numRef>
                <c:f>Data!$E$2:$E$19</c:f>
                <c:numCache>
                  <c:formatCode>General</c:formatCode>
                  <c:ptCount val="18"/>
                  <c:pt idx="0">
                    <c:v>0</c:v>
                  </c:pt>
                  <c:pt idx="1">
                    <c:v>4.74080889675772E-2</c:v>
                  </c:pt>
                  <c:pt idx="2">
                    <c:v>7.173178116390222E-2</c:v>
                  </c:pt>
                  <c:pt idx="3">
                    <c:v>9.3644406593953455E-2</c:v>
                  </c:pt>
                  <c:pt idx="4">
                    <c:v>0.11365170445433836</c:v>
                  </c:pt>
                  <c:pt idx="5">
                    <c:v>0.13554725467834672</c:v>
                  </c:pt>
                  <c:pt idx="6">
                    <c:v>0.17174177925246781</c:v>
                  </c:pt>
                  <c:pt idx="7">
                    <c:v>0.20325147257380749</c:v>
                  </c:pt>
                  <c:pt idx="8">
                    <c:v>0.22884378781040127</c:v>
                  </c:pt>
                  <c:pt idx="9">
                    <c:v>0.25255668224793126</c:v>
                  </c:pt>
                  <c:pt idx="10">
                    <c:v>0.26918384276984142</c:v>
                  </c:pt>
                  <c:pt idx="11">
                    <c:v>0.28957105997481491</c:v>
                  </c:pt>
                </c:numCache>
              </c:numRef>
            </c:minus>
            <c:spPr>
              <a:ln w="19050">
                <a:solidFill>
                  <a:schemeClr val="tx2"/>
                </a:solidFill>
              </a:ln>
            </c:spPr>
          </c:errBars>
          <c:xVal>
            <c:numRef>
              <c:f>Data!$A$2:$A$19</c:f>
              <c:numCache>
                <c:formatCode>General</c:formatCode>
                <c:ptCount val="18"/>
                <c:pt idx="0">
                  <c:v>0</c:v>
                </c:pt>
                <c:pt idx="1">
                  <c:v>4</c:v>
                </c:pt>
                <c:pt idx="2">
                  <c:v>8</c:v>
                </c:pt>
                <c:pt idx="3">
                  <c:v>12</c:v>
                </c:pt>
                <c:pt idx="4">
                  <c:v>16</c:v>
                </c:pt>
                <c:pt idx="5">
                  <c:v>20</c:v>
                </c:pt>
                <c:pt idx="6">
                  <c:v>28</c:v>
                </c:pt>
                <c:pt idx="7">
                  <c:v>36</c:v>
                </c:pt>
                <c:pt idx="8">
                  <c:v>44</c:v>
                </c:pt>
                <c:pt idx="9">
                  <c:v>52</c:v>
                </c:pt>
                <c:pt idx="10">
                  <c:v>60</c:v>
                </c:pt>
                <c:pt idx="11">
                  <c:v>68</c:v>
                </c:pt>
              </c:numCache>
            </c:numRef>
          </c:xVal>
          <c:yVal>
            <c:numRef>
              <c:f>Data!$B$2:$B$19</c:f>
              <c:numCache>
                <c:formatCode>General</c:formatCode>
                <c:ptCount val="18"/>
                <c:pt idx="0">
                  <c:v>0</c:v>
                </c:pt>
                <c:pt idx="1">
                  <c:v>-2.2648017820884925</c:v>
                </c:pt>
                <c:pt idx="2">
                  <c:v>-4.0116161488704902</c:v>
                </c:pt>
                <c:pt idx="3">
                  <c:v>-5.9061819955943751</c:v>
                </c:pt>
                <c:pt idx="4">
                  <c:v>-7.677164802038944</c:v>
                </c:pt>
                <c:pt idx="5">
                  <c:v>-9.4751190194445218</c:v>
                </c:pt>
                <c:pt idx="6">
                  <c:v>-11.702695280503999</c:v>
                </c:pt>
                <c:pt idx="7">
                  <c:v>-13.362540594144207</c:v>
                </c:pt>
                <c:pt idx="8">
                  <c:v>-14.641510376161918</c:v>
                </c:pt>
                <c:pt idx="9">
                  <c:v>-15.482713472303738</c:v>
                </c:pt>
                <c:pt idx="10">
                  <c:v>-15.865903804595089</c:v>
                </c:pt>
                <c:pt idx="11">
                  <c:v>-15.59798105408634</c:v>
                </c:pt>
              </c:numCache>
            </c:numRef>
          </c:yVal>
          <c:smooth val="0"/>
          <c:extLst>
            <c:ext xmlns:c16="http://schemas.microsoft.com/office/drawing/2014/chart" uri="{C3380CC4-5D6E-409C-BE32-E72D297353CC}">
              <c16:uniqueId val="{00000000-5598-47E3-90BF-5B82FAA4744D}"/>
            </c:ext>
          </c:extLst>
        </c:ser>
        <c:ser>
          <c:idx val="0"/>
          <c:order val="1"/>
          <c:tx>
            <c:strRef>
              <c:f>Data!$C$1</c:f>
              <c:strCache>
                <c:ptCount val="1"/>
                <c:pt idx="0">
                  <c:v>Placebo - IT</c:v>
                </c:pt>
              </c:strCache>
            </c:strRef>
          </c:tx>
          <c:spPr>
            <a:ln w="38100">
              <a:solidFill>
                <a:srgbClr val="939AA7"/>
              </a:solidFill>
            </a:ln>
          </c:spPr>
          <c:marker>
            <c:symbol val="none"/>
          </c:marker>
          <c:errBars>
            <c:errDir val="y"/>
            <c:errBarType val="both"/>
            <c:errValType val="cust"/>
            <c:noEndCap val="1"/>
            <c:plus>
              <c:numRef>
                <c:f>Data!$G$2:$G$19</c:f>
                <c:numCache>
                  <c:formatCode>General</c:formatCode>
                  <c:ptCount val="18"/>
                  <c:pt idx="0">
                    <c:v>0</c:v>
                  </c:pt>
                  <c:pt idx="1">
                    <c:v>6.5045559480461757E-2</c:v>
                  </c:pt>
                  <c:pt idx="2">
                    <c:v>9.6607989209755551E-2</c:v>
                  </c:pt>
                  <c:pt idx="3">
                    <c:v>0.1202308731502959</c:v>
                  </c:pt>
                  <c:pt idx="4">
                    <c:v>0.14011441074508957</c:v>
                  </c:pt>
                  <c:pt idx="5">
                    <c:v>0.15900570183822582</c:v>
                  </c:pt>
                  <c:pt idx="6">
                    <c:v>0.19182887907233859</c:v>
                  </c:pt>
                  <c:pt idx="7">
                    <c:v>0.21678999868872317</c:v>
                  </c:pt>
                  <c:pt idx="8">
                    <c:v>0.23971044332094849</c:v>
                  </c:pt>
                  <c:pt idx="9">
                    <c:v>0.24979034003435707</c:v>
                  </c:pt>
                  <c:pt idx="10">
                    <c:v>0.26532748302055165</c:v>
                  </c:pt>
                  <c:pt idx="11">
                    <c:v>0.27042460309275906</c:v>
                  </c:pt>
                </c:numCache>
              </c:numRef>
            </c:plus>
            <c:minus>
              <c:numRef>
                <c:f>Data!$G$2:$G$19</c:f>
                <c:numCache>
                  <c:formatCode>General</c:formatCode>
                  <c:ptCount val="18"/>
                  <c:pt idx="0">
                    <c:v>0</c:v>
                  </c:pt>
                  <c:pt idx="1">
                    <c:v>6.5045559480461757E-2</c:v>
                  </c:pt>
                  <c:pt idx="2">
                    <c:v>9.6607989209755551E-2</c:v>
                  </c:pt>
                  <c:pt idx="3">
                    <c:v>0.1202308731502959</c:v>
                  </c:pt>
                  <c:pt idx="4">
                    <c:v>0.14011441074508957</c:v>
                  </c:pt>
                  <c:pt idx="5">
                    <c:v>0.15900570183822582</c:v>
                  </c:pt>
                  <c:pt idx="6">
                    <c:v>0.19182887907233859</c:v>
                  </c:pt>
                  <c:pt idx="7">
                    <c:v>0.21678999868872317</c:v>
                  </c:pt>
                  <c:pt idx="8">
                    <c:v>0.23971044332094849</c:v>
                  </c:pt>
                  <c:pt idx="9">
                    <c:v>0.24979034003435707</c:v>
                  </c:pt>
                  <c:pt idx="10">
                    <c:v>0.26532748302055165</c:v>
                  </c:pt>
                  <c:pt idx="11">
                    <c:v>0.27042460309275906</c:v>
                  </c:pt>
                </c:numCache>
              </c:numRef>
            </c:minus>
            <c:spPr>
              <a:ln w="19050">
                <a:solidFill>
                  <a:srgbClr val="939AA7"/>
                </a:solidFill>
              </a:ln>
            </c:spPr>
          </c:errBars>
          <c:xVal>
            <c:numRef>
              <c:f>Data!$A$2:$A$19</c:f>
              <c:numCache>
                <c:formatCode>General</c:formatCode>
                <c:ptCount val="18"/>
                <c:pt idx="0">
                  <c:v>0</c:v>
                </c:pt>
                <c:pt idx="1">
                  <c:v>4</c:v>
                </c:pt>
                <c:pt idx="2">
                  <c:v>8</c:v>
                </c:pt>
                <c:pt idx="3">
                  <c:v>12</c:v>
                </c:pt>
                <c:pt idx="4">
                  <c:v>16</c:v>
                </c:pt>
                <c:pt idx="5">
                  <c:v>20</c:v>
                </c:pt>
                <c:pt idx="6">
                  <c:v>28</c:v>
                </c:pt>
                <c:pt idx="7">
                  <c:v>36</c:v>
                </c:pt>
                <c:pt idx="8">
                  <c:v>44</c:v>
                </c:pt>
                <c:pt idx="9">
                  <c:v>52</c:v>
                </c:pt>
                <c:pt idx="10">
                  <c:v>60</c:v>
                </c:pt>
                <c:pt idx="11">
                  <c:v>68</c:v>
                </c:pt>
              </c:numCache>
            </c:numRef>
          </c:xVal>
          <c:yVal>
            <c:numRef>
              <c:f>Data!$C$2:$C$19</c:f>
              <c:numCache>
                <c:formatCode>General</c:formatCode>
                <c:ptCount val="18"/>
                <c:pt idx="0">
                  <c:v>0</c:v>
                </c:pt>
                <c:pt idx="1">
                  <c:v>-1.128642954531681</c:v>
                </c:pt>
                <c:pt idx="2">
                  <c:v>-1.7315178217958953</c:v>
                </c:pt>
                <c:pt idx="3">
                  <c:v>-2.1919137444995185</c:v>
                </c:pt>
                <c:pt idx="4">
                  <c:v>-2.5338754474189593</c:v>
                </c:pt>
                <c:pt idx="5">
                  <c:v>-2.8542324418710727</c:v>
                </c:pt>
                <c:pt idx="6">
                  <c:v>-2.8426955913440102</c:v>
                </c:pt>
                <c:pt idx="7">
                  <c:v>-3.0073015936874867</c:v>
                </c:pt>
                <c:pt idx="8">
                  <c:v>-3.2580992233416475</c:v>
                </c:pt>
                <c:pt idx="9">
                  <c:v>-3.3109477773996669</c:v>
                </c:pt>
                <c:pt idx="10">
                  <c:v>-3.2019329265376819</c:v>
                </c:pt>
                <c:pt idx="11">
                  <c:v>-2.760046779368734</c:v>
                </c:pt>
              </c:numCache>
            </c:numRef>
          </c:yVal>
          <c:smooth val="0"/>
          <c:extLst>
            <c:ext xmlns:c16="http://schemas.microsoft.com/office/drawing/2014/chart" uri="{C3380CC4-5D6E-409C-BE32-E72D297353CC}">
              <c16:uniqueId val="{00000001-5598-47E3-90BF-5B82FAA4744D}"/>
            </c:ext>
          </c:extLst>
        </c:ser>
        <c:ser>
          <c:idx val="1"/>
          <c:order val="2"/>
          <c:tx>
            <c:strRef>
              <c:f>Data!$B$21</c:f>
              <c:strCache>
                <c:ptCount val="1"/>
                <c:pt idx="0">
                  <c:v>Sema 2.4 mg - OT</c:v>
                </c:pt>
              </c:strCache>
            </c:strRef>
          </c:tx>
          <c:spPr>
            <a:ln w="38100">
              <a:solidFill>
                <a:srgbClr val="6675A3"/>
              </a:solidFill>
            </a:ln>
          </c:spPr>
          <c:marker>
            <c:symbol val="none"/>
          </c:marker>
          <c:errBars>
            <c:errDir val="y"/>
            <c:errBarType val="both"/>
            <c:errValType val="cust"/>
            <c:noEndCap val="1"/>
            <c:plus>
              <c:numRef>
                <c:f>Data!$E$22:$E$39</c:f>
                <c:numCache>
                  <c:formatCode>General</c:formatCode>
                  <c:ptCount val="18"/>
                  <c:pt idx="0">
                    <c:v>0</c:v>
                  </c:pt>
                  <c:pt idx="1">
                    <c:v>4.7509150073245632E-2</c:v>
                  </c:pt>
                  <c:pt idx="2">
                    <c:v>7.1835601948389893E-2</c:v>
                  </c:pt>
                  <c:pt idx="3">
                    <c:v>9.3948780621388117E-2</c:v>
                  </c:pt>
                  <c:pt idx="4">
                    <c:v>0.11384106085841506</c:v>
                  </c:pt>
                  <c:pt idx="5">
                    <c:v>0.13495707603172136</c:v>
                  </c:pt>
                  <c:pt idx="6">
                    <c:v>0.17152180445181386</c:v>
                  </c:pt>
                  <c:pt idx="7">
                    <c:v>0.20215942612710336</c:v>
                  </c:pt>
                  <c:pt idx="8">
                    <c:v>0.22729181379332886</c:v>
                  </c:pt>
                  <c:pt idx="9">
                    <c:v>0.24983359235627489</c:v>
                  </c:pt>
                  <c:pt idx="10">
                    <c:v>0.26692829734793122</c:v>
                  </c:pt>
                  <c:pt idx="11">
                    <c:v>0.28810651079436411</c:v>
                  </c:pt>
                </c:numCache>
              </c:numRef>
            </c:plus>
            <c:minus>
              <c:numRef>
                <c:f>Data!$E$22:$E$39</c:f>
                <c:numCache>
                  <c:formatCode>General</c:formatCode>
                  <c:ptCount val="18"/>
                  <c:pt idx="0">
                    <c:v>0</c:v>
                  </c:pt>
                  <c:pt idx="1">
                    <c:v>4.7509150073245632E-2</c:v>
                  </c:pt>
                  <c:pt idx="2">
                    <c:v>7.1835601948389893E-2</c:v>
                  </c:pt>
                  <c:pt idx="3">
                    <c:v>9.3948780621388117E-2</c:v>
                  </c:pt>
                  <c:pt idx="4">
                    <c:v>0.11384106085841506</c:v>
                  </c:pt>
                  <c:pt idx="5">
                    <c:v>0.13495707603172136</c:v>
                  </c:pt>
                  <c:pt idx="6">
                    <c:v>0.17152180445181386</c:v>
                  </c:pt>
                  <c:pt idx="7">
                    <c:v>0.20215942612710336</c:v>
                  </c:pt>
                  <c:pt idx="8">
                    <c:v>0.22729181379332886</c:v>
                  </c:pt>
                  <c:pt idx="9">
                    <c:v>0.24983359235627489</c:v>
                  </c:pt>
                  <c:pt idx="10">
                    <c:v>0.26692829734793122</c:v>
                  </c:pt>
                  <c:pt idx="11">
                    <c:v>0.28810651079436411</c:v>
                  </c:pt>
                </c:numCache>
              </c:numRef>
            </c:minus>
            <c:spPr>
              <a:ln w="19050">
                <a:solidFill>
                  <a:srgbClr val="6675A3"/>
                </a:solidFill>
              </a:ln>
            </c:spPr>
          </c:errBars>
          <c:xVal>
            <c:numRef>
              <c:f>Data!$A$22:$A$39</c:f>
              <c:numCache>
                <c:formatCode>General</c:formatCode>
                <c:ptCount val="18"/>
                <c:pt idx="0">
                  <c:v>0</c:v>
                </c:pt>
                <c:pt idx="1">
                  <c:v>4</c:v>
                </c:pt>
                <c:pt idx="2">
                  <c:v>8</c:v>
                </c:pt>
                <c:pt idx="3">
                  <c:v>12</c:v>
                </c:pt>
                <c:pt idx="4">
                  <c:v>16</c:v>
                </c:pt>
                <c:pt idx="5">
                  <c:v>20</c:v>
                </c:pt>
                <c:pt idx="6">
                  <c:v>28</c:v>
                </c:pt>
                <c:pt idx="7">
                  <c:v>36</c:v>
                </c:pt>
                <c:pt idx="8">
                  <c:v>44</c:v>
                </c:pt>
                <c:pt idx="9">
                  <c:v>52</c:v>
                </c:pt>
                <c:pt idx="10">
                  <c:v>60</c:v>
                </c:pt>
                <c:pt idx="11">
                  <c:v>68</c:v>
                </c:pt>
              </c:numCache>
            </c:numRef>
          </c:xVal>
          <c:yVal>
            <c:numRef>
              <c:f>Data!$B$22:$B$39</c:f>
              <c:numCache>
                <c:formatCode>General</c:formatCode>
                <c:ptCount val="18"/>
                <c:pt idx="0">
                  <c:v>0</c:v>
                </c:pt>
                <c:pt idx="1">
                  <c:v>-2.2719241150954841</c:v>
                </c:pt>
                <c:pt idx="2">
                  <c:v>-4.0334523437334289</c:v>
                </c:pt>
                <c:pt idx="3">
                  <c:v>-6.0080490180469335</c:v>
                </c:pt>
                <c:pt idx="4">
                  <c:v>-7.8114679808801704</c:v>
                </c:pt>
                <c:pt idx="5">
                  <c:v>-9.6866888754611455</c:v>
                </c:pt>
                <c:pt idx="6">
                  <c:v>-12.01906447553594</c:v>
                </c:pt>
                <c:pt idx="7">
                  <c:v>-13.812919642479898</c:v>
                </c:pt>
                <c:pt idx="8">
                  <c:v>-15.197335655737406</c:v>
                </c:pt>
                <c:pt idx="9">
                  <c:v>-16.152641464917242</c:v>
                </c:pt>
                <c:pt idx="10">
                  <c:v>-16.538021166207294</c:v>
                </c:pt>
                <c:pt idx="11">
                  <c:v>-16.868874432623802</c:v>
                </c:pt>
              </c:numCache>
            </c:numRef>
          </c:yVal>
          <c:smooth val="0"/>
          <c:extLst>
            <c:ext xmlns:c16="http://schemas.microsoft.com/office/drawing/2014/chart" uri="{C3380CC4-5D6E-409C-BE32-E72D297353CC}">
              <c16:uniqueId val="{00000000-D206-4625-97BE-A7AB8E7EB9F2}"/>
            </c:ext>
          </c:extLst>
        </c:ser>
        <c:ser>
          <c:idx val="3"/>
          <c:order val="3"/>
          <c:tx>
            <c:strRef>
              <c:f>Data!$C$21</c:f>
              <c:strCache>
                <c:ptCount val="1"/>
                <c:pt idx="0">
                  <c:v>Placebo - OT</c:v>
                </c:pt>
              </c:strCache>
            </c:strRef>
          </c:tx>
          <c:spPr>
            <a:ln w="38100">
              <a:solidFill>
                <a:srgbClr val="C4C8CF"/>
              </a:solidFill>
            </a:ln>
          </c:spPr>
          <c:marker>
            <c:symbol val="none"/>
          </c:marker>
          <c:errBars>
            <c:errDir val="y"/>
            <c:errBarType val="both"/>
            <c:errValType val="cust"/>
            <c:noEndCap val="1"/>
            <c:plus>
              <c:numRef>
                <c:f>Data!$G$22:$G$39</c:f>
                <c:numCache>
                  <c:formatCode>General</c:formatCode>
                  <c:ptCount val="18"/>
                  <c:pt idx="0">
                    <c:v>0</c:v>
                  </c:pt>
                  <c:pt idx="1">
                    <c:v>6.5170202556776635E-2</c:v>
                  </c:pt>
                  <c:pt idx="2">
                    <c:v>9.6692853113508503E-2</c:v>
                  </c:pt>
                  <c:pt idx="3">
                    <c:v>0.12078262741564538</c:v>
                  </c:pt>
                  <c:pt idx="4">
                    <c:v>0.1398341371163494</c:v>
                  </c:pt>
                  <c:pt idx="5">
                    <c:v>0.159563159229549</c:v>
                  </c:pt>
                  <c:pt idx="6">
                    <c:v>0.19462073351913967</c:v>
                  </c:pt>
                  <c:pt idx="7">
                    <c:v>0.22087300282396205</c:v>
                  </c:pt>
                  <c:pt idx="8">
                    <c:v>0.24652070090409417</c:v>
                  </c:pt>
                  <c:pt idx="9">
                    <c:v>0.25729032574546951</c:v>
                  </c:pt>
                  <c:pt idx="10">
                    <c:v>0.27188622344993396</c:v>
                  </c:pt>
                  <c:pt idx="11">
                    <c:v>0.28583471083105394</c:v>
                  </c:pt>
                </c:numCache>
              </c:numRef>
            </c:plus>
            <c:minus>
              <c:numRef>
                <c:f>Data!$G$22:$G$39</c:f>
                <c:numCache>
                  <c:formatCode>General</c:formatCode>
                  <c:ptCount val="18"/>
                  <c:pt idx="0">
                    <c:v>0</c:v>
                  </c:pt>
                  <c:pt idx="1">
                    <c:v>6.5170202556776635E-2</c:v>
                  </c:pt>
                  <c:pt idx="2">
                    <c:v>9.6692853113508503E-2</c:v>
                  </c:pt>
                  <c:pt idx="3">
                    <c:v>0.12078262741564538</c:v>
                  </c:pt>
                  <c:pt idx="4">
                    <c:v>0.1398341371163494</c:v>
                  </c:pt>
                  <c:pt idx="5">
                    <c:v>0.159563159229549</c:v>
                  </c:pt>
                  <c:pt idx="6">
                    <c:v>0.19462073351913967</c:v>
                  </c:pt>
                  <c:pt idx="7">
                    <c:v>0.22087300282396205</c:v>
                  </c:pt>
                  <c:pt idx="8">
                    <c:v>0.24652070090409417</c:v>
                  </c:pt>
                  <c:pt idx="9">
                    <c:v>0.25729032574546951</c:v>
                  </c:pt>
                  <c:pt idx="10">
                    <c:v>0.27188622344993396</c:v>
                  </c:pt>
                  <c:pt idx="11">
                    <c:v>0.28583471083105394</c:v>
                  </c:pt>
                </c:numCache>
              </c:numRef>
            </c:minus>
            <c:spPr>
              <a:ln w="19050">
                <a:solidFill>
                  <a:srgbClr val="C4C8CF"/>
                </a:solidFill>
              </a:ln>
            </c:spPr>
          </c:errBars>
          <c:xVal>
            <c:numRef>
              <c:f>Data!$A$22:$A$39</c:f>
              <c:numCache>
                <c:formatCode>General</c:formatCode>
                <c:ptCount val="18"/>
                <c:pt idx="0">
                  <c:v>0</c:v>
                </c:pt>
                <c:pt idx="1">
                  <c:v>4</c:v>
                </c:pt>
                <c:pt idx="2">
                  <c:v>8</c:v>
                </c:pt>
                <c:pt idx="3">
                  <c:v>12</c:v>
                </c:pt>
                <c:pt idx="4">
                  <c:v>16</c:v>
                </c:pt>
                <c:pt idx="5">
                  <c:v>20</c:v>
                </c:pt>
                <c:pt idx="6">
                  <c:v>28</c:v>
                </c:pt>
                <c:pt idx="7">
                  <c:v>36</c:v>
                </c:pt>
                <c:pt idx="8">
                  <c:v>44</c:v>
                </c:pt>
                <c:pt idx="9">
                  <c:v>52</c:v>
                </c:pt>
                <c:pt idx="10">
                  <c:v>60</c:v>
                </c:pt>
                <c:pt idx="11">
                  <c:v>68</c:v>
                </c:pt>
              </c:numCache>
            </c:numRef>
          </c:xVal>
          <c:yVal>
            <c:numRef>
              <c:f>Data!$C$22:$C$39</c:f>
              <c:numCache>
                <c:formatCode>General</c:formatCode>
                <c:ptCount val="18"/>
                <c:pt idx="0">
                  <c:v>0</c:v>
                </c:pt>
                <c:pt idx="1">
                  <c:v>-1.1322631026769769</c:v>
                </c:pt>
                <c:pt idx="2">
                  <c:v>-1.7198876463149493</c:v>
                </c:pt>
                <c:pt idx="3">
                  <c:v>-2.1877293265870628</c:v>
                </c:pt>
                <c:pt idx="4">
                  <c:v>-2.5031625335761771</c:v>
                </c:pt>
                <c:pt idx="5">
                  <c:v>-2.839459763842509</c:v>
                </c:pt>
                <c:pt idx="6">
                  <c:v>-2.8915581086761546</c:v>
                </c:pt>
                <c:pt idx="7">
                  <c:v>-3.0719726917295591</c:v>
                </c:pt>
                <c:pt idx="8">
                  <c:v>-3.3449058787751693</c:v>
                </c:pt>
                <c:pt idx="9">
                  <c:v>-3.3151245370414903</c:v>
                </c:pt>
                <c:pt idx="10">
                  <c:v>-3.214651733767528</c:v>
                </c:pt>
                <c:pt idx="11">
                  <c:v>-3.0721618232771193</c:v>
                </c:pt>
              </c:numCache>
            </c:numRef>
          </c:yVal>
          <c:smooth val="0"/>
          <c:extLst>
            <c:ext xmlns:c16="http://schemas.microsoft.com/office/drawing/2014/chart" uri="{C3380CC4-5D6E-409C-BE32-E72D297353CC}">
              <c16:uniqueId val="{00000001-D206-4625-97BE-A7AB8E7EB9F2}"/>
            </c:ext>
          </c:extLst>
        </c:ser>
        <c:dLbls>
          <c:showLegendKey val="0"/>
          <c:showVal val="0"/>
          <c:showCatName val="0"/>
          <c:showSerName val="0"/>
          <c:showPercent val="0"/>
          <c:showBubbleSize val="0"/>
        </c:dLbls>
        <c:axId val="603757568"/>
        <c:axId val="603767552"/>
      </c:scatterChart>
      <c:valAx>
        <c:axId val="603757568"/>
        <c:scaling>
          <c:orientation val="minMax"/>
          <c:max val="68"/>
          <c:min val="0"/>
        </c:scaling>
        <c:delete val="0"/>
        <c:axPos val="b"/>
        <c:title>
          <c:tx>
            <c:rich>
              <a:bodyPr/>
              <a:lstStyle/>
              <a:p>
                <a:pPr>
                  <a:defRPr sz="1200"/>
                </a:pPr>
                <a:r>
                  <a:rPr lang="en-GB" sz="1200">
                    <a:latin typeface="Apis For Office" panose="020B0504010101010104" pitchFamily="34" charset="0"/>
                  </a:rPr>
                  <a:t>Time since randomisation (weeks)</a:t>
                </a:r>
              </a:p>
            </c:rich>
          </c:tx>
          <c:layout>
            <c:manualLayout>
              <c:xMode val="edge"/>
              <c:yMode val="edge"/>
              <c:x val="0.30907408426027611"/>
              <c:y val="0.89265376818660025"/>
            </c:manualLayout>
          </c:layout>
          <c:overlay val="0"/>
        </c:title>
        <c:numFmt formatCode="0" sourceLinked="0"/>
        <c:majorTickMark val="out"/>
        <c:minorTickMark val="none"/>
        <c:tickLblPos val="nextTo"/>
        <c:spPr>
          <a:ln w="12700">
            <a:solidFill>
              <a:srgbClr val="001965"/>
            </a:solidFill>
          </a:ln>
        </c:spPr>
        <c:txPr>
          <a:bodyPr/>
          <a:lstStyle/>
          <a:p>
            <a:pPr>
              <a:defRPr sz="1200"/>
            </a:pPr>
            <a:endParaRPr lang="en-US"/>
          </a:p>
        </c:txPr>
        <c:crossAx val="603767552"/>
        <c:crossesAt val="-20"/>
        <c:crossBetween val="midCat"/>
        <c:majorUnit val="4"/>
      </c:valAx>
      <c:valAx>
        <c:axId val="603767552"/>
        <c:scaling>
          <c:orientation val="minMax"/>
          <c:max val="0"/>
          <c:min val="-20"/>
        </c:scaling>
        <c:delete val="0"/>
        <c:axPos val="l"/>
        <c:title>
          <c:tx>
            <c:rich>
              <a:bodyPr/>
              <a:lstStyle/>
              <a:p>
                <a:pPr>
                  <a:defRPr sz="1200"/>
                </a:pPr>
                <a:r>
                  <a:rPr lang="en-US" sz="1200">
                    <a:latin typeface="Apis For Office" panose="020B0504010101010104" pitchFamily="34" charset="0"/>
                  </a:rPr>
                  <a:t>Body weight change (%)</a:t>
                </a:r>
                <a:endParaRPr lang="en-GB" sz="1200">
                  <a:latin typeface="Apis For Office" panose="020B0504010101010104" pitchFamily="34" charset="0"/>
                </a:endParaRPr>
              </a:p>
            </c:rich>
          </c:tx>
          <c:layout>
            <c:manualLayout>
              <c:xMode val="edge"/>
              <c:yMode val="edge"/>
              <c:x val="0"/>
              <c:y val="0.18665606048942376"/>
            </c:manualLayout>
          </c:layout>
          <c:overlay val="0"/>
        </c:title>
        <c:numFmt formatCode="0" sourceLinked="0"/>
        <c:majorTickMark val="out"/>
        <c:minorTickMark val="none"/>
        <c:tickLblPos val="nextTo"/>
        <c:spPr>
          <a:ln w="12700">
            <a:solidFill>
              <a:srgbClr val="001965"/>
            </a:solidFill>
          </a:ln>
        </c:spPr>
        <c:txPr>
          <a:bodyPr/>
          <a:lstStyle/>
          <a:p>
            <a:pPr>
              <a:defRPr sz="1200"/>
            </a:pPr>
            <a:endParaRPr lang="en-US"/>
          </a:p>
        </c:txPr>
        <c:crossAx val="603757568"/>
        <c:crossesAt val="-4"/>
        <c:crossBetween val="midCat"/>
        <c:majorUnit val="4"/>
      </c:valAx>
      <c:spPr>
        <a:ln>
          <a:noFill/>
        </a:ln>
      </c:spPr>
    </c:plotArea>
    <c:plotVisOnly val="1"/>
    <c:dispBlanksAs val="gap"/>
    <c:showDLblsOverMax val="0"/>
  </c:chart>
  <c:txPr>
    <a:bodyPr/>
    <a:lstStyle/>
    <a:p>
      <a:pPr>
        <a:defRPr sz="1300" b="0">
          <a:solidFill>
            <a:schemeClr val="tx2"/>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17605243655882"/>
          <c:y val="0.118208221013409"/>
          <c:w val="0.88343967154935088"/>
          <c:h val="0.77196540043645179"/>
        </c:manualLayout>
      </c:layout>
      <c:barChart>
        <c:barDir val="col"/>
        <c:grouping val="clustered"/>
        <c:varyColors val="0"/>
        <c:ser>
          <c:idx val="0"/>
          <c:order val="0"/>
          <c:tx>
            <c:strRef>
              <c:f>Sheet1!$B$1</c:f>
              <c:strCache>
                <c:ptCount val="1"/>
                <c:pt idx="0">
                  <c:v>Treatment policy</c:v>
                </c:pt>
              </c:strCache>
            </c:strRef>
          </c:tx>
          <c:spPr>
            <a:solidFill>
              <a:srgbClr val="82786F"/>
            </a:solidFill>
            <a:ln>
              <a:noFill/>
            </a:ln>
            <a:effectLst/>
          </c:spPr>
          <c:invertIfNegative val="0"/>
          <c:dPt>
            <c:idx val="0"/>
            <c:invertIfNegative val="0"/>
            <c:bubble3D val="0"/>
            <c:spPr>
              <a:solidFill>
                <a:srgbClr val="001965"/>
              </a:solidFill>
              <a:ln w="25400">
                <a:noFill/>
              </a:ln>
              <a:effectLst/>
            </c:spPr>
            <c:extLst>
              <c:ext xmlns:c16="http://schemas.microsoft.com/office/drawing/2014/chart" uri="{C3380CC4-5D6E-409C-BE32-E72D297353CC}">
                <c16:uniqueId val="{00000001-B65A-495C-BAAD-D2B60D7E44F4}"/>
              </c:ext>
            </c:extLst>
          </c:dPt>
          <c:dPt>
            <c:idx val="1"/>
            <c:invertIfNegative val="0"/>
            <c:bubble3D val="0"/>
            <c:spPr>
              <a:solidFill>
                <a:srgbClr val="939AA7"/>
              </a:solidFill>
              <a:ln w="25400">
                <a:noFill/>
              </a:ln>
              <a:effectLst/>
            </c:spPr>
            <c:extLst>
              <c:ext xmlns:c16="http://schemas.microsoft.com/office/drawing/2014/chart" uri="{C3380CC4-5D6E-409C-BE32-E72D297353CC}">
                <c16:uniqueId val="{00000002-B65A-495C-BAAD-D2B60D7E44F4}"/>
              </c:ext>
            </c:extLst>
          </c:dPt>
          <c:dLbls>
            <c:numFmt formatCode="0.0" sourceLinked="0"/>
            <c:spPr>
              <a:noFill/>
              <a:ln>
                <a:noFill/>
              </a:ln>
              <a:effectLst/>
            </c:spPr>
            <c:txPr>
              <a:bodyPr rot="0" vert="horz"/>
              <a:lstStyle/>
              <a:p>
                <a:pPr>
                  <a:defRPr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Semaglutide 2.4 mg</c:v>
                </c:pt>
                <c:pt idx="1">
                  <c:v>Placebo</c:v>
                </c:pt>
              </c:strCache>
            </c:strRef>
          </c:cat>
          <c:val>
            <c:numRef>
              <c:f>Sheet1!$B$2:$B$3</c:f>
              <c:numCache>
                <c:formatCode>General</c:formatCode>
                <c:ptCount val="2"/>
                <c:pt idx="0">
                  <c:v>-14.9</c:v>
                </c:pt>
                <c:pt idx="1">
                  <c:v>-2.4</c:v>
                </c:pt>
              </c:numCache>
            </c:numRef>
          </c:val>
          <c:extLst>
            <c:ext xmlns:c16="http://schemas.microsoft.com/office/drawing/2014/chart" uri="{C3380CC4-5D6E-409C-BE32-E72D297353CC}">
              <c16:uniqueId val="{00000003-B65A-495C-BAAD-D2B60D7E44F4}"/>
            </c:ext>
          </c:extLst>
        </c:ser>
        <c:ser>
          <c:idx val="1"/>
          <c:order val="1"/>
          <c:tx>
            <c:strRef>
              <c:f>Sheet1!$C$1</c:f>
              <c:strCache>
                <c:ptCount val="1"/>
                <c:pt idx="0">
                  <c:v>Trial product estimand</c:v>
                </c:pt>
              </c:strCache>
            </c:strRef>
          </c:tx>
          <c:spPr>
            <a:solidFill>
              <a:srgbClr val="7381AA"/>
            </a:solidFill>
            <a:ln w="25400">
              <a:noFill/>
            </a:ln>
            <a:effectLst/>
          </c:spPr>
          <c:invertIfNegative val="0"/>
          <c:dPt>
            <c:idx val="0"/>
            <c:invertIfNegative val="0"/>
            <c:bubble3D val="0"/>
            <c:spPr>
              <a:solidFill>
                <a:srgbClr val="001965">
                  <a:alpha val="60000"/>
                </a:srgbClr>
              </a:solidFill>
              <a:ln w="25400">
                <a:noFill/>
              </a:ln>
              <a:effectLst/>
            </c:spPr>
            <c:extLst>
              <c:ext xmlns:c16="http://schemas.microsoft.com/office/drawing/2014/chart" uri="{C3380CC4-5D6E-409C-BE32-E72D297353CC}">
                <c16:uniqueId val="{00000007-B65A-495C-BAAD-D2B60D7E44F4}"/>
              </c:ext>
            </c:extLst>
          </c:dPt>
          <c:dPt>
            <c:idx val="1"/>
            <c:invertIfNegative val="0"/>
            <c:bubble3D val="0"/>
            <c:spPr>
              <a:solidFill>
                <a:srgbClr val="939AA7">
                  <a:alpha val="55000"/>
                </a:srgbClr>
              </a:solidFill>
              <a:ln w="25400">
                <a:noFill/>
              </a:ln>
              <a:effectLst/>
            </c:spPr>
            <c:extLst>
              <c:ext xmlns:c16="http://schemas.microsoft.com/office/drawing/2014/chart" uri="{C3380CC4-5D6E-409C-BE32-E72D297353CC}">
                <c16:uniqueId val="{00000005-B65A-495C-BAAD-D2B60D7E44F4}"/>
              </c:ext>
            </c:extLst>
          </c:dPt>
          <c:dLbls>
            <c:numFmt formatCode="0.0" sourceLinked="0"/>
            <c:spPr>
              <a:noFill/>
              <a:ln>
                <a:noFill/>
              </a:ln>
              <a:effectLst/>
            </c:spPr>
            <c:txPr>
              <a:bodyPr rot="0" vert="horz"/>
              <a:lstStyle/>
              <a:p>
                <a:pPr>
                  <a:defRPr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Semaglutide 2.4 mg</c:v>
                </c:pt>
                <c:pt idx="1">
                  <c:v>Placebo</c:v>
                </c:pt>
              </c:strCache>
            </c:strRef>
          </c:cat>
          <c:val>
            <c:numRef>
              <c:f>Sheet1!$C$2:$C$3</c:f>
              <c:numCache>
                <c:formatCode>General</c:formatCode>
                <c:ptCount val="2"/>
                <c:pt idx="0">
                  <c:v>-16.899999999999999</c:v>
                </c:pt>
                <c:pt idx="1">
                  <c:v>-2.4</c:v>
                </c:pt>
              </c:numCache>
            </c:numRef>
          </c:val>
          <c:extLst>
            <c:ext xmlns:c16="http://schemas.microsoft.com/office/drawing/2014/chart" uri="{C3380CC4-5D6E-409C-BE32-E72D297353CC}">
              <c16:uniqueId val="{00000006-B65A-495C-BAAD-D2B60D7E44F4}"/>
            </c:ext>
          </c:extLst>
        </c:ser>
        <c:dLbls>
          <c:showLegendKey val="0"/>
          <c:showVal val="0"/>
          <c:showCatName val="0"/>
          <c:showSerName val="0"/>
          <c:showPercent val="0"/>
          <c:showBubbleSize val="0"/>
        </c:dLbls>
        <c:gapWidth val="42"/>
        <c:overlap val="-10"/>
        <c:axId val="728001360"/>
        <c:axId val="728003000"/>
      </c:barChart>
      <c:catAx>
        <c:axId val="728001360"/>
        <c:scaling>
          <c:orientation val="minMax"/>
        </c:scaling>
        <c:delete val="0"/>
        <c:axPos val="b"/>
        <c:numFmt formatCode="General" sourceLinked="1"/>
        <c:majorTickMark val="none"/>
        <c:minorTickMark val="none"/>
        <c:tickLblPos val="high"/>
        <c:spPr>
          <a:noFill/>
          <a:ln w="12700" cap="flat" cmpd="sng" algn="ctr">
            <a:solidFill>
              <a:srgbClr val="001965"/>
            </a:solidFill>
            <a:round/>
          </a:ln>
          <a:effectLst/>
        </c:spPr>
        <c:txPr>
          <a:bodyPr rot="-60000000" vert="horz"/>
          <a:lstStyle/>
          <a:p>
            <a:pPr>
              <a:defRPr sz="1200">
                <a:solidFill>
                  <a:schemeClr val="tx2"/>
                </a:solidFill>
              </a:defRPr>
            </a:pPr>
            <a:endParaRPr lang="en-US"/>
          </a:p>
        </c:txPr>
        <c:crossAx val="728003000"/>
        <c:crosses val="autoZero"/>
        <c:auto val="1"/>
        <c:lblAlgn val="ctr"/>
        <c:lblOffset val="100"/>
        <c:noMultiLvlLbl val="0"/>
      </c:catAx>
      <c:valAx>
        <c:axId val="728003000"/>
        <c:scaling>
          <c:orientation val="minMax"/>
          <c:min val="-20"/>
        </c:scaling>
        <c:delete val="0"/>
        <c:axPos val="l"/>
        <c:numFmt formatCode="General" sourceLinked="1"/>
        <c:majorTickMark val="out"/>
        <c:minorTickMark val="none"/>
        <c:tickLblPos val="nextTo"/>
        <c:spPr>
          <a:ln>
            <a:solidFill>
              <a:srgbClr val="001965"/>
            </a:solidFill>
          </a:ln>
        </c:spPr>
        <c:txPr>
          <a:bodyPr/>
          <a:lstStyle/>
          <a:p>
            <a:pPr>
              <a:defRPr sz="1200">
                <a:solidFill>
                  <a:srgbClr val="001965"/>
                </a:solidFill>
              </a:defRPr>
            </a:pPr>
            <a:endParaRPr lang="en-US"/>
          </a:p>
        </c:txPr>
        <c:crossAx val="728001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923473713391382E-2"/>
          <c:y val="5.255473310470142E-2"/>
          <c:w val="0.90178778598578413"/>
          <c:h val="0.86510854388592173"/>
        </c:manualLayout>
      </c:layout>
      <c:barChart>
        <c:barDir val="col"/>
        <c:grouping val="clustered"/>
        <c:varyColors val="0"/>
        <c:ser>
          <c:idx val="1"/>
          <c:order val="0"/>
          <c:spPr>
            <a:solidFill>
              <a:schemeClr val="bg2"/>
            </a:solidFill>
            <a:ln w="7386">
              <a:noFill/>
              <a:prstDash val="solid"/>
            </a:ln>
          </c:spPr>
          <c:invertIfNegative val="0"/>
          <c:dPt>
            <c:idx val="0"/>
            <c:invertIfNegative val="0"/>
            <c:bubble3D val="0"/>
            <c:spPr>
              <a:solidFill>
                <a:schemeClr val="tx2"/>
              </a:solidFill>
              <a:ln w="14772">
                <a:noFill/>
              </a:ln>
            </c:spPr>
            <c:extLst>
              <c:ext xmlns:c16="http://schemas.microsoft.com/office/drawing/2014/chart" uri="{C3380CC4-5D6E-409C-BE32-E72D297353CC}">
                <c16:uniqueId val="{00000001-2915-416B-A708-E797EB7F167F}"/>
              </c:ext>
            </c:extLst>
          </c:dPt>
          <c:dPt>
            <c:idx val="1"/>
            <c:invertIfNegative val="0"/>
            <c:bubble3D val="0"/>
            <c:spPr>
              <a:solidFill>
                <a:schemeClr val="accent6"/>
              </a:solidFill>
              <a:ln w="7386">
                <a:noFill/>
                <a:prstDash val="solid"/>
              </a:ln>
            </c:spPr>
            <c:extLst>
              <c:ext xmlns:c16="http://schemas.microsoft.com/office/drawing/2014/chart" uri="{C3380CC4-5D6E-409C-BE32-E72D297353CC}">
                <c16:uniqueId val="{00000003-2915-416B-A708-E797EB7F167F}"/>
              </c:ext>
            </c:extLst>
          </c:dPt>
          <c:dPt>
            <c:idx val="2"/>
            <c:invertIfNegative val="0"/>
            <c:bubble3D val="0"/>
            <c:spPr>
              <a:solidFill>
                <a:schemeClr val="tx2"/>
              </a:solidFill>
              <a:ln w="14772">
                <a:noFill/>
              </a:ln>
            </c:spPr>
            <c:extLst>
              <c:ext xmlns:c16="http://schemas.microsoft.com/office/drawing/2014/chart" uri="{C3380CC4-5D6E-409C-BE32-E72D297353CC}">
                <c16:uniqueId val="{00000005-2915-416B-A708-E797EB7F167F}"/>
              </c:ext>
            </c:extLst>
          </c:dPt>
          <c:dPt>
            <c:idx val="3"/>
            <c:invertIfNegative val="0"/>
            <c:bubble3D val="0"/>
            <c:spPr>
              <a:solidFill>
                <a:schemeClr val="accent6"/>
              </a:solidFill>
              <a:ln w="7386">
                <a:noFill/>
                <a:prstDash val="solid"/>
              </a:ln>
            </c:spPr>
            <c:extLst>
              <c:ext xmlns:c16="http://schemas.microsoft.com/office/drawing/2014/chart" uri="{C3380CC4-5D6E-409C-BE32-E72D297353CC}">
                <c16:uniqueId val="{00000007-2915-416B-A708-E797EB7F167F}"/>
              </c:ext>
            </c:extLst>
          </c:dPt>
          <c:dPt>
            <c:idx val="4"/>
            <c:invertIfNegative val="0"/>
            <c:bubble3D val="0"/>
            <c:spPr>
              <a:solidFill>
                <a:schemeClr val="tx2"/>
              </a:solidFill>
              <a:ln w="7386">
                <a:noFill/>
                <a:prstDash val="solid"/>
              </a:ln>
            </c:spPr>
            <c:extLst>
              <c:ext xmlns:c16="http://schemas.microsoft.com/office/drawing/2014/chart" uri="{C3380CC4-5D6E-409C-BE32-E72D297353CC}">
                <c16:uniqueId val="{00000009-2915-416B-A708-E797EB7F167F}"/>
              </c:ext>
            </c:extLst>
          </c:dPt>
          <c:dPt>
            <c:idx val="6"/>
            <c:invertIfNegative val="0"/>
            <c:bubble3D val="0"/>
            <c:spPr>
              <a:solidFill>
                <a:schemeClr val="tx2"/>
              </a:solidFill>
              <a:ln w="7386">
                <a:noFill/>
                <a:prstDash val="solid"/>
              </a:ln>
            </c:spPr>
            <c:extLst>
              <c:ext xmlns:c16="http://schemas.microsoft.com/office/drawing/2014/chart" uri="{C3380CC4-5D6E-409C-BE32-E72D297353CC}">
                <c16:uniqueId val="{0000000B-2915-416B-A708-E797EB7F167F}"/>
              </c:ext>
            </c:extLst>
          </c:dPt>
          <c:dPt>
            <c:idx val="7"/>
            <c:invertIfNegative val="0"/>
            <c:bubble3D val="0"/>
            <c:spPr>
              <a:solidFill>
                <a:schemeClr val="accent6"/>
              </a:solidFill>
              <a:ln w="7386">
                <a:noFill/>
                <a:prstDash val="solid"/>
              </a:ln>
            </c:spPr>
            <c:extLst>
              <c:ext xmlns:c16="http://schemas.microsoft.com/office/drawing/2014/chart" uri="{C3380CC4-5D6E-409C-BE32-E72D297353CC}">
                <c16:uniqueId val="{0000000D-2915-416B-A708-E797EB7F167F}"/>
              </c:ext>
            </c:extLst>
          </c:dPt>
          <c:dPt>
            <c:idx val="8"/>
            <c:invertIfNegative val="0"/>
            <c:bubble3D val="0"/>
            <c:spPr>
              <a:solidFill>
                <a:schemeClr val="tx2"/>
              </a:solidFill>
              <a:ln w="3175">
                <a:noFill/>
              </a:ln>
            </c:spPr>
            <c:extLst>
              <c:ext xmlns:c16="http://schemas.microsoft.com/office/drawing/2014/chart" uri="{C3380CC4-5D6E-409C-BE32-E72D297353CC}">
                <c16:uniqueId val="{0000000F-2915-416B-A708-E797EB7F167F}"/>
              </c:ext>
            </c:extLst>
          </c:dPt>
          <c:dPt>
            <c:idx val="9"/>
            <c:invertIfNegative val="0"/>
            <c:bubble3D val="0"/>
            <c:spPr>
              <a:solidFill>
                <a:schemeClr val="accent6"/>
              </a:solidFill>
              <a:ln w="14772">
                <a:noFill/>
              </a:ln>
            </c:spPr>
            <c:extLst>
              <c:ext xmlns:c16="http://schemas.microsoft.com/office/drawing/2014/chart" uri="{C3380CC4-5D6E-409C-BE32-E72D297353CC}">
                <c16:uniqueId val="{00000011-2915-416B-A708-E797EB7F167F}"/>
              </c:ext>
            </c:extLst>
          </c:dPt>
          <c:dLbls>
            <c:dLbl>
              <c:idx val="0"/>
              <c:layout>
                <c:manualLayout>
                  <c:x val="-1.0807490595142978E-3"/>
                  <c:y val="4.224147221176348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15-416B-A708-E797EB7F167F}"/>
                </c:ext>
              </c:extLst>
            </c:dLbl>
            <c:dLbl>
              <c:idx val="1"/>
              <c:layout>
                <c:manualLayout>
                  <c:x val="-5.4037452975714889E-3"/>
                  <c:y val="1.689658888470539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15-416B-A708-E797EB7F167F}"/>
                </c:ext>
              </c:extLst>
            </c:dLbl>
            <c:dLbl>
              <c:idx val="2"/>
              <c:layout>
                <c:manualLayout>
                  <c:x val="-4.3229962380571911E-3"/>
                  <c:y val="4.224147221176348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915-416B-A708-E797EB7F167F}"/>
                </c:ext>
              </c:extLst>
            </c:dLbl>
            <c:dLbl>
              <c:idx val="3"/>
              <c:layout>
                <c:manualLayout>
                  <c:x val="-1.0807490595142978E-3"/>
                  <c:y val="1.6896921494722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915-416B-A708-E797EB7F167F}"/>
                </c:ext>
              </c:extLst>
            </c:dLbl>
            <c:dLbl>
              <c:idx val="4"/>
              <c:layout>
                <c:manualLayout>
                  <c:x val="-1.0807490595142978E-3"/>
                  <c:y val="1.2672441663529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915-416B-A708-E797EB7F167F}"/>
                </c:ext>
              </c:extLst>
            </c:dLbl>
            <c:dLbl>
              <c:idx val="6"/>
              <c:layout>
                <c:manualLayout>
                  <c:x val="-1.0807490595142978E-3"/>
                  <c:y val="1.26724416635290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915-416B-A708-E797EB7F167F}"/>
                </c:ext>
              </c:extLst>
            </c:dLbl>
            <c:dLbl>
              <c:idx val="7"/>
              <c:layout>
                <c:manualLayout>
                  <c:x val="0"/>
                  <c:y val="1.26724416635290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915-416B-A708-E797EB7F167F}"/>
                </c:ext>
              </c:extLst>
            </c:dLbl>
            <c:dLbl>
              <c:idx val="8"/>
              <c:layout>
                <c:manualLayout>
                  <c:x val="0"/>
                  <c:y val="1.26724416635290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915-416B-A708-E797EB7F167F}"/>
                </c:ext>
              </c:extLst>
            </c:dLbl>
            <c:dLbl>
              <c:idx val="9"/>
              <c:layout>
                <c:manualLayout>
                  <c:x val="-1.0807490595142978E-3"/>
                  <c:y val="1.2672774273546461E-2"/>
                </c:manualLayout>
              </c:layout>
              <c:spPr>
                <a:noFill/>
                <a:ln>
                  <a:noFill/>
                </a:ln>
                <a:effectLst/>
              </c:spPr>
              <c:txPr>
                <a:bodyPr wrap="square" lIns="38100" tIns="19050" rIns="38100" bIns="19050" anchor="ctr">
                  <a:noAutofit/>
                </a:bodyPr>
                <a:lstStyle/>
                <a:p>
                  <a:pPr>
                    <a:defRPr sz="1200"/>
                  </a:pPr>
                  <a:endParaRPr lang="it-IT"/>
                </a:p>
              </c:txPr>
              <c:dLblPos val="outEnd"/>
              <c:showLegendKey val="0"/>
              <c:showVal val="1"/>
              <c:showCatName val="0"/>
              <c:showSerName val="0"/>
              <c:showPercent val="0"/>
              <c:showBubbleSize val="0"/>
              <c:extLst>
                <c:ext xmlns:c15="http://schemas.microsoft.com/office/drawing/2012/chart" uri="{CE6537A1-D6FC-4f65-9D91-7224C49458BB}">
                  <c15:layout>
                    <c:manualLayout>
                      <c:w val="2.8974882285578322E-2"/>
                      <c:h val="7.7492147077488818E-2"/>
                    </c:manualLayout>
                  </c15:layout>
                </c:ext>
                <c:ext xmlns:c16="http://schemas.microsoft.com/office/drawing/2014/chart" uri="{C3380CC4-5D6E-409C-BE32-E72D297353CC}">
                  <c16:uniqueId val="{00000011-2915-416B-A708-E797EB7F167F}"/>
                </c:ext>
              </c:extLst>
            </c:dLbl>
            <c:spPr>
              <a:noFill/>
              <a:ln>
                <a:noFill/>
              </a:ln>
              <a:effectLst/>
            </c:spPr>
            <c:txPr>
              <a:bodyPr wrap="square" lIns="38100" tIns="19050" rIns="38100" bIns="19050" anchor="ctr">
                <a:spAutoFit/>
              </a:bodyPr>
              <a:lstStyle/>
              <a:p>
                <a:pPr>
                  <a:defRPr sz="1200"/>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Sheet1!$B$2:$K$2</c:f>
              <c:strCache>
                <c:ptCount val="10"/>
                <c:pt idx="0">
                  <c:v>Semaglutide 2.4 mg</c:v>
                </c:pt>
                <c:pt idx="1">
                  <c:v>Placebo</c:v>
                </c:pt>
                <c:pt idx="2">
                  <c:v>Semaglutide 1.0 mg</c:v>
                </c:pt>
                <c:pt idx="4">
                  <c:v>semaglutide2.4 mg</c:v>
                </c:pt>
                <c:pt idx="6">
                  <c:v>Semaglutide 2.4 mg</c:v>
                </c:pt>
                <c:pt idx="7">
                  <c:v>Placebo</c:v>
                </c:pt>
                <c:pt idx="8">
                  <c:v>Semaglutide 0.5 mg</c:v>
                </c:pt>
                <c:pt idx="9">
                  <c:v>placebo</c:v>
                </c:pt>
              </c:strCache>
            </c:strRef>
          </c:cat>
          <c:val>
            <c:numRef>
              <c:f>Sheet1!$B$3:$K$3</c:f>
              <c:numCache>
                <c:formatCode>General</c:formatCode>
                <c:ptCount val="10"/>
                <c:pt idx="0">
                  <c:v>-16.899999999999999</c:v>
                </c:pt>
                <c:pt idx="1">
                  <c:v>-2.4</c:v>
                </c:pt>
                <c:pt idx="2" formatCode="0.0">
                  <c:v>-17.64</c:v>
                </c:pt>
                <c:pt idx="3" formatCode="0.0">
                  <c:v>-4.97</c:v>
                </c:pt>
                <c:pt idx="4">
                  <c:v>-18.2</c:v>
                </c:pt>
                <c:pt idx="6" formatCode="0.0">
                  <c:v>-8.8000000000000007</c:v>
                </c:pt>
                <c:pt idx="7" formatCode="0.0">
                  <c:v>6.5</c:v>
                </c:pt>
                <c:pt idx="8" formatCode="0.0">
                  <c:v>-10.64</c:v>
                </c:pt>
                <c:pt idx="9" formatCode="0.0">
                  <c:v>-3.07</c:v>
                </c:pt>
              </c:numCache>
            </c:numRef>
          </c:val>
          <c:extLst>
            <c:ext xmlns:c16="http://schemas.microsoft.com/office/drawing/2014/chart" uri="{C3380CC4-5D6E-409C-BE32-E72D297353CC}">
              <c16:uniqueId val="{00000012-2915-416B-A708-E797EB7F167F}"/>
            </c:ext>
          </c:extLst>
        </c:ser>
        <c:dLbls>
          <c:dLblPos val="outEnd"/>
          <c:showLegendKey val="0"/>
          <c:showVal val="1"/>
          <c:showCatName val="0"/>
          <c:showSerName val="0"/>
          <c:showPercent val="0"/>
          <c:showBubbleSize val="0"/>
        </c:dLbls>
        <c:gapWidth val="29"/>
        <c:overlap val="90"/>
        <c:axId val="-318099776"/>
        <c:axId val="-318103584"/>
      </c:barChart>
      <c:catAx>
        <c:axId val="-318099776"/>
        <c:scaling>
          <c:orientation val="minMax"/>
        </c:scaling>
        <c:delete val="0"/>
        <c:axPos val="b"/>
        <c:numFmt formatCode="General" sourceLinked="0"/>
        <c:majorTickMark val="none"/>
        <c:minorTickMark val="none"/>
        <c:tickLblPos val="none"/>
        <c:spPr>
          <a:ln w="19050">
            <a:solidFill>
              <a:srgbClr val="001965"/>
            </a:solidFill>
          </a:ln>
        </c:spPr>
        <c:crossAx val="-318103584"/>
        <c:crossesAt val="0"/>
        <c:auto val="1"/>
        <c:lblAlgn val="ctr"/>
        <c:lblOffset val="100"/>
        <c:noMultiLvlLbl val="0"/>
      </c:catAx>
      <c:valAx>
        <c:axId val="-318103584"/>
        <c:scaling>
          <c:orientation val="minMax"/>
          <c:max val="9"/>
          <c:min val="-20"/>
        </c:scaling>
        <c:delete val="0"/>
        <c:axPos val="l"/>
        <c:title>
          <c:tx>
            <c:rich>
              <a:bodyPr/>
              <a:lstStyle/>
              <a:p>
                <a:pPr>
                  <a:defRPr/>
                </a:pPr>
                <a:r>
                  <a:rPr lang="en-GB"/>
                  <a:t>Change in body weight</a:t>
                </a:r>
                <a:br>
                  <a:rPr lang="en-GB"/>
                </a:br>
                <a:r>
                  <a:rPr lang="en-GB"/>
                  <a:t> from baseline (%) </a:t>
                </a:r>
              </a:p>
            </c:rich>
          </c:tx>
          <c:layout>
            <c:manualLayout>
              <c:xMode val="edge"/>
              <c:yMode val="edge"/>
              <c:x val="1.4223678399951348E-2"/>
              <c:y val="0.17496147034832943"/>
            </c:manualLayout>
          </c:layout>
          <c:overlay val="0"/>
        </c:title>
        <c:numFmt formatCode="#,##0" sourceLinked="0"/>
        <c:majorTickMark val="out"/>
        <c:minorTickMark val="none"/>
        <c:tickLblPos val="nextTo"/>
        <c:spPr>
          <a:ln w="19050">
            <a:solidFill>
              <a:srgbClr val="001965"/>
            </a:solidFill>
          </a:ln>
        </c:spPr>
        <c:txPr>
          <a:bodyPr rot="0" vert="horz"/>
          <a:lstStyle/>
          <a:p>
            <a:pPr>
              <a:defRPr/>
            </a:pPr>
            <a:endParaRPr lang="it-IT"/>
          </a:p>
        </c:txPr>
        <c:crossAx val="-318099776"/>
        <c:crosses val="autoZero"/>
        <c:crossBetween val="between"/>
        <c:majorUnit val="4"/>
      </c:valAx>
      <c:spPr>
        <a:noFill/>
        <a:ln w="19050">
          <a:noFill/>
        </a:ln>
      </c:spPr>
    </c:plotArea>
    <c:plotVisOnly val="1"/>
    <c:dispBlanksAs val="gap"/>
    <c:showDLblsOverMax val="0"/>
  </c:chart>
  <c:spPr>
    <a:noFill/>
    <a:ln>
      <a:noFill/>
    </a:ln>
  </c:spPr>
  <c:txPr>
    <a:bodyPr/>
    <a:lstStyle/>
    <a:p>
      <a:pPr>
        <a:defRPr sz="1050" b="0" i="0" u="none" strike="noStrike" baseline="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22071672787133"/>
          <c:y val="4.6777810362991008E-2"/>
          <c:w val="0.86877928327212861"/>
          <c:h val="0.79236002803309258"/>
        </c:manualLayout>
      </c:layout>
      <c:barChart>
        <c:barDir val="col"/>
        <c:grouping val="clustered"/>
        <c:varyColors val="0"/>
        <c:ser>
          <c:idx val="0"/>
          <c:order val="0"/>
          <c:tx>
            <c:strRef>
              <c:f>Sheet1!$A$2</c:f>
              <c:strCache>
                <c:ptCount val="1"/>
                <c:pt idx="0">
                  <c:v>Sema 2.4 mg - IT</c:v>
                </c:pt>
              </c:strCache>
            </c:strRef>
          </c:tx>
          <c:spPr>
            <a:solidFill>
              <a:srgbClr val="001965"/>
            </a:solidFill>
            <a:ln>
              <a:noFill/>
            </a:ln>
            <a:effectLst/>
          </c:spPr>
          <c:invertIfNegative val="0"/>
          <c:dPt>
            <c:idx val="0"/>
            <c:invertIfNegative val="0"/>
            <c:bubble3D val="0"/>
            <c:spPr>
              <a:solidFill>
                <a:srgbClr val="001965"/>
              </a:solidFill>
              <a:ln w="25400">
                <a:noFill/>
              </a:ln>
              <a:effectLst/>
            </c:spPr>
            <c:extLst>
              <c:ext xmlns:c16="http://schemas.microsoft.com/office/drawing/2014/chart" uri="{C3380CC4-5D6E-409C-BE32-E72D297353CC}">
                <c16:uniqueId val="{00000001-B65A-495C-BAAD-D2B60D7E44F4}"/>
              </c:ext>
            </c:extLst>
          </c:dPt>
          <c:dPt>
            <c:idx val="1"/>
            <c:invertIfNegative val="0"/>
            <c:bubble3D val="0"/>
            <c:spPr>
              <a:solidFill>
                <a:srgbClr val="001965"/>
              </a:solidFill>
              <a:ln w="25400">
                <a:noFill/>
              </a:ln>
              <a:effectLst/>
            </c:spPr>
            <c:extLst>
              <c:ext xmlns:c16="http://schemas.microsoft.com/office/drawing/2014/chart" uri="{C3380CC4-5D6E-409C-BE32-E72D297353CC}">
                <c16:uniqueId val="{00000002-B65A-495C-BAAD-D2B60D7E44F4}"/>
              </c:ext>
            </c:extLst>
          </c:dPt>
          <c:dLbls>
            <c:numFmt formatCode="0.0" sourceLinked="0"/>
            <c:spPr>
              <a:noFill/>
              <a:ln>
                <a:noFill/>
              </a:ln>
              <a:effectLst/>
            </c:spPr>
            <c:txPr>
              <a:bodyPr rot="0" vert="horz"/>
              <a:lstStyle/>
              <a:p>
                <a:pPr>
                  <a:defRPr sz="1000" b="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&gt;=5%</c:v>
                </c:pt>
                <c:pt idx="1">
                  <c:v>&gt;=10%</c:v>
                </c:pt>
                <c:pt idx="2">
                  <c:v>&gt;=15%</c:v>
                </c:pt>
                <c:pt idx="3">
                  <c:v>&gt;=20%</c:v>
                </c:pt>
              </c:strCache>
            </c:strRef>
          </c:cat>
          <c:val>
            <c:numRef>
              <c:f>Sheet1!$B$2:$E$2</c:f>
              <c:numCache>
                <c:formatCode>0.0</c:formatCode>
                <c:ptCount val="4"/>
                <c:pt idx="0">
                  <c:v>86.4</c:v>
                </c:pt>
                <c:pt idx="1">
                  <c:v>69.099999999999994</c:v>
                </c:pt>
                <c:pt idx="2">
                  <c:v>50.5</c:v>
                </c:pt>
                <c:pt idx="3">
                  <c:v>32</c:v>
                </c:pt>
              </c:numCache>
            </c:numRef>
          </c:val>
          <c:extLst>
            <c:ext xmlns:c16="http://schemas.microsoft.com/office/drawing/2014/chart" uri="{C3380CC4-5D6E-409C-BE32-E72D297353CC}">
              <c16:uniqueId val="{00000003-B65A-495C-BAAD-D2B60D7E44F4}"/>
            </c:ext>
          </c:extLst>
        </c:ser>
        <c:ser>
          <c:idx val="1"/>
          <c:order val="1"/>
          <c:tx>
            <c:strRef>
              <c:f>Sheet1!$A$3</c:f>
              <c:strCache>
                <c:ptCount val="1"/>
                <c:pt idx="0">
                  <c:v>Placebo - IT</c:v>
                </c:pt>
              </c:strCache>
            </c:strRef>
          </c:tx>
          <c:spPr>
            <a:solidFill>
              <a:srgbClr val="939AA7"/>
            </a:solidFill>
            <a:ln w="25400">
              <a:noFill/>
            </a:ln>
            <a:effectLst/>
          </c:spPr>
          <c:invertIfNegative val="0"/>
          <c:dPt>
            <c:idx val="0"/>
            <c:invertIfNegative val="0"/>
            <c:bubble3D val="0"/>
            <c:extLst>
              <c:ext xmlns:c16="http://schemas.microsoft.com/office/drawing/2014/chart" uri="{C3380CC4-5D6E-409C-BE32-E72D297353CC}">
                <c16:uniqueId val="{00000007-B65A-495C-BAAD-D2B60D7E44F4}"/>
              </c:ext>
            </c:extLst>
          </c:dPt>
          <c:dPt>
            <c:idx val="1"/>
            <c:invertIfNegative val="0"/>
            <c:bubble3D val="0"/>
            <c:extLst>
              <c:ext xmlns:c16="http://schemas.microsoft.com/office/drawing/2014/chart" uri="{C3380CC4-5D6E-409C-BE32-E72D297353CC}">
                <c16:uniqueId val="{00000005-B65A-495C-BAAD-D2B60D7E44F4}"/>
              </c:ext>
            </c:extLst>
          </c:dPt>
          <c:dLbls>
            <c:dLbl>
              <c:idx val="2"/>
              <c:tx>
                <c:rich>
                  <a:bodyPr/>
                  <a:lstStyle/>
                  <a:p>
                    <a:fld id="{75B47E1E-9E61-4915-990C-EAE617308417}" type="VALUE">
                      <a:rPr lang="en-US" sz="900" b="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pPr/>
                      <a:t>[VALORE]</a:t>
                    </a:fld>
                    <a:endParaRPr lang="it-IT"/>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B79-4065-BFFD-3645D14645A7}"/>
                </c:ext>
              </c:extLst>
            </c:dLbl>
            <c:dLbl>
              <c:idx val="3"/>
              <c:tx>
                <c:rich>
                  <a:bodyPr/>
                  <a:lstStyle/>
                  <a:p>
                    <a:fld id="{478368C7-E1EA-43A7-AF6E-BEAF1865DA82}" type="VALUE">
                      <a:rPr lang="en-US" sz="900" b="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pPr/>
                      <a:t>[VALORE]</a:t>
                    </a:fld>
                    <a:endParaRPr lang="it-IT"/>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5547-504C-AAAE-6E5E2D7A71BD}"/>
                </c:ext>
              </c:extLst>
            </c:dLbl>
            <c:numFmt formatCode="0.0" sourceLinked="0"/>
            <c:spPr>
              <a:noFill/>
              <a:ln>
                <a:noFill/>
              </a:ln>
              <a:effectLst/>
            </c:spPr>
            <c:txPr>
              <a:bodyPr rot="0" vert="horz"/>
              <a:lstStyle/>
              <a:p>
                <a:pPr>
                  <a:defRPr sz="1000" b="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&gt;=5%</c:v>
                </c:pt>
                <c:pt idx="1">
                  <c:v>&gt;=10%</c:v>
                </c:pt>
                <c:pt idx="2">
                  <c:v>&gt;=15%</c:v>
                </c:pt>
                <c:pt idx="3">
                  <c:v>&gt;=20%</c:v>
                </c:pt>
              </c:strCache>
            </c:strRef>
          </c:cat>
          <c:val>
            <c:numRef>
              <c:f>Sheet1!$B$3:$E$3</c:f>
              <c:numCache>
                <c:formatCode>0.0</c:formatCode>
                <c:ptCount val="4"/>
                <c:pt idx="0">
                  <c:v>31.5</c:v>
                </c:pt>
                <c:pt idx="1">
                  <c:v>12</c:v>
                </c:pt>
                <c:pt idx="2">
                  <c:v>4.9000000000000004</c:v>
                </c:pt>
                <c:pt idx="3">
                  <c:v>1.7</c:v>
                </c:pt>
              </c:numCache>
            </c:numRef>
          </c:val>
          <c:extLst>
            <c:ext xmlns:c16="http://schemas.microsoft.com/office/drawing/2014/chart" uri="{C3380CC4-5D6E-409C-BE32-E72D297353CC}">
              <c16:uniqueId val="{00000006-B65A-495C-BAAD-D2B60D7E44F4}"/>
            </c:ext>
          </c:extLst>
        </c:ser>
        <c:dLbls>
          <c:showLegendKey val="0"/>
          <c:showVal val="0"/>
          <c:showCatName val="0"/>
          <c:showSerName val="0"/>
          <c:showPercent val="0"/>
          <c:showBubbleSize val="0"/>
        </c:dLbls>
        <c:gapWidth val="100"/>
        <c:overlap val="-15"/>
        <c:axId val="728001360"/>
        <c:axId val="728003000"/>
      </c:barChart>
      <c:catAx>
        <c:axId val="728001360"/>
        <c:scaling>
          <c:orientation val="minMax"/>
        </c:scaling>
        <c:delete val="0"/>
        <c:axPos val="b"/>
        <c:title>
          <c:tx>
            <c:rich>
              <a:bodyPr/>
              <a:lstStyle/>
              <a:p>
                <a:pPr>
                  <a:defRPr sz="1050" b="0"/>
                </a:pPr>
                <a:r>
                  <a:rPr lang="en-GB" sz="1050" b="0">
                    <a:latin typeface="Apis For Office" panose="020B0504010101010104" pitchFamily="34" charset="0"/>
                  </a:rPr>
                  <a:t>Weight-loss categories at week 68</a:t>
                </a:r>
              </a:p>
            </c:rich>
          </c:tx>
          <c:layout>
            <c:manualLayout>
              <c:xMode val="edge"/>
              <c:yMode val="edge"/>
              <c:x val="0.26844445907777115"/>
              <c:y val="0.93581572164538573"/>
            </c:manualLayout>
          </c:layout>
          <c:overlay val="0"/>
        </c:title>
        <c:numFmt formatCode="General" sourceLinked="1"/>
        <c:majorTickMark val="none"/>
        <c:minorTickMark val="none"/>
        <c:tickLblPos val="nextTo"/>
        <c:spPr>
          <a:noFill/>
          <a:ln w="12700" cap="flat" cmpd="sng" algn="ctr">
            <a:solidFill>
              <a:srgbClr val="001965"/>
            </a:solidFill>
            <a:round/>
          </a:ln>
          <a:effectLst/>
        </c:spPr>
        <c:txPr>
          <a:bodyPr rot="-60000000" vert="horz" anchor="t" anchorCtr="0"/>
          <a:lstStyle/>
          <a:p>
            <a:pPr>
              <a:defRPr sz="1100">
                <a:latin typeface="Apis For Office" panose="020B0504010101010104" pitchFamily="34" charset="0"/>
                <a:ea typeface="Apis For Office" panose="020B0504010101010104" pitchFamily="34" charset="0"/>
                <a:cs typeface="Apis For Office" panose="020B0504010101010104" pitchFamily="34" charset="0"/>
              </a:defRPr>
            </a:pPr>
            <a:endParaRPr lang="en-US"/>
          </a:p>
        </c:txPr>
        <c:crossAx val="728003000"/>
        <c:crosses val="autoZero"/>
        <c:auto val="1"/>
        <c:lblAlgn val="ctr"/>
        <c:lblOffset val="100"/>
        <c:noMultiLvlLbl val="0"/>
      </c:catAx>
      <c:valAx>
        <c:axId val="728003000"/>
        <c:scaling>
          <c:orientation val="minMax"/>
          <c:min val="0"/>
        </c:scaling>
        <c:delete val="0"/>
        <c:axPos val="l"/>
        <c:title>
          <c:tx>
            <c:rich>
              <a:bodyPr/>
              <a:lstStyle/>
              <a:p>
                <a:pPr>
                  <a:defRPr sz="1200" b="0"/>
                </a:pPr>
                <a:r>
                  <a:rPr lang="en-GB" sz="1200" b="0" dirty="0">
                    <a:latin typeface="Apis For Office" panose="020B0504010101010104" pitchFamily="34" charset="0"/>
                  </a:rPr>
                  <a:t>Proportion of participants (%)</a:t>
                </a:r>
              </a:p>
            </c:rich>
          </c:tx>
          <c:layout>
            <c:manualLayout>
              <c:xMode val="edge"/>
              <c:yMode val="edge"/>
              <c:x val="2.4889720898036809E-3"/>
              <c:y val="0.11171569100407031"/>
            </c:manualLayout>
          </c:layout>
          <c:overlay val="0"/>
        </c:title>
        <c:numFmt formatCode="0" sourceLinked="0"/>
        <c:majorTickMark val="out"/>
        <c:minorTickMark val="none"/>
        <c:tickLblPos val="nextTo"/>
        <c:spPr>
          <a:ln w="12700">
            <a:solidFill>
              <a:srgbClr val="001965"/>
            </a:solidFill>
          </a:ln>
        </c:spPr>
        <c:txPr>
          <a:bodyPr/>
          <a:lstStyle/>
          <a:p>
            <a:pPr>
              <a:defRPr sz="900">
                <a:latin typeface="Apis For Office" panose="020B0504010101010104" pitchFamily="34" charset="0"/>
                <a:ea typeface="Apis For Office" panose="020B0504010101010104" pitchFamily="34" charset="0"/>
                <a:cs typeface="Apis For Office" panose="020B0504010101010104" pitchFamily="34" charset="0"/>
              </a:defRPr>
            </a:pPr>
            <a:endParaRPr lang="en-US"/>
          </a:p>
        </c:txPr>
        <c:crossAx val="728001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solidFill>
            <a:schemeClr val="tx2"/>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84474506866263"/>
          <c:y val="9.485698312954563E-2"/>
          <c:w val="0.8881552549313374"/>
          <c:h val="0.75497192450910389"/>
        </c:manualLayout>
      </c:layout>
      <c:barChart>
        <c:barDir val="col"/>
        <c:grouping val="clustered"/>
        <c:varyColors val="0"/>
        <c:ser>
          <c:idx val="0"/>
          <c:order val="0"/>
          <c:tx>
            <c:strRef>
              <c:f>Sheet1!$A$2</c:f>
              <c:strCache>
                <c:ptCount val="1"/>
                <c:pt idx="0">
                  <c:v>Sema 2.4 mg - OT</c:v>
                </c:pt>
              </c:strCache>
            </c:strRef>
          </c:tx>
          <c:spPr>
            <a:solidFill>
              <a:srgbClr val="6675A3"/>
            </a:solidFill>
            <a:ln>
              <a:noFill/>
            </a:ln>
            <a:effectLst/>
          </c:spPr>
          <c:invertIfNegative val="0"/>
          <c:dPt>
            <c:idx val="0"/>
            <c:invertIfNegative val="0"/>
            <c:bubble3D val="0"/>
            <c:spPr>
              <a:solidFill>
                <a:srgbClr val="6675A3"/>
              </a:solidFill>
              <a:ln w="25400">
                <a:noFill/>
              </a:ln>
              <a:effectLst/>
            </c:spPr>
            <c:extLst>
              <c:ext xmlns:c16="http://schemas.microsoft.com/office/drawing/2014/chart" uri="{C3380CC4-5D6E-409C-BE32-E72D297353CC}">
                <c16:uniqueId val="{00000001-EC42-4923-83FE-5B82A7E1E94F}"/>
              </c:ext>
            </c:extLst>
          </c:dPt>
          <c:dPt>
            <c:idx val="1"/>
            <c:invertIfNegative val="0"/>
            <c:bubble3D val="0"/>
            <c:spPr>
              <a:solidFill>
                <a:srgbClr val="6675A3"/>
              </a:solidFill>
              <a:ln w="25400">
                <a:noFill/>
              </a:ln>
              <a:effectLst/>
            </c:spPr>
            <c:extLst>
              <c:ext xmlns:c16="http://schemas.microsoft.com/office/drawing/2014/chart" uri="{C3380CC4-5D6E-409C-BE32-E72D297353CC}">
                <c16:uniqueId val="{00000003-EC42-4923-83FE-5B82A7E1E94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&gt;=5%</c:v>
                </c:pt>
                <c:pt idx="1">
                  <c:v>&gt;=10%</c:v>
                </c:pt>
                <c:pt idx="2">
                  <c:v>&gt;=15%</c:v>
                </c:pt>
                <c:pt idx="3">
                  <c:v>&gt;=20%</c:v>
                </c:pt>
              </c:strCache>
            </c:strRef>
          </c:cat>
          <c:val>
            <c:numRef>
              <c:f>Sheet1!$B$2:$E$2</c:f>
              <c:numCache>
                <c:formatCode>0.0</c:formatCode>
                <c:ptCount val="4"/>
                <c:pt idx="0">
                  <c:v>92.4</c:v>
                </c:pt>
                <c:pt idx="1">
                  <c:v>74.8</c:v>
                </c:pt>
                <c:pt idx="2">
                  <c:v>54.8</c:v>
                </c:pt>
                <c:pt idx="3">
                  <c:v>34.799999999999997</c:v>
                </c:pt>
              </c:numCache>
            </c:numRef>
          </c:val>
          <c:extLst>
            <c:ext xmlns:c16="http://schemas.microsoft.com/office/drawing/2014/chart" uri="{C3380CC4-5D6E-409C-BE32-E72D297353CC}">
              <c16:uniqueId val="{00000004-EC42-4923-83FE-5B82A7E1E94F}"/>
            </c:ext>
          </c:extLst>
        </c:ser>
        <c:ser>
          <c:idx val="1"/>
          <c:order val="1"/>
          <c:tx>
            <c:strRef>
              <c:f>Sheet1!$A$3</c:f>
              <c:strCache>
                <c:ptCount val="1"/>
                <c:pt idx="0">
                  <c:v>Placebo - OT</c:v>
                </c:pt>
              </c:strCache>
            </c:strRef>
          </c:tx>
          <c:spPr>
            <a:solidFill>
              <a:srgbClr val="BEC2CA"/>
            </a:solidFill>
            <a:ln w="25400">
              <a:noFill/>
            </a:ln>
            <a:effectLst/>
          </c:spPr>
          <c:invertIfNegative val="0"/>
          <c:dPt>
            <c:idx val="0"/>
            <c:invertIfNegative val="0"/>
            <c:bubble3D val="0"/>
            <c:extLst>
              <c:ext xmlns:c16="http://schemas.microsoft.com/office/drawing/2014/chart" uri="{C3380CC4-5D6E-409C-BE32-E72D297353CC}">
                <c16:uniqueId val="{00000005-EC42-4923-83FE-5B82A7E1E94F}"/>
              </c:ext>
            </c:extLst>
          </c:dPt>
          <c:dPt>
            <c:idx val="1"/>
            <c:invertIfNegative val="0"/>
            <c:bubble3D val="0"/>
            <c:extLst>
              <c:ext xmlns:c16="http://schemas.microsoft.com/office/drawing/2014/chart" uri="{C3380CC4-5D6E-409C-BE32-E72D297353CC}">
                <c16:uniqueId val="{00000006-EC42-4923-83FE-5B82A7E1E94F}"/>
              </c:ext>
            </c:extLst>
          </c:dPt>
          <c:dLbls>
            <c:dLbl>
              <c:idx val="2"/>
              <c:tx>
                <c:rich>
                  <a:bodyPr/>
                  <a:lstStyle/>
                  <a:p>
                    <a:fld id="{86A9D833-3CF6-44AE-B5DC-D91C4F0BE616}" type="VALUE">
                      <a:rPr lang="en-US">
                        <a:latin typeface="Apis For Office" panose="020B0504010101010104" pitchFamily="34" charset="0"/>
                      </a:rPr>
                      <a:pPr/>
                      <a:t>[VALORE]</a:t>
                    </a:fld>
                    <a:endParaRPr lang="it-IT"/>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D2F-4E77-8362-E60C16CF5115}"/>
                </c:ext>
              </c:extLst>
            </c:dLbl>
            <c:dLbl>
              <c:idx val="3"/>
              <c:tx>
                <c:rich>
                  <a:bodyPr/>
                  <a:lstStyle/>
                  <a:p>
                    <a:fld id="{3903A46E-F2AE-4E63-99C2-226406FEA153}" type="VALUE">
                      <a:rPr lang="en-US">
                        <a:latin typeface="Apis For Office" panose="020B0504010101010104" pitchFamily="34" charset="0"/>
                      </a:rPr>
                      <a:pPr/>
                      <a:t>[VALORE]</a:t>
                    </a:fld>
                    <a:endParaRPr lang="it-IT"/>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D2F-4E77-8362-E60C16CF5115}"/>
                </c:ext>
              </c:extLst>
            </c:dLbl>
            <c:numFmt formatCode="0.0" sourceLinked="0"/>
            <c:spPr>
              <a:noFill/>
              <a:ln>
                <a:noFill/>
              </a:ln>
              <a:effectLst/>
            </c:spPr>
            <c:txPr>
              <a:bodyPr rot="0" spcFirstLastPara="1" vertOverflow="ellipsis" vert="horz" wrap="none" lIns="0" tIns="0" rIns="0" bIns="0" anchor="ctr" anchorCtr="1">
                <a:spAutoFit/>
              </a:bodyPr>
              <a:lstStyle/>
              <a:p>
                <a:pPr>
                  <a:defRPr sz="900" b="1" i="0" u="none" strike="noStrike" kern="1200" baseline="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&gt;=5%</c:v>
                </c:pt>
                <c:pt idx="1">
                  <c:v>&gt;=10%</c:v>
                </c:pt>
                <c:pt idx="2">
                  <c:v>&gt;=15%</c:v>
                </c:pt>
                <c:pt idx="3">
                  <c:v>&gt;=20%</c:v>
                </c:pt>
              </c:strCache>
            </c:strRef>
          </c:cat>
          <c:val>
            <c:numRef>
              <c:f>Sheet1!$B$3:$E$3</c:f>
              <c:numCache>
                <c:formatCode>0.0</c:formatCode>
                <c:ptCount val="4"/>
                <c:pt idx="0">
                  <c:v>33.1</c:v>
                </c:pt>
                <c:pt idx="1">
                  <c:v>11.8</c:v>
                </c:pt>
                <c:pt idx="2">
                  <c:v>5</c:v>
                </c:pt>
                <c:pt idx="3">
                  <c:v>2</c:v>
                </c:pt>
              </c:numCache>
            </c:numRef>
          </c:val>
          <c:extLst>
            <c:ext xmlns:c16="http://schemas.microsoft.com/office/drawing/2014/chart" uri="{C3380CC4-5D6E-409C-BE32-E72D297353CC}">
              <c16:uniqueId val="{00000007-EC42-4923-83FE-5B82A7E1E94F}"/>
            </c:ext>
          </c:extLst>
        </c:ser>
        <c:dLbls>
          <c:showLegendKey val="0"/>
          <c:showVal val="0"/>
          <c:showCatName val="0"/>
          <c:showSerName val="0"/>
          <c:showPercent val="0"/>
          <c:showBubbleSize val="0"/>
        </c:dLbls>
        <c:gapWidth val="100"/>
        <c:overlap val="-15"/>
        <c:axId val="728001360"/>
        <c:axId val="728003000"/>
      </c:barChart>
      <c:catAx>
        <c:axId val="728001360"/>
        <c:scaling>
          <c:orientation val="minMax"/>
        </c:scaling>
        <c:delete val="0"/>
        <c:axPos val="b"/>
        <c:title>
          <c:tx>
            <c:rich>
              <a:bodyPr/>
              <a:lstStyle/>
              <a:p>
                <a:pPr>
                  <a:defRPr sz="1050" b="0">
                    <a:solidFill>
                      <a:srgbClr val="001965"/>
                    </a:solidFill>
                  </a:defRPr>
                </a:pPr>
                <a:r>
                  <a:rPr lang="en-GB" sz="1050" b="0">
                    <a:solidFill>
                      <a:srgbClr val="001965"/>
                    </a:solidFill>
                    <a:latin typeface="Apis For Office" panose="020B0504010101010104" pitchFamily="34" charset="0"/>
                  </a:rPr>
                  <a:t>Weight-loss categories at week 68</a:t>
                </a:r>
              </a:p>
            </c:rich>
          </c:tx>
          <c:layout>
            <c:manualLayout>
              <c:xMode val="edge"/>
              <c:yMode val="edge"/>
              <c:x val="0.30695454078660928"/>
              <c:y val="0.94155386729025847"/>
            </c:manualLayout>
          </c:layout>
          <c:overlay val="0"/>
        </c:title>
        <c:numFmt formatCode="General" sourceLinked="1"/>
        <c:majorTickMark val="none"/>
        <c:minorTickMark val="none"/>
        <c:tickLblPos val="nextTo"/>
        <c:spPr>
          <a:noFill/>
          <a:ln w="12700" cap="flat" cmpd="sng" algn="ctr">
            <a:solidFill>
              <a:srgbClr val="001965"/>
            </a:solidFill>
            <a:round/>
          </a:ln>
          <a:effectLst/>
        </c:spPr>
        <c:txPr>
          <a:bodyPr rot="-60000000" spcFirstLastPara="1" vertOverflow="ellipsis" vert="horz" wrap="square" anchor="t" anchorCtr="0"/>
          <a:lstStyle/>
          <a:p>
            <a:pPr>
              <a:defRPr sz="1100" b="0" i="0" u="none" strike="noStrike" kern="1200" baseline="0">
                <a:solidFill>
                  <a:srgbClr val="001042"/>
                </a:solidFill>
                <a:latin typeface="Apis For Office" panose="020B0504010101010104" pitchFamily="34" charset="0"/>
                <a:ea typeface="Apis For Office" panose="020B0504010101010104" pitchFamily="34" charset="0"/>
                <a:cs typeface="Apis For Office" panose="020B0504010101010104" pitchFamily="34" charset="0"/>
              </a:defRPr>
            </a:pPr>
            <a:endParaRPr lang="en-US"/>
          </a:p>
        </c:txPr>
        <c:crossAx val="728003000"/>
        <c:crosses val="autoZero"/>
        <c:auto val="1"/>
        <c:lblAlgn val="ctr"/>
        <c:lblOffset val="100"/>
        <c:noMultiLvlLbl val="0"/>
      </c:catAx>
      <c:valAx>
        <c:axId val="728003000"/>
        <c:scaling>
          <c:orientation val="minMax"/>
          <c:min val="0"/>
        </c:scaling>
        <c:delete val="0"/>
        <c:axPos val="l"/>
        <c:title>
          <c:tx>
            <c:rich>
              <a:bodyPr/>
              <a:lstStyle/>
              <a:p>
                <a:pPr>
                  <a:defRPr>
                    <a:solidFill>
                      <a:srgbClr val="FFFFFF"/>
                    </a:solidFill>
                  </a:defRPr>
                </a:pPr>
                <a:r>
                  <a:rPr lang="en-GB" b="0" dirty="0">
                    <a:solidFill>
                      <a:srgbClr val="FFFFFF"/>
                    </a:solidFill>
                    <a:latin typeface="Apis For Office" panose="020B0504010101010104" pitchFamily="34" charset="0"/>
                  </a:rPr>
                  <a:t>Proportion of subjects (%)</a:t>
                </a:r>
              </a:p>
            </c:rich>
          </c:tx>
          <c:overlay val="0"/>
        </c:title>
        <c:numFmt formatCode="0" sourceLinked="0"/>
        <c:majorTickMark val="out"/>
        <c:minorTickMark val="none"/>
        <c:tickLblPos val="nextTo"/>
        <c:spPr>
          <a:ln w="12700">
            <a:noFill/>
          </a:ln>
        </c:spPr>
        <c:txPr>
          <a:bodyPr/>
          <a:lstStyle/>
          <a:p>
            <a:pPr>
              <a:defRPr sz="1300">
                <a:solidFill>
                  <a:schemeClr val="bg1"/>
                </a:solidFill>
              </a:defRPr>
            </a:pPr>
            <a:endParaRPr lang="en-US"/>
          </a:p>
        </c:txPr>
        <c:crossAx val="728001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293204-D7A9-4929-B3A0-4980B4871497}" type="doc">
      <dgm:prSet loTypeId="urn:microsoft.com/office/officeart/2005/8/layout/chevron1" loCatId="process" qsTypeId="urn:microsoft.com/office/officeart/2005/8/quickstyle/3d7" qsCatId="3D" csTypeId="urn:microsoft.com/office/officeart/2005/8/colors/colorful1" csCatId="colorful" phldr="1"/>
      <dgm:spPr/>
    </dgm:pt>
    <dgm:pt modelId="{D4548FC6-2E47-4651-AF41-AE114113B8C5}">
      <dgm:prSet phldrT="[Testo]" custT="1"/>
      <dgm:spPr/>
      <dgm:t>
        <a:bodyPr/>
        <a:lstStyle/>
        <a:p>
          <a:r>
            <a:rPr lang="it-IT" sz="1600" b="1" dirty="0">
              <a:effectLst>
                <a:outerShdw blurRad="38100" dist="38100" dir="2700000" algn="tl">
                  <a:srgbClr val="000000">
                    <a:alpha val="43137"/>
                  </a:srgbClr>
                </a:outerShdw>
              </a:effectLst>
            </a:rPr>
            <a:t>BEHAVIOR/LIFESTYLE INTERVENTIONS</a:t>
          </a:r>
        </a:p>
      </dgm:t>
    </dgm:pt>
    <dgm:pt modelId="{3E421125-3116-4F2D-B1E4-73A9B4597AA5}" type="parTrans" cxnId="{006E78F6-1C90-4817-AF07-17CF8C47C0BA}">
      <dgm:prSet/>
      <dgm:spPr/>
      <dgm:t>
        <a:bodyPr/>
        <a:lstStyle/>
        <a:p>
          <a:endParaRPr lang="it-IT"/>
        </a:p>
      </dgm:t>
    </dgm:pt>
    <dgm:pt modelId="{523E89B7-6981-4CA4-884C-AA66FCFF80D6}" type="sibTrans" cxnId="{006E78F6-1C90-4817-AF07-17CF8C47C0BA}">
      <dgm:prSet/>
      <dgm:spPr/>
      <dgm:t>
        <a:bodyPr/>
        <a:lstStyle/>
        <a:p>
          <a:endParaRPr lang="it-IT"/>
        </a:p>
      </dgm:t>
    </dgm:pt>
    <dgm:pt modelId="{989D36EE-63E0-42AE-BA75-FC6125828C68}">
      <dgm:prSet phldrT="[Testo]" custT="1"/>
      <dgm:spPr/>
      <dgm:t>
        <a:bodyPr/>
        <a:lstStyle/>
        <a:p>
          <a:r>
            <a:rPr lang="it-IT" sz="2000" b="1" dirty="0">
              <a:effectLst>
                <a:outerShdw blurRad="38100" dist="38100" dir="2700000" algn="tl">
                  <a:srgbClr val="000000">
                    <a:alpha val="43137"/>
                  </a:srgbClr>
                </a:outerShdw>
              </a:effectLst>
            </a:rPr>
            <a:t>REVISIONAL SURGERY</a:t>
          </a:r>
        </a:p>
      </dgm:t>
    </dgm:pt>
    <dgm:pt modelId="{81C42AC9-3BEC-4468-9687-F3E535F671FD}" type="parTrans" cxnId="{AFA84931-C735-42BC-97A1-9590E61703E5}">
      <dgm:prSet/>
      <dgm:spPr/>
      <dgm:t>
        <a:bodyPr/>
        <a:lstStyle/>
        <a:p>
          <a:endParaRPr lang="it-IT"/>
        </a:p>
      </dgm:t>
    </dgm:pt>
    <dgm:pt modelId="{E9D856EC-BCCB-41F3-A125-B80B2BBAA768}" type="sibTrans" cxnId="{AFA84931-C735-42BC-97A1-9590E61703E5}">
      <dgm:prSet/>
      <dgm:spPr/>
      <dgm:t>
        <a:bodyPr/>
        <a:lstStyle/>
        <a:p>
          <a:endParaRPr lang="it-IT"/>
        </a:p>
      </dgm:t>
    </dgm:pt>
    <dgm:pt modelId="{5DB5B08B-28AA-4311-AFFF-B774D3C24036}">
      <dgm:prSet phldrT="[Testo]" custT="1"/>
      <dgm:spPr/>
      <dgm:t>
        <a:bodyPr/>
        <a:lstStyle/>
        <a:p>
          <a:r>
            <a:rPr lang="it-IT" sz="1600" b="1" dirty="0">
              <a:effectLst>
                <a:outerShdw blurRad="38100" dist="38100" dir="2700000" algn="tl">
                  <a:srgbClr val="000000">
                    <a:alpha val="43137"/>
                  </a:srgbClr>
                </a:outerShdw>
              </a:effectLst>
            </a:rPr>
            <a:t> </a:t>
          </a:r>
          <a:r>
            <a:rPr lang="it-IT" sz="1800" b="1" dirty="0">
              <a:effectLst>
                <a:outerShdw blurRad="38100" dist="38100" dir="2700000" algn="tl">
                  <a:srgbClr val="000000">
                    <a:alpha val="43137"/>
                  </a:srgbClr>
                </a:outerShdw>
              </a:effectLst>
            </a:rPr>
            <a:t>PHARMACOTHERAPY</a:t>
          </a:r>
          <a:endParaRPr lang="it-IT" sz="1600" b="1" dirty="0">
            <a:effectLst>
              <a:outerShdw blurRad="38100" dist="38100" dir="2700000" algn="tl">
                <a:srgbClr val="000000">
                  <a:alpha val="43137"/>
                </a:srgbClr>
              </a:outerShdw>
            </a:effectLst>
          </a:endParaRPr>
        </a:p>
      </dgm:t>
    </dgm:pt>
    <dgm:pt modelId="{E1FE2413-6AE0-4213-ACD6-B9DEF2DB850A}" type="parTrans" cxnId="{C811F5B8-B5B1-4E32-AC6C-5F14B48E9BD1}">
      <dgm:prSet/>
      <dgm:spPr/>
      <dgm:t>
        <a:bodyPr/>
        <a:lstStyle/>
        <a:p>
          <a:endParaRPr lang="it-IT"/>
        </a:p>
      </dgm:t>
    </dgm:pt>
    <dgm:pt modelId="{05D24F3E-4466-44CD-A15F-EE9CACC64990}" type="sibTrans" cxnId="{C811F5B8-B5B1-4E32-AC6C-5F14B48E9BD1}">
      <dgm:prSet/>
      <dgm:spPr/>
      <dgm:t>
        <a:bodyPr/>
        <a:lstStyle/>
        <a:p>
          <a:endParaRPr lang="it-IT"/>
        </a:p>
      </dgm:t>
    </dgm:pt>
    <dgm:pt modelId="{6046B2C5-0C02-460A-9394-DEB9384F6653}" type="pres">
      <dgm:prSet presAssocID="{81293204-D7A9-4929-B3A0-4980B4871497}" presName="Name0" presStyleCnt="0">
        <dgm:presLayoutVars>
          <dgm:dir/>
          <dgm:animLvl val="lvl"/>
          <dgm:resizeHandles val="exact"/>
        </dgm:presLayoutVars>
      </dgm:prSet>
      <dgm:spPr/>
    </dgm:pt>
    <dgm:pt modelId="{6FB81171-3200-47EC-98ED-3B513F1D13D4}" type="pres">
      <dgm:prSet presAssocID="{D4548FC6-2E47-4651-AF41-AE114113B8C5}" presName="parTxOnly" presStyleLbl="node1" presStyleIdx="0" presStyleCnt="3" custLinFactX="-5723" custLinFactNeighborX="-100000" custLinFactNeighborY="-3574">
        <dgm:presLayoutVars>
          <dgm:chMax val="0"/>
          <dgm:chPref val="0"/>
          <dgm:bulletEnabled val="1"/>
        </dgm:presLayoutVars>
      </dgm:prSet>
      <dgm:spPr/>
    </dgm:pt>
    <dgm:pt modelId="{B608AC94-A485-4922-89CA-D938AC49B28A}" type="pres">
      <dgm:prSet presAssocID="{523E89B7-6981-4CA4-884C-AA66FCFF80D6}" presName="parTxOnlySpace" presStyleCnt="0"/>
      <dgm:spPr/>
    </dgm:pt>
    <dgm:pt modelId="{07906A8E-3B1B-4663-B8B2-F1F2E5BC3226}" type="pres">
      <dgm:prSet presAssocID="{989D36EE-63E0-42AE-BA75-FC6125828C68}" presName="parTxOnly" presStyleLbl="node1" presStyleIdx="1" presStyleCnt="3">
        <dgm:presLayoutVars>
          <dgm:chMax val="0"/>
          <dgm:chPref val="0"/>
          <dgm:bulletEnabled val="1"/>
        </dgm:presLayoutVars>
      </dgm:prSet>
      <dgm:spPr/>
    </dgm:pt>
    <dgm:pt modelId="{AE93E8BF-1C7F-4CBE-909F-4462B5687A18}" type="pres">
      <dgm:prSet presAssocID="{E9D856EC-BCCB-41F3-A125-B80B2BBAA768}" presName="parTxOnlySpace" presStyleCnt="0"/>
      <dgm:spPr/>
    </dgm:pt>
    <dgm:pt modelId="{F28C4978-FDAD-4E22-8752-2A61FC4000BE}" type="pres">
      <dgm:prSet presAssocID="{5DB5B08B-28AA-4311-AFFF-B774D3C24036}" presName="parTxOnly" presStyleLbl="node1" presStyleIdx="2" presStyleCnt="3">
        <dgm:presLayoutVars>
          <dgm:chMax val="0"/>
          <dgm:chPref val="0"/>
          <dgm:bulletEnabled val="1"/>
        </dgm:presLayoutVars>
      </dgm:prSet>
      <dgm:spPr/>
    </dgm:pt>
  </dgm:ptLst>
  <dgm:cxnLst>
    <dgm:cxn modelId="{1AA98B2F-927D-4D8F-A7EC-202D084EA65A}" type="presOf" srcId="{81293204-D7A9-4929-B3A0-4980B4871497}" destId="{6046B2C5-0C02-460A-9394-DEB9384F6653}" srcOrd="0" destOrd="0" presId="urn:microsoft.com/office/officeart/2005/8/layout/chevron1"/>
    <dgm:cxn modelId="{AFA84931-C735-42BC-97A1-9590E61703E5}" srcId="{81293204-D7A9-4929-B3A0-4980B4871497}" destId="{989D36EE-63E0-42AE-BA75-FC6125828C68}" srcOrd="1" destOrd="0" parTransId="{81C42AC9-3BEC-4468-9687-F3E535F671FD}" sibTransId="{E9D856EC-BCCB-41F3-A125-B80B2BBAA768}"/>
    <dgm:cxn modelId="{4733EA3D-8032-413D-888D-A948F937001C}" type="presOf" srcId="{989D36EE-63E0-42AE-BA75-FC6125828C68}" destId="{07906A8E-3B1B-4663-B8B2-F1F2E5BC3226}" srcOrd="0" destOrd="0" presId="urn:microsoft.com/office/officeart/2005/8/layout/chevron1"/>
    <dgm:cxn modelId="{1FA6267E-83B9-4D21-ACAB-0F84F4D424C2}" type="presOf" srcId="{5DB5B08B-28AA-4311-AFFF-B774D3C24036}" destId="{F28C4978-FDAD-4E22-8752-2A61FC4000BE}" srcOrd="0" destOrd="0" presId="urn:microsoft.com/office/officeart/2005/8/layout/chevron1"/>
    <dgm:cxn modelId="{BE74D79F-F5F4-4C03-B9E5-FF3AB8DF8478}" type="presOf" srcId="{D4548FC6-2E47-4651-AF41-AE114113B8C5}" destId="{6FB81171-3200-47EC-98ED-3B513F1D13D4}" srcOrd="0" destOrd="0" presId="urn:microsoft.com/office/officeart/2005/8/layout/chevron1"/>
    <dgm:cxn modelId="{C811F5B8-B5B1-4E32-AC6C-5F14B48E9BD1}" srcId="{81293204-D7A9-4929-B3A0-4980B4871497}" destId="{5DB5B08B-28AA-4311-AFFF-B774D3C24036}" srcOrd="2" destOrd="0" parTransId="{E1FE2413-6AE0-4213-ACD6-B9DEF2DB850A}" sibTransId="{05D24F3E-4466-44CD-A15F-EE9CACC64990}"/>
    <dgm:cxn modelId="{006E78F6-1C90-4817-AF07-17CF8C47C0BA}" srcId="{81293204-D7A9-4929-B3A0-4980B4871497}" destId="{D4548FC6-2E47-4651-AF41-AE114113B8C5}" srcOrd="0" destOrd="0" parTransId="{3E421125-3116-4F2D-B1E4-73A9B4597AA5}" sibTransId="{523E89B7-6981-4CA4-884C-AA66FCFF80D6}"/>
    <dgm:cxn modelId="{77A16205-EE55-458F-9069-30F85CACA2C5}" type="presParOf" srcId="{6046B2C5-0C02-460A-9394-DEB9384F6653}" destId="{6FB81171-3200-47EC-98ED-3B513F1D13D4}" srcOrd="0" destOrd="0" presId="urn:microsoft.com/office/officeart/2005/8/layout/chevron1"/>
    <dgm:cxn modelId="{860E38ED-D2E4-471F-B71B-46FA1DE575EA}" type="presParOf" srcId="{6046B2C5-0C02-460A-9394-DEB9384F6653}" destId="{B608AC94-A485-4922-89CA-D938AC49B28A}" srcOrd="1" destOrd="0" presId="urn:microsoft.com/office/officeart/2005/8/layout/chevron1"/>
    <dgm:cxn modelId="{F918A337-CB78-4903-B143-731EDCF387CE}" type="presParOf" srcId="{6046B2C5-0C02-460A-9394-DEB9384F6653}" destId="{07906A8E-3B1B-4663-B8B2-F1F2E5BC3226}" srcOrd="2" destOrd="0" presId="urn:microsoft.com/office/officeart/2005/8/layout/chevron1"/>
    <dgm:cxn modelId="{EE08A850-A4EC-4BCE-BD89-40BE148FB415}" type="presParOf" srcId="{6046B2C5-0C02-460A-9394-DEB9384F6653}" destId="{AE93E8BF-1C7F-4CBE-909F-4462B5687A18}" srcOrd="3" destOrd="0" presId="urn:microsoft.com/office/officeart/2005/8/layout/chevron1"/>
    <dgm:cxn modelId="{D33DCAB9-3E19-4B57-8EA8-A5BFA9495046}" type="presParOf" srcId="{6046B2C5-0C02-460A-9394-DEB9384F6653}" destId="{F28C4978-FDAD-4E22-8752-2A61FC4000BE}" srcOrd="4" destOrd="0" presId="urn:microsoft.com/office/officeart/2005/8/layout/chevron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DF483B-A144-48F2-A6A6-069885572CCF}"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it-IT"/>
        </a:p>
      </dgm:t>
    </dgm:pt>
    <dgm:pt modelId="{23D2B963-5DE6-41A1-B0F5-4D281276AA85}">
      <dgm:prSet phldrT="[Testo]"/>
      <dgm:spPr/>
      <dgm:t>
        <a:bodyPr/>
        <a:lstStyle/>
        <a:p>
          <a:r>
            <a:rPr lang="it-IT" dirty="0"/>
            <a:t>Il </a:t>
          </a:r>
          <a:r>
            <a:rPr lang="it-IT" b="1" dirty="0"/>
            <a:t>bupropione</a:t>
          </a:r>
          <a:r>
            <a:rPr lang="it-IT" dirty="0"/>
            <a:t> stimola in neuroni POMC che rilasciano alfa-MSH</a:t>
          </a:r>
        </a:p>
      </dgm:t>
    </dgm:pt>
    <dgm:pt modelId="{69581344-9994-4F18-A644-5B45C19F2408}" type="parTrans" cxnId="{5BB6985B-C096-4387-B296-BF1BFD17CEF8}">
      <dgm:prSet/>
      <dgm:spPr/>
      <dgm:t>
        <a:bodyPr/>
        <a:lstStyle/>
        <a:p>
          <a:endParaRPr lang="it-IT"/>
        </a:p>
      </dgm:t>
    </dgm:pt>
    <dgm:pt modelId="{F18A462B-CC22-46EB-8DAA-1CB60A65FEC7}" type="sibTrans" cxnId="{5BB6985B-C096-4387-B296-BF1BFD17CEF8}">
      <dgm:prSet/>
      <dgm:spPr/>
      <dgm:t>
        <a:bodyPr/>
        <a:lstStyle/>
        <a:p>
          <a:endParaRPr lang="it-IT"/>
        </a:p>
      </dgm:t>
    </dgm:pt>
    <dgm:pt modelId="{61E6611E-5815-40A2-B628-C73F1189CB93}">
      <dgm:prSet phldrT="[Testo]"/>
      <dgm:spPr/>
      <dgm:t>
        <a:bodyPr/>
        <a:lstStyle/>
        <a:p>
          <a:pPr algn="l"/>
          <a:r>
            <a:rPr lang="it-IT" dirty="0"/>
            <a:t>L'alfa-MSH, a sua volta, legandosi ai recettori MC4, induce a cascata un aumento della spesa energetica e una riduzione dell'introduzione di cibo</a:t>
          </a:r>
        </a:p>
      </dgm:t>
    </dgm:pt>
    <dgm:pt modelId="{7C0E9BC0-0EAE-46BA-B228-C9476FB3F92A}" type="parTrans" cxnId="{D8300CF2-F05E-4683-BD2A-91720F5ECEBA}">
      <dgm:prSet/>
      <dgm:spPr/>
      <dgm:t>
        <a:bodyPr/>
        <a:lstStyle/>
        <a:p>
          <a:endParaRPr lang="it-IT"/>
        </a:p>
      </dgm:t>
    </dgm:pt>
    <dgm:pt modelId="{3737C0D3-C9DE-45C1-8577-A79A6A6CFA56}" type="sibTrans" cxnId="{D8300CF2-F05E-4683-BD2A-91720F5ECEBA}">
      <dgm:prSet/>
      <dgm:spPr/>
      <dgm:t>
        <a:bodyPr/>
        <a:lstStyle/>
        <a:p>
          <a:endParaRPr lang="it-IT"/>
        </a:p>
      </dgm:t>
    </dgm:pt>
    <dgm:pt modelId="{C51463FD-8D0E-4252-89A6-F9FD777C0226}">
      <dgm:prSet phldrT="[Testo]"/>
      <dgm:spPr/>
      <dgm:t>
        <a:bodyPr/>
        <a:lstStyle/>
        <a:p>
          <a:r>
            <a:rPr lang="it-IT" dirty="0"/>
            <a:t>I neuroni POMC rilasciano simultaneamente beta-endorfina che svolge un feedback negativo sui neuroni POMC</a:t>
          </a:r>
        </a:p>
      </dgm:t>
    </dgm:pt>
    <dgm:pt modelId="{0D76E344-9C62-4289-AFFA-9829C94D514C}" type="parTrans" cxnId="{57F0740B-7637-4A61-9ADA-B133DB978D06}">
      <dgm:prSet/>
      <dgm:spPr/>
      <dgm:t>
        <a:bodyPr/>
        <a:lstStyle/>
        <a:p>
          <a:endParaRPr lang="it-IT"/>
        </a:p>
      </dgm:t>
    </dgm:pt>
    <dgm:pt modelId="{9D8B51C9-8D19-4786-B901-76A8D6ECF68A}" type="sibTrans" cxnId="{57F0740B-7637-4A61-9ADA-B133DB978D06}">
      <dgm:prSet/>
      <dgm:spPr/>
      <dgm:t>
        <a:bodyPr/>
        <a:lstStyle/>
        <a:p>
          <a:endParaRPr lang="it-IT"/>
        </a:p>
      </dgm:t>
    </dgm:pt>
    <dgm:pt modelId="{1E72FF6A-9B57-4BBC-8390-51FBB8E9831B}">
      <dgm:prSet/>
      <dgm:spPr/>
      <dgm:t>
        <a:bodyPr/>
        <a:lstStyle/>
        <a:p>
          <a:r>
            <a:rPr lang="it-IT" dirty="0"/>
            <a:t>Il </a:t>
          </a:r>
          <a:r>
            <a:rPr lang="it-IT" b="1" dirty="0"/>
            <a:t>naltrexone</a:t>
          </a:r>
          <a:r>
            <a:rPr lang="it-IT" dirty="0"/>
            <a:t> blocca questo feedback negativo consentendo una più protratta stimolazione dei neuroni POMC </a:t>
          </a:r>
        </a:p>
      </dgm:t>
    </dgm:pt>
    <dgm:pt modelId="{F7CC3878-287B-4225-9523-18D296C15890}" type="parTrans" cxnId="{E4431CE5-173E-45B0-994B-57A9060AD2F0}">
      <dgm:prSet/>
      <dgm:spPr/>
      <dgm:t>
        <a:bodyPr/>
        <a:lstStyle/>
        <a:p>
          <a:endParaRPr lang="it-IT"/>
        </a:p>
      </dgm:t>
    </dgm:pt>
    <dgm:pt modelId="{B1D67BEB-A1B6-4A4F-8540-446D416A2B3C}" type="sibTrans" cxnId="{E4431CE5-173E-45B0-994B-57A9060AD2F0}">
      <dgm:prSet/>
      <dgm:spPr/>
      <dgm:t>
        <a:bodyPr/>
        <a:lstStyle/>
        <a:p>
          <a:endParaRPr lang="it-IT"/>
        </a:p>
      </dgm:t>
    </dgm:pt>
    <dgm:pt modelId="{746CA96A-EBD3-4A51-B0E1-37F1B336E626}" type="pres">
      <dgm:prSet presAssocID="{26DF483B-A144-48F2-A6A6-069885572CCF}" presName="outerComposite" presStyleCnt="0">
        <dgm:presLayoutVars>
          <dgm:chMax val="5"/>
          <dgm:dir/>
          <dgm:resizeHandles val="exact"/>
        </dgm:presLayoutVars>
      </dgm:prSet>
      <dgm:spPr/>
    </dgm:pt>
    <dgm:pt modelId="{7BA2F230-58BC-4A8F-8DB3-AC1E8F60D6ED}" type="pres">
      <dgm:prSet presAssocID="{26DF483B-A144-48F2-A6A6-069885572CCF}" presName="dummyMaxCanvas" presStyleCnt="0">
        <dgm:presLayoutVars/>
      </dgm:prSet>
      <dgm:spPr/>
    </dgm:pt>
    <dgm:pt modelId="{6E22C9AF-A9C2-4FF5-967C-A77DF3DEB8D6}" type="pres">
      <dgm:prSet presAssocID="{26DF483B-A144-48F2-A6A6-069885572CCF}" presName="FourNodes_1" presStyleLbl="node1" presStyleIdx="0" presStyleCnt="4" custScaleX="89031">
        <dgm:presLayoutVars>
          <dgm:bulletEnabled val="1"/>
        </dgm:presLayoutVars>
      </dgm:prSet>
      <dgm:spPr/>
    </dgm:pt>
    <dgm:pt modelId="{92C3AD39-C60D-4DCB-B143-5D0CD72A2599}" type="pres">
      <dgm:prSet presAssocID="{26DF483B-A144-48F2-A6A6-069885572CCF}" presName="FourNodes_2" presStyleLbl="node1" presStyleIdx="1" presStyleCnt="4" custScaleX="93898">
        <dgm:presLayoutVars>
          <dgm:bulletEnabled val="1"/>
        </dgm:presLayoutVars>
      </dgm:prSet>
      <dgm:spPr/>
    </dgm:pt>
    <dgm:pt modelId="{4BB03896-E6A9-4711-893D-64AAB3ECA0FD}" type="pres">
      <dgm:prSet presAssocID="{26DF483B-A144-48F2-A6A6-069885572CCF}" presName="FourNodes_3" presStyleLbl="node1" presStyleIdx="2" presStyleCnt="4" custScaleX="91202">
        <dgm:presLayoutVars>
          <dgm:bulletEnabled val="1"/>
        </dgm:presLayoutVars>
      </dgm:prSet>
      <dgm:spPr/>
    </dgm:pt>
    <dgm:pt modelId="{753CB880-6C12-4B4C-846D-9437D4E33C29}" type="pres">
      <dgm:prSet presAssocID="{26DF483B-A144-48F2-A6A6-069885572CCF}" presName="FourNodes_4" presStyleLbl="node1" presStyleIdx="3" presStyleCnt="4" custScaleX="91499">
        <dgm:presLayoutVars>
          <dgm:bulletEnabled val="1"/>
        </dgm:presLayoutVars>
      </dgm:prSet>
      <dgm:spPr/>
    </dgm:pt>
    <dgm:pt modelId="{D6F19171-C95D-43ED-B963-DD104727B5C4}" type="pres">
      <dgm:prSet presAssocID="{26DF483B-A144-48F2-A6A6-069885572CCF}" presName="FourConn_1-2" presStyleLbl="fgAccFollowNode1" presStyleIdx="0" presStyleCnt="3">
        <dgm:presLayoutVars>
          <dgm:bulletEnabled val="1"/>
        </dgm:presLayoutVars>
      </dgm:prSet>
      <dgm:spPr/>
    </dgm:pt>
    <dgm:pt modelId="{3BD64007-4B8D-49BF-8B8D-5201C2C16E9D}" type="pres">
      <dgm:prSet presAssocID="{26DF483B-A144-48F2-A6A6-069885572CCF}" presName="FourConn_2-3" presStyleLbl="fgAccFollowNode1" presStyleIdx="1" presStyleCnt="3">
        <dgm:presLayoutVars>
          <dgm:bulletEnabled val="1"/>
        </dgm:presLayoutVars>
      </dgm:prSet>
      <dgm:spPr/>
    </dgm:pt>
    <dgm:pt modelId="{C3C4AEE9-863F-4E54-A449-58A7EAA57138}" type="pres">
      <dgm:prSet presAssocID="{26DF483B-A144-48F2-A6A6-069885572CCF}" presName="FourConn_3-4" presStyleLbl="fgAccFollowNode1" presStyleIdx="2" presStyleCnt="3">
        <dgm:presLayoutVars>
          <dgm:bulletEnabled val="1"/>
        </dgm:presLayoutVars>
      </dgm:prSet>
      <dgm:spPr/>
    </dgm:pt>
    <dgm:pt modelId="{357EAAA7-64CF-4F69-9B3C-BF89432B5C23}" type="pres">
      <dgm:prSet presAssocID="{26DF483B-A144-48F2-A6A6-069885572CCF}" presName="FourNodes_1_text" presStyleLbl="node1" presStyleIdx="3" presStyleCnt="4">
        <dgm:presLayoutVars>
          <dgm:bulletEnabled val="1"/>
        </dgm:presLayoutVars>
      </dgm:prSet>
      <dgm:spPr/>
    </dgm:pt>
    <dgm:pt modelId="{9732E015-5B64-47C7-8739-26291BEA2974}" type="pres">
      <dgm:prSet presAssocID="{26DF483B-A144-48F2-A6A6-069885572CCF}" presName="FourNodes_2_text" presStyleLbl="node1" presStyleIdx="3" presStyleCnt="4">
        <dgm:presLayoutVars>
          <dgm:bulletEnabled val="1"/>
        </dgm:presLayoutVars>
      </dgm:prSet>
      <dgm:spPr/>
    </dgm:pt>
    <dgm:pt modelId="{51273FF9-47DE-4FF4-9320-EFB6455E3D3F}" type="pres">
      <dgm:prSet presAssocID="{26DF483B-A144-48F2-A6A6-069885572CCF}" presName="FourNodes_3_text" presStyleLbl="node1" presStyleIdx="3" presStyleCnt="4">
        <dgm:presLayoutVars>
          <dgm:bulletEnabled val="1"/>
        </dgm:presLayoutVars>
      </dgm:prSet>
      <dgm:spPr/>
    </dgm:pt>
    <dgm:pt modelId="{63A745F8-5971-4EED-8BD3-7A51EA3CCB95}" type="pres">
      <dgm:prSet presAssocID="{26DF483B-A144-48F2-A6A6-069885572CCF}" presName="FourNodes_4_text" presStyleLbl="node1" presStyleIdx="3" presStyleCnt="4">
        <dgm:presLayoutVars>
          <dgm:bulletEnabled val="1"/>
        </dgm:presLayoutVars>
      </dgm:prSet>
      <dgm:spPr/>
    </dgm:pt>
  </dgm:ptLst>
  <dgm:cxnLst>
    <dgm:cxn modelId="{57F0740B-7637-4A61-9ADA-B133DB978D06}" srcId="{26DF483B-A144-48F2-A6A6-069885572CCF}" destId="{C51463FD-8D0E-4252-89A6-F9FD777C0226}" srcOrd="2" destOrd="0" parTransId="{0D76E344-9C62-4289-AFFA-9829C94D514C}" sibTransId="{9D8B51C9-8D19-4786-B901-76A8D6ECF68A}"/>
    <dgm:cxn modelId="{DCCB6A10-E98F-462F-804D-6B4F99E4328E}" type="presOf" srcId="{F18A462B-CC22-46EB-8DAA-1CB60A65FEC7}" destId="{D6F19171-C95D-43ED-B963-DD104727B5C4}" srcOrd="0" destOrd="0" presId="urn:microsoft.com/office/officeart/2005/8/layout/vProcess5"/>
    <dgm:cxn modelId="{033BD214-5A05-4C57-8363-A7368630A75C}" type="presOf" srcId="{3737C0D3-C9DE-45C1-8577-A79A6A6CFA56}" destId="{3BD64007-4B8D-49BF-8B8D-5201C2C16E9D}" srcOrd="0" destOrd="0" presId="urn:microsoft.com/office/officeart/2005/8/layout/vProcess5"/>
    <dgm:cxn modelId="{E650431D-CF9C-4060-B372-FC46B408B0B1}" type="presOf" srcId="{1E72FF6A-9B57-4BBC-8390-51FBB8E9831B}" destId="{63A745F8-5971-4EED-8BD3-7A51EA3CCB95}" srcOrd="1" destOrd="0" presId="urn:microsoft.com/office/officeart/2005/8/layout/vProcess5"/>
    <dgm:cxn modelId="{CD0A1922-F9C1-40A0-A768-99C66CB5077E}" type="presOf" srcId="{61E6611E-5815-40A2-B628-C73F1189CB93}" destId="{9732E015-5B64-47C7-8739-26291BEA2974}" srcOrd="1" destOrd="0" presId="urn:microsoft.com/office/officeart/2005/8/layout/vProcess5"/>
    <dgm:cxn modelId="{C2FF9623-D428-4B64-85E4-201F098A5E72}" type="presOf" srcId="{9D8B51C9-8D19-4786-B901-76A8D6ECF68A}" destId="{C3C4AEE9-863F-4E54-A449-58A7EAA57138}" srcOrd="0" destOrd="0" presId="urn:microsoft.com/office/officeart/2005/8/layout/vProcess5"/>
    <dgm:cxn modelId="{5BB6985B-C096-4387-B296-BF1BFD17CEF8}" srcId="{26DF483B-A144-48F2-A6A6-069885572CCF}" destId="{23D2B963-5DE6-41A1-B0F5-4D281276AA85}" srcOrd="0" destOrd="0" parTransId="{69581344-9994-4F18-A644-5B45C19F2408}" sibTransId="{F18A462B-CC22-46EB-8DAA-1CB60A65FEC7}"/>
    <dgm:cxn modelId="{E539546B-3032-49E3-B501-F73BB155D603}" type="presOf" srcId="{26DF483B-A144-48F2-A6A6-069885572CCF}" destId="{746CA96A-EBD3-4A51-B0E1-37F1B336E626}" srcOrd="0" destOrd="0" presId="urn:microsoft.com/office/officeart/2005/8/layout/vProcess5"/>
    <dgm:cxn modelId="{7129377E-F07D-41F8-9ED0-763D38DF9396}" type="presOf" srcId="{23D2B963-5DE6-41A1-B0F5-4D281276AA85}" destId="{357EAAA7-64CF-4F69-9B3C-BF89432B5C23}" srcOrd="1" destOrd="0" presId="urn:microsoft.com/office/officeart/2005/8/layout/vProcess5"/>
    <dgm:cxn modelId="{566C8091-D699-4C5E-A8E0-65EC7025CA61}" type="presOf" srcId="{C51463FD-8D0E-4252-89A6-F9FD777C0226}" destId="{4BB03896-E6A9-4711-893D-64AAB3ECA0FD}" srcOrd="0" destOrd="0" presId="urn:microsoft.com/office/officeart/2005/8/layout/vProcess5"/>
    <dgm:cxn modelId="{CC46F8A0-954C-4EDD-90E1-500279264672}" type="presOf" srcId="{C51463FD-8D0E-4252-89A6-F9FD777C0226}" destId="{51273FF9-47DE-4FF4-9320-EFB6455E3D3F}" srcOrd="1" destOrd="0" presId="urn:microsoft.com/office/officeart/2005/8/layout/vProcess5"/>
    <dgm:cxn modelId="{F35450A3-54E2-4295-BFBF-29381E5E222D}" type="presOf" srcId="{1E72FF6A-9B57-4BBC-8390-51FBB8E9831B}" destId="{753CB880-6C12-4B4C-846D-9437D4E33C29}" srcOrd="0" destOrd="0" presId="urn:microsoft.com/office/officeart/2005/8/layout/vProcess5"/>
    <dgm:cxn modelId="{6F3C88E0-8B80-47ED-AB12-C633826C1FFA}" type="presOf" srcId="{61E6611E-5815-40A2-B628-C73F1189CB93}" destId="{92C3AD39-C60D-4DCB-B143-5D0CD72A2599}" srcOrd="0" destOrd="0" presId="urn:microsoft.com/office/officeart/2005/8/layout/vProcess5"/>
    <dgm:cxn modelId="{B2735EE3-025B-4931-8045-84993FEA7A9A}" type="presOf" srcId="{23D2B963-5DE6-41A1-B0F5-4D281276AA85}" destId="{6E22C9AF-A9C2-4FF5-967C-A77DF3DEB8D6}" srcOrd="0" destOrd="0" presId="urn:microsoft.com/office/officeart/2005/8/layout/vProcess5"/>
    <dgm:cxn modelId="{E4431CE5-173E-45B0-994B-57A9060AD2F0}" srcId="{26DF483B-A144-48F2-A6A6-069885572CCF}" destId="{1E72FF6A-9B57-4BBC-8390-51FBB8E9831B}" srcOrd="3" destOrd="0" parTransId="{F7CC3878-287B-4225-9523-18D296C15890}" sibTransId="{B1D67BEB-A1B6-4A4F-8540-446D416A2B3C}"/>
    <dgm:cxn modelId="{D8300CF2-F05E-4683-BD2A-91720F5ECEBA}" srcId="{26DF483B-A144-48F2-A6A6-069885572CCF}" destId="{61E6611E-5815-40A2-B628-C73F1189CB93}" srcOrd="1" destOrd="0" parTransId="{7C0E9BC0-0EAE-46BA-B228-C9476FB3F92A}" sibTransId="{3737C0D3-C9DE-45C1-8577-A79A6A6CFA56}"/>
    <dgm:cxn modelId="{3ABE2207-7A38-43E9-A431-699171A327D6}" type="presParOf" srcId="{746CA96A-EBD3-4A51-B0E1-37F1B336E626}" destId="{7BA2F230-58BC-4A8F-8DB3-AC1E8F60D6ED}" srcOrd="0" destOrd="0" presId="urn:microsoft.com/office/officeart/2005/8/layout/vProcess5"/>
    <dgm:cxn modelId="{3C14CF28-22B6-4C89-9BF8-E8F0BE16B192}" type="presParOf" srcId="{746CA96A-EBD3-4A51-B0E1-37F1B336E626}" destId="{6E22C9AF-A9C2-4FF5-967C-A77DF3DEB8D6}" srcOrd="1" destOrd="0" presId="urn:microsoft.com/office/officeart/2005/8/layout/vProcess5"/>
    <dgm:cxn modelId="{6FD151A5-1036-42ED-91D1-05F52341855B}" type="presParOf" srcId="{746CA96A-EBD3-4A51-B0E1-37F1B336E626}" destId="{92C3AD39-C60D-4DCB-B143-5D0CD72A2599}" srcOrd="2" destOrd="0" presId="urn:microsoft.com/office/officeart/2005/8/layout/vProcess5"/>
    <dgm:cxn modelId="{91F3653B-08F1-441A-A83F-DE2FCBA0516C}" type="presParOf" srcId="{746CA96A-EBD3-4A51-B0E1-37F1B336E626}" destId="{4BB03896-E6A9-4711-893D-64AAB3ECA0FD}" srcOrd="3" destOrd="0" presId="urn:microsoft.com/office/officeart/2005/8/layout/vProcess5"/>
    <dgm:cxn modelId="{60E41C1B-34C7-44D9-AF1A-A36528882848}" type="presParOf" srcId="{746CA96A-EBD3-4A51-B0E1-37F1B336E626}" destId="{753CB880-6C12-4B4C-846D-9437D4E33C29}" srcOrd="4" destOrd="0" presId="urn:microsoft.com/office/officeart/2005/8/layout/vProcess5"/>
    <dgm:cxn modelId="{3C410152-703B-4E26-8888-848FE75DBE93}" type="presParOf" srcId="{746CA96A-EBD3-4A51-B0E1-37F1B336E626}" destId="{D6F19171-C95D-43ED-B963-DD104727B5C4}" srcOrd="5" destOrd="0" presId="urn:microsoft.com/office/officeart/2005/8/layout/vProcess5"/>
    <dgm:cxn modelId="{5BAC4BEA-E887-4BD4-9B11-503B32895530}" type="presParOf" srcId="{746CA96A-EBD3-4A51-B0E1-37F1B336E626}" destId="{3BD64007-4B8D-49BF-8B8D-5201C2C16E9D}" srcOrd="6" destOrd="0" presId="urn:microsoft.com/office/officeart/2005/8/layout/vProcess5"/>
    <dgm:cxn modelId="{77C25347-FE6A-462A-9332-0C929FAE76EE}" type="presParOf" srcId="{746CA96A-EBD3-4A51-B0E1-37F1B336E626}" destId="{C3C4AEE9-863F-4E54-A449-58A7EAA57138}" srcOrd="7" destOrd="0" presId="urn:microsoft.com/office/officeart/2005/8/layout/vProcess5"/>
    <dgm:cxn modelId="{01187B85-A8E2-40B3-8526-B56AD91C8B62}" type="presParOf" srcId="{746CA96A-EBD3-4A51-B0E1-37F1B336E626}" destId="{357EAAA7-64CF-4F69-9B3C-BF89432B5C23}" srcOrd="8" destOrd="0" presId="urn:microsoft.com/office/officeart/2005/8/layout/vProcess5"/>
    <dgm:cxn modelId="{B4E2CABA-369C-4196-B70C-7CFC9EFE7F7D}" type="presParOf" srcId="{746CA96A-EBD3-4A51-B0E1-37F1B336E626}" destId="{9732E015-5B64-47C7-8739-26291BEA2974}" srcOrd="9" destOrd="0" presId="urn:microsoft.com/office/officeart/2005/8/layout/vProcess5"/>
    <dgm:cxn modelId="{B741063F-A3AE-4E5F-B8AF-AC499EC436CE}" type="presParOf" srcId="{746CA96A-EBD3-4A51-B0E1-37F1B336E626}" destId="{51273FF9-47DE-4FF4-9320-EFB6455E3D3F}" srcOrd="10" destOrd="0" presId="urn:microsoft.com/office/officeart/2005/8/layout/vProcess5"/>
    <dgm:cxn modelId="{A8AE8955-E0F5-457C-B15D-1109904AFD9B}" type="presParOf" srcId="{746CA96A-EBD3-4A51-B0E1-37F1B336E626}" destId="{63A745F8-5971-4EED-8BD3-7A51EA3CCB95}"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81171-3200-47EC-98ED-3B513F1D13D4}">
      <dsp:nvSpPr>
        <dsp:cNvPr id="0" name=""/>
        <dsp:cNvSpPr/>
      </dsp:nvSpPr>
      <dsp:spPr>
        <a:xfrm>
          <a:off x="0" y="2283475"/>
          <a:ext cx="3952825" cy="1581130"/>
        </a:xfrm>
        <a:prstGeom prst="chevron">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it-IT" sz="1600" b="1" kern="1200" dirty="0">
              <a:effectLst>
                <a:outerShdw blurRad="38100" dist="38100" dir="2700000" algn="tl">
                  <a:srgbClr val="000000">
                    <a:alpha val="43137"/>
                  </a:srgbClr>
                </a:outerShdw>
              </a:effectLst>
            </a:rPr>
            <a:t>BEHAVIOR/LIFESTYLE INTERVENTIONS</a:t>
          </a:r>
        </a:p>
      </dsp:txBody>
      <dsp:txXfrm>
        <a:off x="790565" y="2283475"/>
        <a:ext cx="2371695" cy="1581130"/>
      </dsp:txXfrm>
    </dsp:sp>
    <dsp:sp modelId="{07906A8E-3B1B-4663-B8B2-F1F2E5BC3226}">
      <dsp:nvSpPr>
        <dsp:cNvPr id="0" name=""/>
        <dsp:cNvSpPr/>
      </dsp:nvSpPr>
      <dsp:spPr>
        <a:xfrm>
          <a:off x="3560787" y="2339984"/>
          <a:ext cx="3952825" cy="1581130"/>
        </a:xfrm>
        <a:prstGeom prst="chevron">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REVISIONAL SURGERY</a:t>
          </a:r>
        </a:p>
      </dsp:txBody>
      <dsp:txXfrm>
        <a:off x="4351352" y="2339984"/>
        <a:ext cx="2371695" cy="1581130"/>
      </dsp:txXfrm>
    </dsp:sp>
    <dsp:sp modelId="{F28C4978-FDAD-4E22-8752-2A61FC4000BE}">
      <dsp:nvSpPr>
        <dsp:cNvPr id="0" name=""/>
        <dsp:cNvSpPr/>
      </dsp:nvSpPr>
      <dsp:spPr>
        <a:xfrm>
          <a:off x="7118330" y="2339984"/>
          <a:ext cx="3952825" cy="1581130"/>
        </a:xfrm>
        <a:prstGeom prst="chevron">
          <a:avLst/>
        </a:prstGeom>
        <a:solidFill>
          <a:schemeClr val="accent4">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it-IT" sz="1600" b="1" kern="1200" dirty="0">
              <a:effectLst>
                <a:outerShdw blurRad="38100" dist="38100" dir="2700000" algn="tl">
                  <a:srgbClr val="000000">
                    <a:alpha val="43137"/>
                  </a:srgbClr>
                </a:outerShdw>
              </a:effectLst>
            </a:rPr>
            <a:t> </a:t>
          </a:r>
          <a:r>
            <a:rPr lang="it-IT" sz="1800" b="1" kern="1200" dirty="0">
              <a:effectLst>
                <a:outerShdw blurRad="38100" dist="38100" dir="2700000" algn="tl">
                  <a:srgbClr val="000000">
                    <a:alpha val="43137"/>
                  </a:srgbClr>
                </a:outerShdw>
              </a:effectLst>
            </a:rPr>
            <a:t>PHARMACOTHERAPY</a:t>
          </a:r>
          <a:endParaRPr lang="it-IT" sz="1600" b="1" kern="1200" dirty="0">
            <a:effectLst>
              <a:outerShdw blurRad="38100" dist="38100" dir="2700000" algn="tl">
                <a:srgbClr val="000000">
                  <a:alpha val="43137"/>
                </a:srgbClr>
              </a:outerShdw>
            </a:effectLst>
          </a:endParaRPr>
        </a:p>
      </dsp:txBody>
      <dsp:txXfrm>
        <a:off x="7908895" y="2339984"/>
        <a:ext cx="2371695" cy="1581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2C9AF-A9C2-4FF5-967C-A77DF3DEB8D6}">
      <dsp:nvSpPr>
        <dsp:cNvPr id="0" name=""/>
        <dsp:cNvSpPr/>
      </dsp:nvSpPr>
      <dsp:spPr>
        <a:xfrm>
          <a:off x="304802" y="0"/>
          <a:ext cx="4947915" cy="110223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t-IT" sz="1600" kern="1200" dirty="0"/>
            <a:t>Il </a:t>
          </a:r>
          <a:r>
            <a:rPr lang="it-IT" sz="1600" b="1" kern="1200" dirty="0"/>
            <a:t>bupropione</a:t>
          </a:r>
          <a:r>
            <a:rPr lang="it-IT" sz="1600" kern="1200" dirty="0"/>
            <a:t> stimola in neuroni POMC che rilasciano alfa-MSH</a:t>
          </a:r>
        </a:p>
      </dsp:txBody>
      <dsp:txXfrm>
        <a:off x="337085" y="32283"/>
        <a:ext cx="3798981" cy="1037666"/>
      </dsp:txXfrm>
    </dsp:sp>
    <dsp:sp modelId="{92C3AD39-C60D-4DCB-B143-5D0CD72A2599}">
      <dsp:nvSpPr>
        <dsp:cNvPr id="0" name=""/>
        <dsp:cNvSpPr/>
      </dsp:nvSpPr>
      <dsp:spPr>
        <a:xfrm>
          <a:off x="635002" y="1302638"/>
          <a:ext cx="5218400" cy="110223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t-IT" sz="1600" kern="1200" dirty="0"/>
            <a:t>L'alfa-MSH, a sua volta, legandosi ai recettori MC4, induce a cascata un aumento della spesa energetica e una riduzione dell'introduzione di cibo</a:t>
          </a:r>
        </a:p>
      </dsp:txBody>
      <dsp:txXfrm>
        <a:off x="667285" y="1334921"/>
        <a:ext cx="4044059" cy="1037666"/>
      </dsp:txXfrm>
    </dsp:sp>
    <dsp:sp modelId="{4BB03896-E6A9-4711-893D-64AAB3ECA0FD}">
      <dsp:nvSpPr>
        <dsp:cNvPr id="0" name=""/>
        <dsp:cNvSpPr/>
      </dsp:nvSpPr>
      <dsp:spPr>
        <a:xfrm>
          <a:off x="1168413" y="2605276"/>
          <a:ext cx="5068569" cy="110223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t-IT" sz="1600" kern="1200" dirty="0"/>
            <a:t>I neuroni POMC rilasciano simultaneamente beta-endorfina che svolge un feedback negativo sui neuroni POMC</a:t>
          </a:r>
        </a:p>
      </dsp:txBody>
      <dsp:txXfrm>
        <a:off x="1200696" y="2637559"/>
        <a:ext cx="3932428" cy="1037666"/>
      </dsp:txXfrm>
    </dsp:sp>
    <dsp:sp modelId="{753CB880-6C12-4B4C-846D-9437D4E33C29}">
      <dsp:nvSpPr>
        <dsp:cNvPr id="0" name=""/>
        <dsp:cNvSpPr/>
      </dsp:nvSpPr>
      <dsp:spPr>
        <a:xfrm>
          <a:off x="1625602" y="3907915"/>
          <a:ext cx="5085075" cy="110223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t-IT" sz="1600" kern="1200" dirty="0"/>
            <a:t>Il </a:t>
          </a:r>
          <a:r>
            <a:rPr lang="it-IT" sz="1600" b="1" kern="1200" dirty="0"/>
            <a:t>naltrexone</a:t>
          </a:r>
          <a:r>
            <a:rPr lang="it-IT" sz="1600" kern="1200" dirty="0"/>
            <a:t> blocca questo feedback negativo consentendo una più protratta stimolazione dei neuroni POMC </a:t>
          </a:r>
        </a:p>
      </dsp:txBody>
      <dsp:txXfrm>
        <a:off x="1657885" y="3940198"/>
        <a:ext cx="3939088" cy="1037666"/>
      </dsp:txXfrm>
    </dsp:sp>
    <dsp:sp modelId="{D6F19171-C95D-43ED-B963-DD104727B5C4}">
      <dsp:nvSpPr>
        <dsp:cNvPr id="0" name=""/>
        <dsp:cNvSpPr/>
      </dsp:nvSpPr>
      <dsp:spPr>
        <a:xfrm>
          <a:off x="4841068" y="844209"/>
          <a:ext cx="716451" cy="716451"/>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it-IT" sz="3200" kern="1200"/>
        </a:p>
      </dsp:txBody>
      <dsp:txXfrm>
        <a:off x="5002269" y="844209"/>
        <a:ext cx="394049" cy="539129"/>
      </dsp:txXfrm>
    </dsp:sp>
    <dsp:sp modelId="{3BD64007-4B8D-49BF-8B8D-5201C2C16E9D}">
      <dsp:nvSpPr>
        <dsp:cNvPr id="0" name=""/>
        <dsp:cNvSpPr/>
      </dsp:nvSpPr>
      <dsp:spPr>
        <a:xfrm>
          <a:off x="5306511" y="2146848"/>
          <a:ext cx="716451" cy="716451"/>
        </a:xfrm>
        <a:prstGeom prst="downArrow">
          <a:avLst>
            <a:gd name="adj1" fmla="val 55000"/>
            <a:gd name="adj2" fmla="val 45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it-IT" sz="3200" kern="1200"/>
        </a:p>
      </dsp:txBody>
      <dsp:txXfrm>
        <a:off x="5467712" y="2146848"/>
        <a:ext cx="394049" cy="539129"/>
      </dsp:txXfrm>
    </dsp:sp>
    <dsp:sp modelId="{C3C4AEE9-863F-4E54-A449-58A7EAA57138}">
      <dsp:nvSpPr>
        <dsp:cNvPr id="0" name=""/>
        <dsp:cNvSpPr/>
      </dsp:nvSpPr>
      <dsp:spPr>
        <a:xfrm>
          <a:off x="5765006" y="3449486"/>
          <a:ext cx="716451" cy="716451"/>
        </a:xfrm>
        <a:prstGeom prst="downArrow">
          <a:avLst>
            <a:gd name="adj1" fmla="val 55000"/>
            <a:gd name="adj2" fmla="val 45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it-IT" sz="3200" kern="1200"/>
        </a:p>
      </dsp:txBody>
      <dsp:txXfrm>
        <a:off x="5926207" y="3449486"/>
        <a:ext cx="394049" cy="53912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78EAED8-948D-DE46-DDE7-59E875590F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43348EC2-CA20-CFAE-1089-7B8750F1F8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48482B-A239-4EF9-BC1B-5151C1EE9009}" type="datetimeFigureOut">
              <a:rPr lang="it-IT" smtClean="0"/>
              <a:t>26/06/2025</a:t>
            </a:fld>
            <a:endParaRPr lang="it-IT"/>
          </a:p>
        </p:txBody>
      </p:sp>
      <p:sp>
        <p:nvSpPr>
          <p:cNvPr id="4" name="Segnaposto piè di pagina 3">
            <a:extLst>
              <a:ext uri="{FF2B5EF4-FFF2-40B4-BE49-F238E27FC236}">
                <a16:creationId xmlns:a16="http://schemas.microsoft.com/office/drawing/2014/main" id="{17BB1608-324D-D85B-B787-8BBA5F8F96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51A96844-5A1A-80F7-9169-C1B8134BF0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A34BB9-9E6F-46AD-B15F-4BA42BCAD419}" type="slidenum">
              <a:rPr lang="it-IT" smtClean="0"/>
              <a:t>‹N›</a:t>
            </a:fld>
            <a:endParaRPr lang="it-IT"/>
          </a:p>
        </p:txBody>
      </p:sp>
    </p:spTree>
    <p:extLst>
      <p:ext uri="{BB962C8B-B14F-4D97-AF65-F5344CB8AC3E}">
        <p14:creationId xmlns:p14="http://schemas.microsoft.com/office/powerpoint/2010/main" val="1631391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331E8-A7D5-4AE1-A536-201FBE071A15}" type="datetimeFigureOut">
              <a:rPr lang="it-IT" smtClean="0"/>
              <a:t>26/06/2025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5C7ED-8DBB-48E8-9C72-972F1DC4FABB}" type="slidenum">
              <a:rPr lang="it-IT" smtClean="0"/>
              <a:t>‹N›</a:t>
            </a:fld>
            <a:endParaRPr lang="it-IT"/>
          </a:p>
        </p:txBody>
      </p:sp>
    </p:spTree>
    <p:extLst>
      <p:ext uri="{BB962C8B-B14F-4D97-AF65-F5344CB8AC3E}">
        <p14:creationId xmlns:p14="http://schemas.microsoft.com/office/powerpoint/2010/main" val="1688962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Excess Weight Loss (EWL), in the context of bariatric surgery, refers to the percentage of weight loss achieved relative to an individual's ideal weight, often defined as a BMI of 25 kg/m². </a:t>
            </a:r>
          </a:p>
          <a:p>
            <a:r>
              <a:rPr lang="en-US" sz="1200" b="0" i="0" kern="1200" dirty="0">
                <a:solidFill>
                  <a:schemeClr val="tx1"/>
                </a:solidFill>
                <a:effectLst/>
                <a:latin typeface="+mn-lt"/>
                <a:ea typeface="+mn-ea"/>
                <a:cs typeface="+mn-cs"/>
              </a:rPr>
              <a:t>Calculation:</a:t>
            </a:r>
          </a:p>
          <a:p>
            <a:pPr fontAlgn="ctr"/>
            <a:r>
              <a:rPr lang="en-US" sz="1200" b="0" i="0" kern="1200" dirty="0">
                <a:solidFill>
                  <a:schemeClr val="tx1"/>
                </a:solidFill>
                <a:effectLst/>
                <a:latin typeface="+mn-lt"/>
                <a:ea typeface="+mn-ea"/>
                <a:cs typeface="+mn-cs"/>
              </a:rPr>
              <a:t>The formula for calculating %EWL is: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%EWL = [(Pre-operative weight - Post-operative weight) / (Pre-operative weight - Ideal weight)] * 100 </a:t>
            </a:r>
          </a:p>
          <a:p>
            <a:r>
              <a:rPr lang="en-US" sz="1200" b="0" i="0" kern="1200" dirty="0">
                <a:solidFill>
                  <a:schemeClr val="tx1"/>
                </a:solidFill>
                <a:effectLst/>
                <a:latin typeface="+mn-lt"/>
                <a:ea typeface="+mn-ea"/>
                <a:cs typeface="+mn-cs"/>
              </a:rPr>
              <a:t>Components of the Calculation:</a:t>
            </a:r>
          </a:p>
          <a:p>
            <a:r>
              <a:rPr lang="en-US" sz="1200" b="1" i="0" kern="1200" dirty="0">
                <a:solidFill>
                  <a:schemeClr val="tx1"/>
                </a:solidFill>
                <a:effectLst/>
                <a:latin typeface="+mn-lt"/>
                <a:ea typeface="+mn-ea"/>
                <a:cs typeface="+mn-cs"/>
              </a:rPr>
              <a:t>Pre-operative weight:</a:t>
            </a:r>
            <a:r>
              <a:rPr lang="en-US" sz="1200" b="0" i="0" kern="1200" dirty="0">
                <a:solidFill>
                  <a:schemeClr val="tx1"/>
                </a:solidFill>
                <a:effectLst/>
                <a:latin typeface="+mn-lt"/>
                <a:ea typeface="+mn-ea"/>
                <a:cs typeface="+mn-cs"/>
              </a:rPr>
              <a:t> The patient's weight before surgery.</a:t>
            </a:r>
          </a:p>
          <a:p>
            <a:r>
              <a:rPr lang="en-US" sz="1200" b="1" i="0" kern="1200" dirty="0">
                <a:solidFill>
                  <a:schemeClr val="tx1"/>
                </a:solidFill>
                <a:effectLst/>
                <a:latin typeface="+mn-lt"/>
                <a:ea typeface="+mn-ea"/>
                <a:cs typeface="+mn-cs"/>
              </a:rPr>
              <a:t>Post-operative weight:</a:t>
            </a:r>
            <a:r>
              <a:rPr lang="en-US" sz="1200" b="0" i="0" kern="1200" dirty="0">
                <a:solidFill>
                  <a:schemeClr val="tx1"/>
                </a:solidFill>
                <a:effectLst/>
                <a:latin typeface="+mn-lt"/>
                <a:ea typeface="+mn-ea"/>
                <a:cs typeface="+mn-cs"/>
              </a:rPr>
              <a:t> The patient's weight after surgery.</a:t>
            </a:r>
          </a:p>
          <a:p>
            <a:pPr fontAlgn="ctr"/>
            <a:r>
              <a:rPr lang="en-US" sz="1200" b="1" i="0" kern="1200" dirty="0">
                <a:solidFill>
                  <a:schemeClr val="tx1"/>
                </a:solidFill>
                <a:effectLst/>
                <a:latin typeface="+mn-lt"/>
                <a:ea typeface="+mn-ea"/>
                <a:cs typeface="+mn-cs"/>
              </a:rPr>
              <a:t>Ideal weight:</a:t>
            </a:r>
            <a:r>
              <a:rPr lang="en-US" sz="1200" b="0" i="0" kern="1200" dirty="0">
                <a:solidFill>
                  <a:schemeClr val="tx1"/>
                </a:solidFill>
                <a:effectLst/>
                <a:latin typeface="+mn-lt"/>
                <a:ea typeface="+mn-ea"/>
                <a:cs typeface="+mn-cs"/>
              </a:rPr>
              <a:t> The weight associated with a BMI of 25 kg/m². </a:t>
            </a:r>
          </a:p>
          <a:p>
            <a:r>
              <a:rPr lang="en-US" sz="1200" b="0" i="0" kern="1200" dirty="0">
                <a:solidFill>
                  <a:schemeClr val="tx1"/>
                </a:solidFill>
                <a:effectLst/>
                <a:latin typeface="+mn-lt"/>
                <a:ea typeface="+mn-ea"/>
                <a:cs typeface="+mn-cs"/>
              </a:rPr>
              <a:t>Importance of %EWL:</a:t>
            </a:r>
          </a:p>
          <a:p>
            <a:pPr fontAlgn="ctr"/>
            <a:r>
              <a:rPr lang="en-US" sz="1200" b="0" i="0" kern="1200" dirty="0">
                <a:solidFill>
                  <a:schemeClr val="tx1"/>
                </a:solidFill>
                <a:effectLst/>
                <a:latin typeface="+mn-lt"/>
                <a:ea typeface="+mn-ea"/>
                <a:cs typeface="+mn-cs"/>
              </a:rPr>
              <a:t>%EWL is a widely used metric to measure the success of bariatric surgery, helping to assess how much of the patient's excess weight has been lost. </a:t>
            </a:r>
          </a:p>
          <a:p>
            <a:pPr fontAlgn="ctr"/>
            <a:r>
              <a:rPr lang="en-US" sz="1200" b="0" i="0" kern="1200" dirty="0">
                <a:solidFill>
                  <a:schemeClr val="tx1"/>
                </a:solidFill>
                <a:effectLst/>
                <a:latin typeface="+mn-lt"/>
                <a:ea typeface="+mn-ea"/>
                <a:cs typeface="+mn-cs"/>
              </a:rPr>
              <a:t>A common benchmark is achieving &gt;50% EWL, which has been considered a standard measure of success in bariatric surgery. </a:t>
            </a:r>
          </a:p>
          <a:p>
            <a:pPr fontAlgn="ctr"/>
            <a:r>
              <a:rPr lang="en-US" sz="1200" b="0" i="0" kern="1200" dirty="0">
                <a:solidFill>
                  <a:schemeClr val="tx1"/>
                </a:solidFill>
                <a:effectLst/>
                <a:latin typeface="+mn-lt"/>
                <a:ea typeface="+mn-ea"/>
                <a:cs typeface="+mn-cs"/>
              </a:rPr>
              <a:t>%EWL is often used to compare the effectiveness of different bariatric procedures or to track individual patient progress. </a:t>
            </a:r>
          </a:p>
          <a:p>
            <a:r>
              <a:rPr lang="en-US" sz="1200" b="0" i="0" kern="1200" dirty="0">
                <a:solidFill>
                  <a:schemeClr val="tx1"/>
                </a:solidFill>
                <a:effectLst/>
                <a:latin typeface="+mn-lt"/>
                <a:ea typeface="+mn-ea"/>
                <a:cs typeface="+mn-cs"/>
              </a:rPr>
              <a:t>Some studies also use %EWL as a basis for determining whether a patient has experienced weight regain or has had insufficient weight loss after surgery</a:t>
            </a:r>
          </a:p>
          <a:p>
            <a:endParaRPr lang="it-IT" dirty="0"/>
          </a:p>
        </p:txBody>
      </p:sp>
      <p:sp>
        <p:nvSpPr>
          <p:cNvPr id="4" name="Segnaposto numero diapositiva 3"/>
          <p:cNvSpPr>
            <a:spLocks noGrp="1"/>
          </p:cNvSpPr>
          <p:nvPr>
            <p:ph type="sldNum" sz="quarter" idx="5"/>
          </p:nvPr>
        </p:nvSpPr>
        <p:spPr/>
        <p:txBody>
          <a:bodyPr/>
          <a:lstStyle/>
          <a:p>
            <a:fld id="{ED65C7ED-8DBB-48E8-9C72-972F1DC4FABB}" type="slidenum">
              <a:rPr lang="it-IT" smtClean="0"/>
              <a:t>2</a:t>
            </a:fld>
            <a:endParaRPr lang="it-IT"/>
          </a:p>
        </p:txBody>
      </p:sp>
    </p:spTree>
    <p:extLst>
      <p:ext uri="{BB962C8B-B14F-4D97-AF65-F5344CB8AC3E}">
        <p14:creationId xmlns:p14="http://schemas.microsoft.com/office/powerpoint/2010/main" val="183860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593">
              <a:defRPr/>
            </a:pPr>
            <a:r>
              <a:rPr lang="en-CA" b="1" dirty="0"/>
              <a:t>References:</a:t>
            </a:r>
          </a:p>
          <a:p>
            <a:pPr defTabSz="908593">
              <a:defRPr/>
            </a:pPr>
            <a:r>
              <a:rPr lang="en-CA" dirty="0"/>
              <a:t>14.2.2 </a:t>
            </a:r>
            <a:r>
              <a:rPr lang="en-GB" dirty="0"/>
              <a:t>Body weight (kg) by week - descriptive statistics - in-trial - full analysis set</a:t>
            </a:r>
            <a:endParaRPr lang="en-CA" dirty="0"/>
          </a:p>
          <a:p>
            <a:pPr defTabSz="908593">
              <a:defRPr/>
            </a:pPr>
            <a:r>
              <a:rPr lang="en-CA" dirty="0"/>
              <a:t>14.2.8 </a:t>
            </a:r>
            <a:r>
              <a:rPr lang="en-GB" dirty="0"/>
              <a:t>Body weight change from baseline by week - mean plot - treatment policy estimand - full analysis set, </a:t>
            </a:r>
            <a:r>
              <a:rPr lang="en-GB" b="1" dirty="0" err="1"/>
              <a:t>fmeanbwchbit</a:t>
            </a:r>
            <a:r>
              <a:rPr lang="en-GB" b="1" dirty="0"/>
              <a:t>. xlsx</a:t>
            </a:r>
          </a:p>
          <a:p>
            <a:pPr marL="0" marR="0" lvl="0" indent="0" algn="l" defTabSz="9085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solidFill>
                  <a:srgbClr val="FF0000"/>
                </a:solidFill>
              </a:rPr>
              <a:t>14.2.19 </a:t>
            </a:r>
            <a:r>
              <a:rPr lang="en-GB" dirty="0">
                <a:solidFill>
                  <a:srgbClr val="FF0000"/>
                </a:solidFill>
              </a:rPr>
              <a:t>Body weight change from baseline by week - mean plot - hypothetical estimand - full analysis set, </a:t>
            </a:r>
            <a:r>
              <a:rPr lang="en-GB" b="1" dirty="0" err="1">
                <a:solidFill>
                  <a:srgbClr val="FF0000"/>
                </a:solidFill>
              </a:rPr>
              <a:t>fmeanbwchbot</a:t>
            </a:r>
            <a:r>
              <a:rPr lang="en-GB" b="1" dirty="0">
                <a:solidFill>
                  <a:srgbClr val="FF0000"/>
                </a:solidFill>
              </a:rPr>
              <a:t>. xlsx</a:t>
            </a:r>
            <a:endParaRPr lang="en-CA" b="1" dirty="0">
              <a:solidFill>
                <a:srgbClr val="FF0000"/>
              </a:solidFill>
            </a:endParaRPr>
          </a:p>
          <a:p>
            <a:pPr defTabSz="908593">
              <a:defRPr/>
            </a:pPr>
            <a:r>
              <a:rPr lang="en-CA" b="0" dirty="0"/>
              <a:t>14.2.9 </a:t>
            </a:r>
            <a:r>
              <a:rPr lang="en-GB" dirty="0"/>
              <a:t>Body weight (%) change from baseline to week 68 - primary analysis - treatment policy estimand - full analysis set</a:t>
            </a:r>
            <a:endParaRPr lang="en-CA" b="0" dirty="0"/>
          </a:p>
          <a:p>
            <a:pPr defTabSz="918606">
              <a:defRPr/>
            </a:pPr>
            <a:r>
              <a:rPr lang="en-CA" dirty="0"/>
              <a:t>14.2.10 </a:t>
            </a:r>
            <a:r>
              <a:rPr lang="en-GB" dirty="0"/>
              <a:t>Body weight (%) change from baseline to week 68 - bar plot - treatment policy estimand - full analysis set, </a:t>
            </a:r>
            <a:r>
              <a:rPr lang="en-GB" b="1" dirty="0"/>
              <a:t>fbarbwchbitpct.png</a:t>
            </a:r>
          </a:p>
          <a:p>
            <a:pPr>
              <a:buNone/>
            </a:pPr>
            <a:r>
              <a:rPr lang="en-CA" dirty="0"/>
              <a:t>14.2.21 </a:t>
            </a:r>
            <a:r>
              <a:rPr lang="en-GB" dirty="0"/>
              <a:t>Body weight (%) change from baseline to week 68 - bar plot - hypothetical estimand - full analysis set, </a:t>
            </a:r>
            <a:r>
              <a:rPr lang="en-GB" b="1" dirty="0"/>
              <a:t>fbarbwchbotpct.png</a:t>
            </a:r>
          </a:p>
          <a:p>
            <a:r>
              <a:rPr lang="en-CA" b="0" dirty="0"/>
              <a:t>14.2.20 Body weight (%) change from baseline to week 68 – statistical analysis – hypothetical estimand – full analysis set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pis For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000" b="0" i="0" u="none" strike="noStrike" kern="1200" cap="none" spc="0" normalizeH="0" baseline="0" noProof="0">
              <a:ln>
                <a:noFill/>
              </a:ln>
              <a:solidFill>
                <a:srgbClr val="000000"/>
              </a:solidFill>
              <a:effectLst/>
              <a:uLnTx/>
              <a:uFillTx/>
              <a:latin typeface="Apis For Office"/>
              <a:ea typeface="+mn-ea"/>
              <a:cs typeface="+mn-cs"/>
            </a:endParaRPr>
          </a:p>
        </p:txBody>
      </p:sp>
    </p:spTree>
    <p:extLst>
      <p:ext uri="{BB962C8B-B14F-4D97-AF65-F5344CB8AC3E}">
        <p14:creationId xmlns:p14="http://schemas.microsoft.com/office/powerpoint/2010/main" val="2983465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4400">
              <a:buFont typeface="Arial" panose="020B0604020202020204" pitchFamily="34" charset="0"/>
              <a:buChar char="•"/>
            </a:pPr>
            <a:r>
              <a:rPr lang="en-GB" sz="1000" dirty="0">
                <a:solidFill>
                  <a:srgbClr val="AEA79F"/>
                </a:solidFill>
              </a:rPr>
              <a:t>Semaglutide 2.4 mg taken once-weekly in adults with overweight or obesity, with or without T2D, resulted in significant and sustained weight loss compared to the placebo group. Data are the treatment policy estimand.</a:t>
            </a:r>
          </a:p>
          <a:p>
            <a:pPr marL="0" indent="0" defTabSz="914400">
              <a:buFont typeface="Arial" panose="020B0604020202020204" pitchFamily="34" charset="0"/>
              <a:buNone/>
            </a:pPr>
            <a:r>
              <a:rPr lang="en-GB" sz="1000" dirty="0">
                <a:solidFill>
                  <a:srgbClr val="AEA79F"/>
                </a:solidFill>
              </a:rPr>
              <a:t>Footnotes</a:t>
            </a:r>
          </a:p>
          <a:p>
            <a:pPr marL="171450" indent="-171450" defTabSz="914400">
              <a:buFont typeface="Arial" panose="020B0604020202020204" pitchFamily="34" charset="0"/>
              <a:buChar char="•"/>
            </a:pPr>
            <a:r>
              <a:rPr lang="en-GB" sz="1000" dirty="0">
                <a:solidFill>
                  <a:srgbClr val="AEA79F"/>
                </a:solidFill>
              </a:rPr>
              <a:t>Statistically significant vs placebo. BW, body weight; IBT, intensive behavioural therapy; w, weeks.</a:t>
            </a:r>
          </a:p>
          <a:p>
            <a:pPr defTabSz="914400"/>
            <a:endParaRPr lang="en-GB" sz="1000" dirty="0"/>
          </a:p>
          <a:p>
            <a:endParaRPr lang="en-CA" sz="1000" b="0" dirty="0">
              <a:latin typeface="Apis For Office" panose="020B0504010101010104" pitchFamily="34" charset="0"/>
              <a:ea typeface="Apis For Office" panose="020B0504010101010104" pitchFamily="34" charset="0"/>
            </a:endParaRPr>
          </a:p>
        </p:txBody>
      </p:sp>
      <p:sp>
        <p:nvSpPr>
          <p:cNvPr id="4" name="Slide Number Placeholder 3"/>
          <p:cNvSpPr>
            <a:spLocks noGrp="1"/>
          </p:cNvSpPr>
          <p:nvPr>
            <p:ph type="sldNum" sz="quarter" idx="5"/>
          </p:nvPr>
        </p:nvSpPr>
        <p:spPr/>
        <p:txBody>
          <a:bodyPr/>
          <a:lstStyle/>
          <a:p>
            <a:pPr>
              <a:defRPr/>
            </a:pPr>
            <a:fld id="{545274C7-3C95-4AD2-8A35-8F8F3ED72724}" type="slidenum">
              <a:rPr lang="en-GB" sz="1000" smtClean="0">
                <a:solidFill>
                  <a:srgbClr val="000000"/>
                </a:solidFill>
                <a:latin typeface="Apis For Office"/>
              </a:rPr>
              <a:pPr>
                <a:defRPr/>
              </a:pPr>
              <a:t>21</a:t>
            </a:fld>
            <a:endParaRPr lang="en-GB" sz="1000">
              <a:solidFill>
                <a:srgbClr val="000000"/>
              </a:solidFill>
              <a:latin typeface="Apis For Office"/>
            </a:endParaRPr>
          </a:p>
        </p:txBody>
      </p:sp>
    </p:spTree>
    <p:extLst>
      <p:ext uri="{BB962C8B-B14F-4D97-AF65-F5344CB8AC3E}">
        <p14:creationId xmlns:p14="http://schemas.microsoft.com/office/powerpoint/2010/main" val="2721533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134">
              <a:defRPr/>
            </a:pPr>
            <a:r>
              <a:rPr lang="en-CA" b="1" dirty="0"/>
              <a:t>References:</a:t>
            </a:r>
          </a:p>
          <a:p>
            <a:pPr defTabSz="931134">
              <a:defRPr/>
            </a:pPr>
            <a:r>
              <a:rPr lang="en-CA" dirty="0"/>
              <a:t>14.2.35 (</a:t>
            </a:r>
            <a:r>
              <a:rPr lang="en-GB" dirty="0"/>
              <a:t>Proportion of subjects achieving body weight loss response criteria since baseline at week 68 - bar plot - in-trial - full analysis set</a:t>
            </a:r>
            <a:r>
              <a:rPr lang="en-CA" dirty="0"/>
              <a:t>), </a:t>
            </a:r>
            <a:r>
              <a:rPr lang="en-CA" b="1" dirty="0"/>
              <a:t>fbarbwcatit.png</a:t>
            </a:r>
          </a:p>
          <a:p>
            <a:pPr defTabSz="931134">
              <a:defRPr/>
            </a:pPr>
            <a:r>
              <a:rPr lang="en-CA" dirty="0"/>
              <a:t>14.2.25 </a:t>
            </a:r>
            <a:r>
              <a:rPr lang="en-GB" dirty="0"/>
              <a:t>Odds of achieving at least 5% baseline body weight loss at week 68 – primary analysis - treatment policy estimand - full analysis set</a:t>
            </a:r>
          </a:p>
          <a:p>
            <a:pPr defTabSz="935416">
              <a:defRPr/>
            </a:pPr>
            <a:r>
              <a:rPr lang="en-GB" dirty="0"/>
              <a:t>14.2.30 Odds of achieving at least 10% baseline body weight loss at week 68 – confirmatory secondary analysis - treatment policy estimand - full analysis set</a:t>
            </a:r>
          </a:p>
          <a:p>
            <a:pPr defTabSz="935416">
              <a:defRPr/>
            </a:pPr>
            <a:r>
              <a:rPr lang="en-GB" dirty="0"/>
              <a:t>14.2.32 Odds of achieving at least 15% baseline body weight loss at week 68 – confirmatory secondary analysis - treatment policy estimand - full analysis set</a:t>
            </a:r>
          </a:p>
          <a:p>
            <a:pPr defTabSz="935416">
              <a:defRPr/>
            </a:pPr>
            <a:r>
              <a:rPr lang="en-GB" dirty="0"/>
              <a:t>14.2.34 Odds of achieving at least 20% baseline body weight loss at week 68 – supportive secondary analysis - treatment policy estimand - full analysis set</a:t>
            </a:r>
          </a:p>
          <a:p>
            <a:pPr defTabSz="935416">
              <a:defRPr/>
            </a:pPr>
            <a:endParaRPr lang="en-GB" dirty="0"/>
          </a:p>
          <a:p>
            <a:pPr defTabSz="931134">
              <a:defRPr/>
            </a:pPr>
            <a:r>
              <a:rPr lang="en-CA" dirty="0"/>
              <a:t>14.2.42 (</a:t>
            </a:r>
            <a:r>
              <a:rPr lang="en-GB" dirty="0"/>
              <a:t>Proportion of subjects achieving body weight loss response criteria since baseline at week 68 - bar plot - on-treatment - full analysis set</a:t>
            </a:r>
            <a:r>
              <a:rPr lang="en-CA" dirty="0"/>
              <a:t>), </a:t>
            </a:r>
            <a:r>
              <a:rPr lang="en-CA" b="1" dirty="0"/>
              <a:t>fbarbwcatot.png</a:t>
            </a:r>
          </a:p>
          <a:p>
            <a:pPr defTabSz="935416">
              <a:defRPr/>
            </a:pPr>
            <a:endParaRPr lang="en-GB" dirty="0"/>
          </a:p>
          <a:p>
            <a:pPr marL="0" marR="0" lvl="0" indent="0" algn="l" defTabSz="91860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p>
          <a:p>
            <a:pPr defTabSz="918606">
              <a:defRPr/>
            </a:pPr>
            <a:endParaRPr lang="en-CA" b="1" baseline="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pis For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000" b="0" i="0" u="none" strike="noStrike" kern="1200" cap="none" spc="0" normalizeH="0" baseline="0" noProof="0">
              <a:ln>
                <a:noFill/>
              </a:ln>
              <a:solidFill>
                <a:srgbClr val="000000"/>
              </a:solidFill>
              <a:effectLst/>
              <a:uLnTx/>
              <a:uFillTx/>
              <a:latin typeface="Apis For Office"/>
              <a:ea typeface="+mn-ea"/>
              <a:cs typeface="+mn-cs"/>
            </a:endParaRPr>
          </a:p>
        </p:txBody>
      </p:sp>
    </p:spTree>
    <p:extLst>
      <p:ext uri="{BB962C8B-B14F-4D97-AF65-F5344CB8AC3E}">
        <p14:creationId xmlns:p14="http://schemas.microsoft.com/office/powerpoint/2010/main" val="1653063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 Il calo ponderale medio considerando il treatment </a:t>
            </a:r>
            <a:r>
              <a:rPr lang="it-IT" sz="1200" kern="1200" dirty="0" err="1">
                <a:solidFill>
                  <a:schemeClr val="tx1"/>
                </a:solidFill>
                <a:effectLst/>
                <a:latin typeface="+mn-lt"/>
                <a:ea typeface="+mn-ea"/>
                <a:cs typeface="+mn-cs"/>
              </a:rPr>
              <a:t>regimen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estimand</a:t>
            </a:r>
            <a:r>
              <a:rPr lang="it-IT" sz="1200" kern="1200" dirty="0">
                <a:solidFill>
                  <a:schemeClr val="tx1"/>
                </a:solidFill>
                <a:effectLst/>
                <a:latin typeface="+mn-lt"/>
                <a:ea typeface="+mn-ea"/>
                <a:cs typeface="+mn-cs"/>
              </a:rPr>
              <a:t> (cioè considerando tutti i pazienti inclusi nel trial, anche coloro che hanno sospeso il trattamento per effetti collaterali) ottenuto con </a:t>
            </a:r>
            <a:r>
              <a:rPr lang="it-IT" sz="1200" kern="1200" dirty="0" err="1">
                <a:solidFill>
                  <a:schemeClr val="tx1"/>
                </a:solidFill>
                <a:effectLst/>
                <a:latin typeface="+mn-lt"/>
                <a:ea typeface="+mn-ea"/>
                <a:cs typeface="+mn-cs"/>
              </a:rPr>
              <a:t>Tirzepatide</a:t>
            </a:r>
            <a:r>
              <a:rPr lang="it-IT" sz="1200" kern="1200" dirty="0">
                <a:solidFill>
                  <a:schemeClr val="tx1"/>
                </a:solidFill>
                <a:effectLst/>
                <a:latin typeface="+mn-lt"/>
                <a:ea typeface="+mn-ea"/>
                <a:cs typeface="+mn-cs"/>
              </a:rPr>
              <a:t> 5 mg è stato del 15%, con </a:t>
            </a:r>
            <a:r>
              <a:rPr lang="it-IT" sz="1200" kern="1200" dirty="0" err="1">
                <a:solidFill>
                  <a:schemeClr val="tx1"/>
                </a:solidFill>
                <a:effectLst/>
                <a:latin typeface="+mn-lt"/>
                <a:ea typeface="+mn-ea"/>
                <a:cs typeface="+mn-cs"/>
              </a:rPr>
              <a:t>Tirzepatide</a:t>
            </a:r>
            <a:r>
              <a:rPr lang="it-IT" sz="1200" kern="1200" dirty="0">
                <a:solidFill>
                  <a:schemeClr val="tx1"/>
                </a:solidFill>
                <a:effectLst/>
                <a:latin typeface="+mn-lt"/>
                <a:ea typeface="+mn-ea"/>
                <a:cs typeface="+mn-cs"/>
              </a:rPr>
              <a:t> 10 mg del 19.5% e con </a:t>
            </a:r>
            <a:r>
              <a:rPr lang="it-IT" sz="1200" kern="1200" dirty="0" err="1">
                <a:solidFill>
                  <a:schemeClr val="tx1"/>
                </a:solidFill>
                <a:effectLst/>
                <a:latin typeface="+mn-lt"/>
                <a:ea typeface="+mn-ea"/>
                <a:cs typeface="+mn-cs"/>
              </a:rPr>
              <a:t>Tirzepatide</a:t>
            </a:r>
            <a:r>
              <a:rPr lang="it-IT" sz="1200" kern="1200" dirty="0">
                <a:solidFill>
                  <a:schemeClr val="tx1"/>
                </a:solidFill>
                <a:effectLst/>
                <a:latin typeface="+mn-lt"/>
                <a:ea typeface="+mn-ea"/>
                <a:cs typeface="+mn-cs"/>
              </a:rPr>
              <a:t> 15 mg del 20.9%</a:t>
            </a:r>
          </a:p>
          <a:p>
            <a:endParaRPr lang="it-IT" dirty="0"/>
          </a:p>
          <a:p>
            <a:endParaRPr lang="it-IT" dirty="0"/>
          </a:p>
          <a:p>
            <a:r>
              <a:rPr lang="it-IT" dirty="0"/>
              <a:t>Stima di </a:t>
            </a:r>
            <a:r>
              <a:rPr lang="it-IT" dirty="0" err="1"/>
              <a:t>efficacia:Definizione:Stima</a:t>
            </a:r>
            <a:r>
              <a:rPr lang="it-IT" dirty="0"/>
              <a:t> l'effetto del trattamento in condizioni ideali, spesso escludendo i dati raccolti dopo eventi intercorrenti come l'interruzione del trattamento o l'uso di farmaci di </a:t>
            </a:r>
            <a:r>
              <a:rPr lang="it-IT" dirty="0" err="1"/>
              <a:t>soccorso.Obiettivo:Mira</a:t>
            </a:r>
            <a:r>
              <a:rPr lang="it-IT" dirty="0"/>
              <a:t> a isolare l'effetto del farmaco stesso, minimizzando l'influenza di fattori come l'aderenza del paziente o la necessità di trattamenti alternativi.</a:t>
            </a:r>
          </a:p>
          <a:p>
            <a:endParaRPr lang="it-IT" dirty="0"/>
          </a:p>
          <a:p>
            <a:endParaRPr lang="it-IT" dirty="0"/>
          </a:p>
          <a:p>
            <a:r>
              <a:rPr lang="it-IT" dirty="0"/>
              <a:t>Stima del regime </a:t>
            </a:r>
            <a:r>
              <a:rPr lang="it-IT" dirty="0" err="1"/>
              <a:t>terapeutico:Definizione:Stima</a:t>
            </a:r>
            <a:r>
              <a:rPr lang="it-IT" dirty="0"/>
              <a:t> l'effetto del trattamento considerando l'intera strategia terapeutica, inclusa la gestione degli eventi </a:t>
            </a:r>
            <a:r>
              <a:rPr lang="it-IT" dirty="0" err="1"/>
              <a:t>intercorrenti.Focus:Cattura</a:t>
            </a:r>
            <a:r>
              <a:rPr lang="it-IT" dirty="0"/>
              <a:t> l'effetto del trattamento così come verrebbe implementato nella pratica clinica reale, incluso il modo in cui affronta problematiche come l'insuccesso terapeutico o gli effetti </a:t>
            </a:r>
            <a:r>
              <a:rPr lang="it-IT" dirty="0" err="1"/>
              <a:t>collaterali.Esempio:Nello</a:t>
            </a:r>
            <a:r>
              <a:rPr lang="it-IT" dirty="0"/>
              <a:t> stesso studio, la stima del regime terapeutico potrebbe considerare l'effetto del trattamento anche dopo la sua interruzione, potenzialmente includendo l'uso di farmaci di soccorso o un nuovo regime </a:t>
            </a:r>
            <a:r>
              <a:rPr lang="it-IT" dirty="0" err="1"/>
              <a:t>terapeutico.Caso</a:t>
            </a:r>
            <a:r>
              <a:rPr lang="it-IT" dirty="0"/>
              <a:t> d'</a:t>
            </a:r>
            <a:r>
              <a:rPr lang="it-IT" dirty="0" err="1"/>
              <a:t>uso:Utile</a:t>
            </a:r>
            <a:r>
              <a:rPr lang="it-IT" dirty="0"/>
              <a:t> per comprendere l'impatto complessivo di un percorso terapeutico, incluso il suo funzionamento quando i pazienti incontrano difficoltà come gli effetti collaterali o l'insuccesso terapeutico.</a:t>
            </a:r>
          </a:p>
        </p:txBody>
      </p:sp>
      <p:sp>
        <p:nvSpPr>
          <p:cNvPr id="4" name="Segnaposto numero diapositiva 3"/>
          <p:cNvSpPr>
            <a:spLocks noGrp="1"/>
          </p:cNvSpPr>
          <p:nvPr>
            <p:ph type="sldNum" sz="quarter" idx="5"/>
          </p:nvPr>
        </p:nvSpPr>
        <p:spPr/>
        <p:txBody>
          <a:bodyPr/>
          <a:lstStyle/>
          <a:p>
            <a:fld id="{ED65C7ED-8DBB-48E8-9C72-972F1DC4FABB}" type="slidenum">
              <a:rPr lang="it-IT" smtClean="0"/>
              <a:t>23</a:t>
            </a:fld>
            <a:endParaRPr lang="it-IT"/>
          </a:p>
        </p:txBody>
      </p:sp>
    </p:spTree>
    <p:extLst>
      <p:ext uri="{BB962C8B-B14F-4D97-AF65-F5344CB8AC3E}">
        <p14:creationId xmlns:p14="http://schemas.microsoft.com/office/powerpoint/2010/main" val="1806599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it-IT" sz="1800" dirty="0"/>
              <a:t>Regolazione intestino-cervello dell'assunzione di cibo. Vari ormoni periferici, compresi gli ormoni intestinali, regolano l’assunzione di cibo agendo su circuiti neurali integrati nell’ipotalamo e nel tronco cerebrale. Il sistema ipotalamico della </a:t>
            </a:r>
            <a:r>
              <a:rPr lang="it-IT" sz="1800" dirty="0" err="1"/>
              <a:t>melanocortina</a:t>
            </a:r>
            <a:r>
              <a:rPr lang="it-IT" sz="1800" dirty="0"/>
              <a:t> è un hub centrale per la regolazione dell'assunzione di cibo omeostatico, compresi i neuroni che inducono l'appetito che </a:t>
            </a:r>
            <a:r>
              <a:rPr lang="it-IT" sz="1800" dirty="0" err="1"/>
              <a:t>coesprimono</a:t>
            </a:r>
            <a:r>
              <a:rPr lang="it-IT" sz="1800" dirty="0"/>
              <a:t> il neuropeptide Y (NPY) e i peptidi correlati all'</a:t>
            </a:r>
            <a:r>
              <a:rPr lang="it-IT" sz="1800" dirty="0" err="1"/>
              <a:t>agouti</a:t>
            </a:r>
            <a:r>
              <a:rPr lang="it-IT" sz="1800" dirty="0"/>
              <a:t> (</a:t>
            </a:r>
            <a:r>
              <a:rPr lang="it-IT" sz="1800" dirty="0" err="1"/>
              <a:t>AgRP</a:t>
            </a:r>
            <a:r>
              <a:rPr lang="it-IT" sz="1800" dirty="0"/>
              <a:t>) e i neuroni anoressici che esprimono la pro-</a:t>
            </a:r>
            <a:r>
              <a:rPr lang="it-IT" sz="1800" dirty="0" err="1"/>
              <a:t>opiomelanocortina</a:t>
            </a:r>
            <a:r>
              <a:rPr lang="it-IT" sz="1800" dirty="0"/>
              <a:t> (POMC). La comunicazione intestino-cervello è mediata attraverso afferenze del nervo vago che proiettano al nucleo del tratto solitario nel rombencefalo, o attraverso la circolazione che raggiunge l'eminenza mediana dell'ipotalamo e l'area postrema del tronco encefalico</a:t>
            </a:r>
          </a:p>
          <a:p>
            <a:pPr>
              <a:lnSpc>
                <a:spcPct val="107000"/>
              </a:lnSpc>
              <a:spcAft>
                <a:spcPts val="800"/>
              </a:spcAft>
            </a:pPr>
            <a:endParaRPr lang="en-GB" sz="1800" dirty="0">
              <a:effectLst/>
              <a:latin typeface="Verdana" panose="020B0604030504040204" pitchFamily="34" charset="0"/>
              <a:ea typeface="DengXian" panose="02010600030101010101" pitchFamily="2" charset="-122"/>
              <a:cs typeface="Verdana" panose="020B0604030504040204" pitchFamily="34" charset="0"/>
            </a:endParaRPr>
          </a:p>
          <a:p>
            <a:pPr>
              <a:lnSpc>
                <a:spcPct val="107000"/>
              </a:lnSpc>
              <a:spcAft>
                <a:spcPts val="800"/>
              </a:spcAft>
            </a:pPr>
            <a:endParaRPr lang="en-GB" sz="1800" dirty="0">
              <a:effectLst/>
              <a:latin typeface="Verdana" panose="020B0604030504040204" pitchFamily="34" charset="0"/>
              <a:ea typeface="DengXian" panose="02010600030101010101" pitchFamily="2" charset="-122"/>
              <a:cs typeface="Verdana" panose="020B0604030504040204" pitchFamily="34" charset="0"/>
            </a:endParaRPr>
          </a:p>
          <a:p>
            <a:pPr>
              <a:lnSpc>
                <a:spcPct val="107000"/>
              </a:lnSpc>
              <a:spcAft>
                <a:spcPts val="800"/>
              </a:spcAft>
            </a:pPr>
            <a:endParaRPr lang="en-GB" sz="1800" dirty="0">
              <a:effectLst/>
              <a:latin typeface="Verdana" panose="020B0604030504040204" pitchFamily="34" charset="0"/>
              <a:ea typeface="DengXian" panose="02010600030101010101" pitchFamily="2" charset="-122"/>
              <a:cs typeface="Verdana" panose="020B0604030504040204" pitchFamily="34" charset="0"/>
            </a:endParaRPr>
          </a:p>
          <a:p>
            <a:pPr>
              <a:lnSpc>
                <a:spcPct val="107000"/>
              </a:lnSpc>
              <a:spcAft>
                <a:spcPts val="800"/>
              </a:spcAft>
            </a:pPr>
            <a:endParaRPr lang="en-GB" sz="1800" dirty="0">
              <a:effectLst/>
              <a:latin typeface="Verdana" panose="020B0604030504040204" pitchFamily="34" charset="0"/>
              <a:ea typeface="DengXian" panose="02010600030101010101" pitchFamily="2" charset="-122"/>
              <a:cs typeface="Verdana" panose="020B0604030504040204" pitchFamily="34" charset="0"/>
            </a:endParaRPr>
          </a:p>
          <a:p>
            <a:pPr>
              <a:lnSpc>
                <a:spcPct val="107000"/>
              </a:lnSpc>
              <a:spcAft>
                <a:spcPts val="800"/>
              </a:spcAft>
            </a:pPr>
            <a:r>
              <a:rPr lang="en-GB" sz="1800" dirty="0">
                <a:effectLst/>
                <a:latin typeface="Verdana" panose="020B0604030504040204" pitchFamily="34" charset="0"/>
                <a:ea typeface="DengXian" panose="02010600030101010101" pitchFamily="2" charset="-122"/>
                <a:cs typeface="Verdana" panose="020B0604030504040204" pitchFamily="34" charset="0"/>
              </a:rPr>
              <a:t>• The role of the brain in controlling eating behaviour and appetite can be viewed on three different levels.20-26</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a:lnSpc>
                <a:spcPct val="107000"/>
              </a:lnSpc>
              <a:spcAft>
                <a:spcPts val="800"/>
              </a:spcAft>
            </a:pPr>
            <a:r>
              <a:rPr lang="en-GB" sz="1800" dirty="0">
                <a:effectLst/>
                <a:latin typeface="Verdana" panose="020B0604030504040204" pitchFamily="34" charset="0"/>
                <a:ea typeface="DengXian" panose="02010600030101010101" pitchFamily="2" charset="-122"/>
                <a:cs typeface="Verdana" panose="020B0604030504040204" pitchFamily="34" charset="0"/>
              </a:rPr>
              <a:t>- </a:t>
            </a:r>
            <a:r>
              <a:rPr lang="en-GB" sz="1800" b="1" dirty="0">
                <a:effectLst/>
                <a:latin typeface="Verdana-Bold"/>
                <a:ea typeface="DengXian" panose="02010600030101010101" pitchFamily="2" charset="-122"/>
                <a:cs typeface="Verdana-Bold"/>
              </a:rPr>
              <a:t>Homeostatic eating </a:t>
            </a:r>
            <a:r>
              <a:rPr lang="en-GB" sz="1800" dirty="0">
                <a:effectLst/>
                <a:latin typeface="Verdana" panose="020B0604030504040204" pitchFamily="34" charset="0"/>
                <a:ea typeface="DengXian" panose="02010600030101010101" pitchFamily="2" charset="-122"/>
                <a:cs typeface="Verdana" panose="020B0604030504040204" pitchFamily="34" charset="0"/>
              </a:rPr>
              <a:t>is based on hunger and is mainly under hypothalamic control; it involves a balance between feelings of satiety and hunger that are influenced by hormonal signals and vagal afferents from the gastrointestinal (GI) tract.</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a:lnSpc>
                <a:spcPct val="107000"/>
              </a:lnSpc>
              <a:spcAft>
                <a:spcPts val="800"/>
              </a:spcAft>
            </a:pPr>
            <a:r>
              <a:rPr lang="en-GB" sz="1800" dirty="0">
                <a:effectLst/>
                <a:latin typeface="Verdana" panose="020B0604030504040204" pitchFamily="34" charset="0"/>
                <a:ea typeface="DengXian" panose="02010600030101010101" pitchFamily="2" charset="-122"/>
                <a:cs typeface="Verdana" panose="020B0604030504040204" pitchFamily="34" charset="0"/>
              </a:rPr>
              <a:t>- </a:t>
            </a:r>
            <a:r>
              <a:rPr lang="en-GB" sz="1800" b="1" dirty="0">
                <a:effectLst/>
                <a:latin typeface="Verdana-Bold"/>
                <a:ea typeface="DengXian" panose="02010600030101010101" pitchFamily="2" charset="-122"/>
                <a:cs typeface="Verdana-Bold"/>
              </a:rPr>
              <a:t>Hedonic eating </a:t>
            </a:r>
            <a:r>
              <a:rPr lang="en-GB" sz="1800" dirty="0">
                <a:effectLst/>
                <a:latin typeface="Verdana" panose="020B0604030504040204" pitchFamily="34" charset="0"/>
                <a:ea typeface="DengXian" panose="02010600030101010101" pitchFamily="2" charset="-122"/>
                <a:cs typeface="Verdana" panose="020B0604030504040204" pitchFamily="34" charset="0"/>
              </a:rPr>
              <a:t>is based on pleasure and is mainly under mesolimbic control; it is mediated by feelings of “wanting” to eat, associated with actions of dopamine in the reward-behaviour system, or “liking” to eat, controlled by opioid and cannabinoid receptors.</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a:lnSpc>
                <a:spcPct val="107000"/>
              </a:lnSpc>
              <a:spcAft>
                <a:spcPts val="800"/>
              </a:spcAft>
            </a:pPr>
            <a:r>
              <a:rPr lang="en-GB" sz="1800" dirty="0">
                <a:effectLst/>
                <a:latin typeface="Verdana" panose="020B0604030504040204" pitchFamily="34" charset="0"/>
                <a:ea typeface="DengXian" panose="02010600030101010101" pitchFamily="2" charset="-122"/>
                <a:cs typeface="Verdana" panose="020B0604030504040204" pitchFamily="34" charset="0"/>
              </a:rPr>
              <a:t>- </a:t>
            </a:r>
            <a:r>
              <a:rPr lang="en-GB" sz="1800" b="1" dirty="0">
                <a:effectLst/>
                <a:latin typeface="Verdana-Bold"/>
                <a:ea typeface="DengXian" panose="02010600030101010101" pitchFamily="2" charset="-122"/>
                <a:cs typeface="Verdana-Bold"/>
              </a:rPr>
              <a:t>Executive function </a:t>
            </a:r>
            <a:r>
              <a:rPr lang="en-GB" sz="1800" dirty="0">
                <a:effectLst/>
                <a:latin typeface="Verdana" panose="020B0604030504040204" pitchFamily="34" charset="0"/>
                <a:ea typeface="DengXian" panose="02010600030101010101" pitchFamily="2" charset="-122"/>
                <a:cs typeface="Verdana" panose="020B0604030504040204" pitchFamily="34" charset="0"/>
              </a:rPr>
              <a:t>is the decision to eat mediated by the prefrontal cortex.</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a:lnSpc>
                <a:spcPct val="107000"/>
              </a:lnSpc>
              <a:spcAft>
                <a:spcPts val="800"/>
              </a:spcAft>
            </a:pPr>
            <a:r>
              <a:rPr lang="en-GB" sz="1800" dirty="0">
                <a:effectLst/>
                <a:latin typeface="Verdana" panose="020B0604030504040204" pitchFamily="34" charset="0"/>
                <a:ea typeface="DengXian" panose="02010600030101010101" pitchFamily="2" charset="-122"/>
                <a:cs typeface="Verdana" panose="020B0604030504040204" pitchFamily="34" charset="0"/>
              </a:rPr>
              <a:t>• Information on food intake and energy use is collected from the periphery, including the GI system and adipose tissue. It is relayed to the brain via blood-borne hormones and afferent projections of the </a:t>
            </a:r>
            <a:r>
              <a:rPr lang="en-GB" sz="1800" dirty="0" err="1">
                <a:effectLst/>
                <a:latin typeface="Verdana" panose="020B0604030504040204" pitchFamily="34" charset="0"/>
                <a:ea typeface="DengXian" panose="02010600030101010101" pitchFamily="2" charset="-122"/>
                <a:cs typeface="Verdana" panose="020B0604030504040204" pitchFamily="34" charset="0"/>
              </a:rPr>
              <a:t>vagus</a:t>
            </a:r>
            <a:r>
              <a:rPr lang="en-GB" sz="1800" dirty="0">
                <a:effectLst/>
                <a:latin typeface="Verdana" panose="020B0604030504040204" pitchFamily="34" charset="0"/>
                <a:ea typeface="DengXian" panose="02010600030101010101" pitchFamily="2" charset="-122"/>
                <a:cs typeface="Verdana" panose="020B0604030504040204" pitchFamily="34" charset="0"/>
              </a:rPr>
              <a:t> nerve. </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a:lnSpc>
                <a:spcPct val="107000"/>
              </a:lnSpc>
              <a:spcAft>
                <a:spcPts val="800"/>
              </a:spcAft>
            </a:pPr>
            <a:r>
              <a:rPr lang="en-GB" sz="1800" dirty="0">
                <a:effectLst/>
                <a:latin typeface="Verdana" panose="020B0604030504040204" pitchFamily="34" charset="0"/>
                <a:ea typeface="DengXian" panose="02010600030101010101" pitchFamily="2" charset="-122"/>
                <a:cs typeface="Verdana" panose="020B0604030504040204" pitchFamily="34" charset="0"/>
              </a:rPr>
              <a:t>In the brain, peripheral signals are integrated in the brainstem and hypothalamus, prior to activation of higher order neural pathways involved in energy metabolism (mesolimbic reward system and frontal cortex executive functioning)</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0" indent="0">
              <a:buFont typeface="Arial" panose="020B0604020202020204" pitchFamily="34" charset="0"/>
              <a:buNone/>
            </a:pPr>
            <a:endParaRPr lang="en-CA" sz="1000" dirty="0">
              <a:solidFill>
                <a:srgbClr val="002060"/>
              </a:solidFill>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en-CA" sz="1000" dirty="0">
                <a:solidFill>
                  <a:srgbClr val="002060"/>
                </a:solidFill>
                <a:latin typeface="Verdana" panose="020B0604030504040204" pitchFamily="34" charset="0"/>
                <a:ea typeface="Verdana" panose="020B0604030504040204" pitchFamily="34" charset="0"/>
              </a:rPr>
              <a:t>Information on food intake and energy use is collected from the GI system and adipose tissue</a:t>
            </a:r>
            <a:endParaRPr lang="en-CA" sz="1000" i="1" dirty="0">
              <a:solidFill>
                <a:srgbClr val="002060"/>
              </a:solidFill>
              <a:latin typeface="Verdana" panose="020B0604030504040204" pitchFamily="34" charset="0"/>
              <a:ea typeface="Verdana" panose="020B0604030504040204" pitchFamily="34" charset="0"/>
            </a:endParaRPr>
          </a:p>
          <a:p>
            <a:pPr marL="0" indent="0">
              <a:buFont typeface="Arial" panose="020B0604020202020204" pitchFamily="34" charset="0"/>
              <a:buNone/>
            </a:pPr>
            <a:r>
              <a:rPr lang="en-CA" sz="1000" i="0" dirty="0">
                <a:solidFill>
                  <a:srgbClr val="002060"/>
                </a:solidFill>
                <a:latin typeface="Verdana" panose="020B0604030504040204" pitchFamily="34" charset="0"/>
                <a:ea typeface="Verdana" panose="020B0604030504040204" pitchFamily="34" charset="0"/>
              </a:rPr>
              <a:t>[Click] </a:t>
            </a:r>
          </a:p>
          <a:p>
            <a:pPr marL="171450" indent="-171450">
              <a:buFont typeface="Arial" panose="020B0604020202020204" pitchFamily="34" charset="0"/>
              <a:buChar char="•"/>
            </a:pPr>
            <a:r>
              <a:rPr lang="en-CA" sz="1000" dirty="0">
                <a:solidFill>
                  <a:srgbClr val="002060"/>
                </a:solidFill>
                <a:latin typeface="Verdana" panose="020B0604030504040204" pitchFamily="34" charset="0"/>
                <a:ea typeface="Verdana" panose="020B0604030504040204" pitchFamily="34" charset="0"/>
              </a:rPr>
              <a:t> it is relayed via hormonal signalling and afferent projections of the </a:t>
            </a:r>
            <a:r>
              <a:rPr lang="en-CA" sz="1000" dirty="0" err="1">
                <a:solidFill>
                  <a:srgbClr val="002060"/>
                </a:solidFill>
                <a:latin typeface="Verdana" panose="020B0604030504040204" pitchFamily="34" charset="0"/>
                <a:ea typeface="Verdana" panose="020B0604030504040204" pitchFamily="34" charset="0"/>
              </a:rPr>
              <a:t>vagus</a:t>
            </a:r>
            <a:r>
              <a:rPr lang="en-CA" sz="1000" dirty="0">
                <a:solidFill>
                  <a:srgbClr val="002060"/>
                </a:solidFill>
                <a:latin typeface="Verdana" panose="020B0604030504040204" pitchFamily="34" charset="0"/>
                <a:ea typeface="Verdana" panose="020B0604030504040204" pitchFamily="34" charset="0"/>
              </a:rPr>
              <a:t> nerve to the brain</a:t>
            </a:r>
            <a:endParaRPr lang="en-CA" sz="1000" i="1" dirty="0">
              <a:solidFill>
                <a:srgbClr val="002060"/>
              </a:solidFill>
              <a:latin typeface="Verdana" panose="020B0604030504040204" pitchFamily="34" charset="0"/>
              <a:ea typeface="Verdana" panose="020B0604030504040204" pitchFamily="34" charset="0"/>
            </a:endParaRPr>
          </a:p>
          <a:p>
            <a:pPr marL="0" indent="0">
              <a:buFont typeface="Arial" panose="020B0604020202020204" pitchFamily="34" charset="0"/>
              <a:buNone/>
            </a:pPr>
            <a:r>
              <a:rPr lang="en-CA" sz="1000" i="0" dirty="0">
                <a:solidFill>
                  <a:srgbClr val="002060"/>
                </a:solidFill>
                <a:latin typeface="Verdana" panose="020B0604030504040204" pitchFamily="34" charset="0"/>
                <a:ea typeface="Verdana" panose="020B0604030504040204" pitchFamily="34" charset="0"/>
              </a:rPr>
              <a:t>[Click]</a:t>
            </a:r>
            <a:endParaRPr lang="en-CA" sz="1000" dirty="0">
              <a:solidFill>
                <a:srgbClr val="002060"/>
              </a:solidFill>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en-CA" sz="900" kern="1200" dirty="0">
                <a:solidFill>
                  <a:schemeClr val="tx1"/>
                </a:solidFill>
                <a:effectLst/>
                <a:latin typeface="+mn-lt"/>
                <a:ea typeface="+mn-ea"/>
                <a:cs typeface="+mn-cs"/>
              </a:rPr>
              <a:t>In the brain, peripheral signals are integrated in the brainstem and hypothalamus</a:t>
            </a:r>
            <a:endParaRPr lang="en-CA" sz="900" i="1" dirty="0">
              <a:solidFill>
                <a:srgbClr val="002060"/>
              </a:solidFill>
              <a:latin typeface="Verdana" panose="020B0604030504040204" pitchFamily="34" charset="0"/>
              <a:ea typeface="Verdana" panose="020B0604030504040204" pitchFamily="34" charset="0"/>
            </a:endParaRPr>
          </a:p>
          <a:p>
            <a:pPr marL="0" indent="0">
              <a:buFont typeface="Arial" panose="020B0604020202020204" pitchFamily="34" charset="0"/>
              <a:buNone/>
            </a:pPr>
            <a:r>
              <a:rPr lang="en-CA" sz="900" i="0" dirty="0">
                <a:solidFill>
                  <a:srgbClr val="002060"/>
                </a:solidFill>
                <a:latin typeface="Verdana" panose="020B0604030504040204" pitchFamily="34" charset="0"/>
                <a:ea typeface="Verdana" panose="020B0604030504040204" pitchFamily="34" charset="0"/>
              </a:rPr>
              <a:t>[Click]</a:t>
            </a:r>
            <a:endParaRPr lang="en-CA" sz="9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900" kern="1200" dirty="0">
                <a:solidFill>
                  <a:schemeClr val="tx1"/>
                </a:solidFill>
                <a:effectLst/>
                <a:latin typeface="+mn-lt"/>
                <a:ea typeface="+mn-ea"/>
                <a:cs typeface="+mn-cs"/>
              </a:rPr>
              <a:t>Prior to activation of higher order neural pathways involved in energy metabolism (mesolimbic reward system and frontal cortex executive functioning) </a:t>
            </a:r>
            <a:endParaRPr lang="en-CA" sz="1000" i="0" dirty="0">
              <a:solidFill>
                <a:srgbClr val="002060"/>
              </a:solidFill>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endParaRPr lang="en-CA" sz="1000" dirty="0">
              <a:solidFill>
                <a:srgbClr val="002060"/>
              </a:solidFill>
              <a:latin typeface="Verdana" panose="020B0604030504040204" pitchFamily="34" charset="0"/>
              <a:ea typeface="Verdana" panose="020B0604030504040204" pitchFamily="34" charset="0"/>
            </a:endParaRPr>
          </a:p>
          <a:p>
            <a:pPr marL="0" marR="0" lvl="0" indent="0" algn="l" defTabSz="68527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000" b="1" dirty="0">
                <a:solidFill>
                  <a:srgbClr val="002060"/>
                </a:solidFill>
                <a:latin typeface="Verdana" panose="020B0604030504040204" pitchFamily="34" charset="0"/>
                <a:ea typeface="Verdana" panose="020B0604030504040204" pitchFamily="34" charset="0"/>
              </a:rPr>
              <a:t>References</a:t>
            </a:r>
          </a:p>
          <a:p>
            <a:pPr marL="0" indent="0">
              <a:buFont typeface="Arial" panose="020B0604020202020204" pitchFamily="34" charset="0"/>
              <a:buNone/>
            </a:pPr>
            <a:r>
              <a:rPr lang="en-CA" sz="1000" dirty="0" err="1"/>
              <a:t>Chapelot</a:t>
            </a:r>
            <a:r>
              <a:rPr lang="en-CA" sz="1000" dirty="0"/>
              <a:t> and </a:t>
            </a:r>
            <a:r>
              <a:rPr lang="en-CA" sz="1000" dirty="0" err="1"/>
              <a:t>Charlot</a:t>
            </a:r>
            <a:r>
              <a:rPr lang="en-CA" sz="1000" dirty="0"/>
              <a:t>, </a:t>
            </a:r>
            <a:r>
              <a:rPr lang="en-CA" sz="1000" i="1" dirty="0"/>
              <a:t>Metabolism Clinical and Experimental </a:t>
            </a:r>
            <a:r>
              <a:rPr lang="en-CA" sz="1000" i="0" dirty="0"/>
              <a:t>2019;92</a:t>
            </a:r>
            <a:r>
              <a:rPr lang="en-CA" sz="1000" i="1" dirty="0"/>
              <a:t>:</a:t>
            </a:r>
            <a:r>
              <a:rPr lang="en-CA" sz="1000" dirty="0"/>
              <a:t>11–25.</a:t>
            </a:r>
            <a:endParaRPr lang="en-CA" sz="1000" dirty="0">
              <a:solidFill>
                <a:srgbClr val="002060"/>
              </a:solidFill>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endParaRPr lang="en-CA" sz="1000" dirty="0">
              <a:solidFill>
                <a:srgbClr val="002060"/>
              </a:solidFill>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5274C7-3C95-4AD2-8A35-8F8F3ED72724}" type="slidenum">
              <a:rPr kumimoji="0" lang="en-GB" sz="1000" b="0" i="0" u="none" strike="noStrike" kern="1200" cap="none" spc="0" normalizeH="0" baseline="0" noProof="0" smtClean="0">
                <a:ln>
                  <a:noFill/>
                </a:ln>
                <a:solidFill>
                  <a:srgbClr val="000000"/>
                </a:solidFill>
                <a:effectLst/>
                <a:uLnTx/>
                <a:uFillTx/>
                <a:latin typeface="Apis For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000" b="0" i="0" u="none" strike="noStrike" kern="1200" cap="none" spc="0" normalizeH="0" baseline="0" noProof="0">
              <a:ln>
                <a:noFill/>
              </a:ln>
              <a:solidFill>
                <a:srgbClr val="000000"/>
              </a:solidFill>
              <a:effectLst/>
              <a:uLnTx/>
              <a:uFillTx/>
              <a:latin typeface="Apis For Office"/>
              <a:ea typeface="+mn-ea"/>
              <a:cs typeface="+mn-cs"/>
            </a:endParaRPr>
          </a:p>
        </p:txBody>
      </p:sp>
    </p:spTree>
    <p:extLst>
      <p:ext uri="{BB962C8B-B14F-4D97-AF65-F5344CB8AC3E}">
        <p14:creationId xmlns:p14="http://schemas.microsoft.com/office/powerpoint/2010/main" val="2723636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Treatment strategies for obesity include </a:t>
            </a:r>
            <a:r>
              <a:rPr lang="en-GB" dirty="0" err="1"/>
              <a:t>behavioral</a:t>
            </a:r>
            <a:r>
              <a:rPr lang="en-GB" dirty="0"/>
              <a:t> interventions, pharmacotherapy, and bariatric surgery </a:t>
            </a:r>
            <a:endParaRPr lang="en-US" dirty="0"/>
          </a:p>
          <a:p>
            <a:pPr marL="171450" indent="-171450">
              <a:buFont typeface="Arial" panose="020B0604020202020204" pitchFamily="34" charset="0"/>
              <a:buChar char="•"/>
            </a:pPr>
            <a:r>
              <a:rPr lang="en-GB" dirty="0" err="1"/>
              <a:t>behavioral</a:t>
            </a:r>
            <a:r>
              <a:rPr lang="en-GB" dirty="0"/>
              <a:t> interventions that focus on counselling, diet, physical activity, self-monitoring, sleep and stress management can be used to manage obesity </a:t>
            </a:r>
          </a:p>
          <a:p>
            <a:pPr marL="171450" indent="-171450">
              <a:buFont typeface="Arial" panose="020B0604020202020204" pitchFamily="34" charset="0"/>
              <a:buChar char="•"/>
            </a:pPr>
            <a:r>
              <a:rPr lang="en-GB" dirty="0"/>
              <a:t>Pharmacotherapy using medications such as Orlistat, </a:t>
            </a:r>
            <a:r>
              <a:rPr lang="en-GB" dirty="0" err="1"/>
              <a:t>Stemelanoride</a:t>
            </a:r>
            <a:r>
              <a:rPr lang="en-GB" dirty="0"/>
              <a:t>, and </a:t>
            </a:r>
            <a:r>
              <a:rPr lang="en-GB" dirty="0" err="1"/>
              <a:t>Metreleptin</a:t>
            </a:r>
            <a:r>
              <a:rPr lang="en-GB" dirty="0"/>
              <a:t> can also be used</a:t>
            </a:r>
          </a:p>
          <a:p>
            <a:pPr marL="531441" marR="0" lvl="2"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AEA79F"/>
                </a:solidFill>
              </a:rPr>
              <a:t>Phentermine/topiramate are not approved for weight management in the EU</a:t>
            </a:r>
            <a:endParaRPr lang="en-GB" dirty="0"/>
          </a:p>
          <a:p>
            <a:pPr marL="171450" indent="-171450">
              <a:buFont typeface="Arial" panose="020B0604020202020204" pitchFamily="34" charset="0"/>
              <a:buChar char="•"/>
            </a:pPr>
            <a:r>
              <a:rPr lang="en-GB" dirty="0"/>
              <a:t>Bariatric procedures such as gastric band, sleeve gastrectomy, biliopancreatic diversion, and Roux-1n-Y gastric bypass can also be performed to treat obesity</a:t>
            </a:r>
          </a:p>
          <a:p>
            <a:endParaRPr lang="en-GB" dirty="0"/>
          </a:p>
          <a:p>
            <a:r>
              <a:rPr lang="en-GB" b="1" dirty="0"/>
              <a:t>References:</a:t>
            </a:r>
          </a:p>
          <a:p>
            <a:pPr marL="171450" indent="-171450">
              <a:buChar char="•"/>
            </a:pPr>
            <a:r>
              <a:rPr lang="en-GB" i="0" dirty="0"/>
              <a:t>Garvey et al.</a:t>
            </a:r>
            <a:r>
              <a:rPr lang="en-US" i="0" dirty="0"/>
              <a:t> AMERICAN ASSOCIATION OF CLINICAL ENDOCRINOLOGISTS AND AMERICAN COLLEGE OF ENDOCRINOLOGY COMPREHENSIVE CLINICAL PRACTICE GUIDELINES FOR MEDICAL CARE OF PATIENTS WITH OBESITY.</a:t>
            </a:r>
            <a:r>
              <a:rPr lang="en-GB" i="0" dirty="0"/>
              <a:t> </a:t>
            </a:r>
            <a:r>
              <a:rPr lang="en-GB" i="0" dirty="0" err="1"/>
              <a:t>Endocr</a:t>
            </a:r>
            <a:r>
              <a:rPr lang="en-GB" i="0" dirty="0"/>
              <a:t> </a:t>
            </a:r>
            <a:r>
              <a:rPr lang="en-GB" i="0" dirty="0" err="1"/>
              <a:t>Pract</a:t>
            </a:r>
            <a:r>
              <a:rPr lang="en-GB" i="0" dirty="0"/>
              <a:t> 2016:1–203 </a:t>
            </a:r>
          </a:p>
          <a:p>
            <a:pPr marL="171450" indent="-171450">
              <a:buChar char="•"/>
            </a:pPr>
            <a:r>
              <a:rPr lang="en-GB" i="0" dirty="0" err="1"/>
              <a:t>Mechanick</a:t>
            </a:r>
            <a:r>
              <a:rPr lang="en-GB" i="0" dirty="0"/>
              <a:t> JI et al. </a:t>
            </a:r>
            <a:r>
              <a:rPr lang="en-US" i="0" dirty="0"/>
              <a:t>Clinical practice guidelines for the perioperative nutrition, metabolic, and nonsurgical support of patients undergoing bariatric procedures - 2019 update: cosponsored by American Association of Clinical Endocrinologists/American College of Endocrinology, The Obesity Society, American Society for Metabolic &amp; Bariatric Surgery, Obesity Medicine Association, and American Society of Anesthesiologists. </a:t>
            </a:r>
            <a:r>
              <a:rPr lang="en-GB" i="0" dirty="0"/>
              <a:t>SOARD 2020;16:175-247</a:t>
            </a:r>
          </a:p>
          <a:p>
            <a:pPr marL="171450" indent="-171450">
              <a:buChar char="•"/>
            </a:pPr>
            <a:r>
              <a:rPr lang="en-US" i="0" dirty="0"/>
              <a:t>Wharton et al. Obesity in adults: a clinical practice guideline. CMAJ 2020 August 4;192:E875-91. </a:t>
            </a:r>
            <a:r>
              <a:rPr lang="en-US" i="0" dirty="0" err="1"/>
              <a:t>doi</a:t>
            </a:r>
            <a:r>
              <a:rPr lang="en-US" i="0" dirty="0"/>
              <a:t>: 10.1503/cmaj.191707</a:t>
            </a:r>
          </a:p>
          <a:p>
            <a:pPr marL="171450" indent="-171450">
              <a:buChar char="•"/>
            </a:pPr>
            <a:r>
              <a:rPr lang="en-GB" sz="1200" dirty="0">
                <a:solidFill>
                  <a:srgbClr val="AEA79F"/>
                </a:solidFill>
              </a:rPr>
              <a:t>FDA approved drugs available at: http://www.fda.gov/Drugs/default.htm. Last accessed October 2022</a:t>
            </a:r>
          </a:p>
          <a:p>
            <a:pPr marL="171450" indent="-171450">
              <a:buChar char="•"/>
            </a:pPr>
            <a:r>
              <a:rPr lang="en-GB" sz="1200" dirty="0">
                <a:solidFill>
                  <a:srgbClr val="AEA79F"/>
                </a:solidFill>
              </a:rPr>
              <a:t>EMA approved drugs. Available at: http://www.ema.europa.eu/. Last accessed October 2022.</a:t>
            </a:r>
            <a:endParaRPr lang="en-GB" i="1" dirty="0"/>
          </a:p>
          <a:p>
            <a:pPr marL="0" indent="0">
              <a:buNone/>
            </a:pPr>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solidFill>
                  <a:prstClr val="black"/>
                </a:solidFill>
                <a:latin typeface="Calibri" panose="020F0502020204030204"/>
              </a:rPr>
              <a:pPr/>
              <a:t>26</a:t>
            </a:fld>
            <a:endParaRPr lang="en-GB">
              <a:solidFill>
                <a:prstClr val="black"/>
              </a:solidFill>
              <a:latin typeface="Calibri" panose="020F0502020204030204"/>
            </a:endParaRPr>
          </a:p>
        </p:txBody>
      </p:sp>
    </p:spTree>
    <p:extLst>
      <p:ext uri="{BB962C8B-B14F-4D97-AF65-F5344CB8AC3E}">
        <p14:creationId xmlns:p14="http://schemas.microsoft.com/office/powerpoint/2010/main" val="570527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576E89B1-B476-4C59-A1AE-E6F2A1941AB8}" type="slidenum">
              <a:rPr lang="en-GB" sz="1000" smtClean="0">
                <a:solidFill>
                  <a:srgbClr val="000000"/>
                </a:solidFill>
                <a:latin typeface="Apis For Office"/>
              </a:rPr>
              <a:pPr>
                <a:defRPr/>
              </a:pPr>
              <a:t>27</a:t>
            </a:fld>
            <a:endParaRPr lang="en-GB" sz="1000">
              <a:solidFill>
                <a:srgbClr val="000000"/>
              </a:solidFill>
              <a:latin typeface="Apis For Office"/>
            </a:endParaRPr>
          </a:p>
        </p:txBody>
      </p:sp>
    </p:spTree>
    <p:extLst>
      <p:ext uri="{BB962C8B-B14F-4D97-AF65-F5344CB8AC3E}">
        <p14:creationId xmlns:p14="http://schemas.microsoft.com/office/powerpoint/2010/main" val="1630285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7E2C4-6270-7BA3-65B0-2F45EA25E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BC9A2-56AA-2E14-8935-4FA874FC80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A5F1E6-EC30-F317-BF9A-0DEED0D78FFE}"/>
              </a:ext>
            </a:extLst>
          </p:cNvPr>
          <p:cNvSpPr>
            <a:spLocks noGrp="1"/>
          </p:cNvSpPr>
          <p:nvPr>
            <p:ph type="body" idx="1"/>
          </p:nvPr>
        </p:nvSpPr>
        <p:spPr/>
        <p:txBody>
          <a:bodyPr/>
          <a:lstStyle/>
          <a:p>
            <a:pPr lvl="0"/>
            <a:r>
              <a:rPr lang="en-US" sz="1200" b="1" kern="1200" dirty="0"/>
              <a:t>Abbreviations</a:t>
            </a:r>
          </a:p>
          <a:p>
            <a:pPr lvl="0"/>
            <a:r>
              <a:rPr lang="en-US" sz="1200" kern="1200" dirty="0"/>
              <a:t>CI=Confidence Interval; FAS=Full Analysis Set; LSM=Least Squares Mean; MTD=Maximum Tolerated Dose.</a:t>
            </a:r>
          </a:p>
          <a:p>
            <a:pPr lvl="0"/>
            <a:endParaRPr lang="en-US" sz="1200" kern="1200" dirty="0"/>
          </a:p>
          <a:p>
            <a:pPr lvl="0"/>
            <a:r>
              <a:rPr lang="en-US" sz="1200" b="1" kern="1200" dirty="0"/>
              <a:t>Reference</a:t>
            </a:r>
          </a:p>
          <a:p>
            <a:pPr lvl="0"/>
            <a:r>
              <a:rPr lang="en-US" sz="1200" kern="1200" dirty="0"/>
              <a:t>Data from Aronne LJ, Horn DB, Le Roux CW, et al. Tirzepatide compared with Semaglutide for Treatment of Obesity. </a:t>
            </a:r>
            <a:r>
              <a:rPr lang="en-US" sz="1200" i="1" kern="1200" dirty="0"/>
              <a:t>N Engl J Med</a:t>
            </a:r>
            <a:r>
              <a:rPr lang="en-US" sz="1200" kern="1200" dirty="0"/>
              <a:t>. 2025; in press.</a:t>
            </a:r>
          </a:p>
          <a:p>
            <a:pPr lvl="0"/>
            <a:endParaRPr lang="en-US" sz="1200" kern="1200" dirty="0"/>
          </a:p>
          <a:p>
            <a:pPr lvl="0"/>
            <a:r>
              <a:rPr lang="en-US" sz="1200" b="1" kern="1200" dirty="0"/>
              <a:t>QC Statement</a:t>
            </a:r>
          </a:p>
          <a:p>
            <a:pPr lvl="0"/>
            <a:r>
              <a:rPr lang="en-US" sz="1200" kern="1200" dirty="0"/>
              <a:t>QC completed by GCH, May 02, 2025. Separate individuals at GCH generated the slide (May 02, 2025) and performed data review (May 02, 2025).</a:t>
            </a:r>
          </a:p>
          <a:p>
            <a:pPr lvl="0"/>
            <a:endParaRPr lang="en-US" sz="1200" kern="1200" dirty="0"/>
          </a:p>
        </p:txBody>
      </p:sp>
    </p:spTree>
    <p:extLst>
      <p:ext uri="{BB962C8B-B14F-4D97-AF65-F5344CB8AC3E}">
        <p14:creationId xmlns:p14="http://schemas.microsoft.com/office/powerpoint/2010/main" val="3654718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t>Abbreviations</a:t>
            </a:r>
          </a:p>
          <a:p>
            <a:pPr lvl="0"/>
            <a:r>
              <a:rPr lang="en-US" sz="1200" kern="1200" dirty="0"/>
              <a:t>CI=Confidence Interval; FAS=Full Analysis Set; LSM=Least Squares Mean; MTD=Maximum Tolerated Dose.</a:t>
            </a:r>
          </a:p>
          <a:p>
            <a:pPr lvl="0"/>
            <a:endParaRPr lang="en-US" sz="1200" kern="1200" dirty="0"/>
          </a:p>
          <a:p>
            <a:pPr lvl="0"/>
            <a:r>
              <a:rPr lang="en-US" sz="1200" b="1" kern="1200" dirty="0"/>
              <a:t>Reference</a:t>
            </a:r>
          </a:p>
          <a:p>
            <a:pPr lvl="0"/>
            <a:r>
              <a:rPr lang="en-US" sz="1200" kern="1200" dirty="0"/>
              <a:t>Data from Aronne LJ, Horn DB, Le Roux CW, et al. Tirzepatide compared with Semaglutide for Treatment of Obesity. </a:t>
            </a:r>
            <a:r>
              <a:rPr lang="en-US" sz="1200" i="1" kern="1200" dirty="0"/>
              <a:t>N Engl J Med</a:t>
            </a:r>
            <a:r>
              <a:rPr lang="en-US" sz="1200" kern="1200" dirty="0"/>
              <a:t>. 2025; in press.</a:t>
            </a:r>
          </a:p>
          <a:p>
            <a:pPr lvl="0"/>
            <a:endParaRPr lang="en-US" sz="1200" kern="1200" dirty="0"/>
          </a:p>
          <a:p>
            <a:pPr lvl="0"/>
            <a:r>
              <a:rPr lang="en-US" sz="1200" b="1" kern="1200" dirty="0"/>
              <a:t>QC Statement</a:t>
            </a:r>
          </a:p>
          <a:p>
            <a:pPr lvl="0"/>
            <a:r>
              <a:rPr lang="en-US" sz="1200" kern="1200" dirty="0"/>
              <a:t>QC completed by GCH, May 02, 2025. Separate individuals at GCH generated the slide (May 02, 2025) and performed data review (May 02, 2025).</a:t>
            </a:r>
          </a:p>
          <a:p>
            <a:pPr lvl="0"/>
            <a:endParaRPr lang="en-US" sz="1200" kern="1200" dirty="0"/>
          </a:p>
          <a:p>
            <a:pPr lvl="0"/>
            <a:endParaRPr lang="en-US" sz="1200" kern="1200" dirty="0"/>
          </a:p>
        </p:txBody>
      </p:sp>
    </p:spTree>
    <p:extLst>
      <p:ext uri="{BB962C8B-B14F-4D97-AF65-F5344CB8AC3E}">
        <p14:creationId xmlns:p14="http://schemas.microsoft.com/office/powerpoint/2010/main" val="1680686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D65C7ED-8DBB-48E8-9C72-972F1DC4FABB}" type="slidenum">
              <a:rPr lang="it-IT" smtClean="0"/>
              <a:t>31</a:t>
            </a:fld>
            <a:endParaRPr lang="it-IT"/>
          </a:p>
        </p:txBody>
      </p:sp>
    </p:spTree>
    <p:extLst>
      <p:ext uri="{BB962C8B-B14F-4D97-AF65-F5344CB8AC3E}">
        <p14:creationId xmlns:p14="http://schemas.microsoft.com/office/powerpoint/2010/main" val="436705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131413"/>
                </a:solidFill>
                <a:latin typeface="AdvTT577c760c"/>
              </a:rPr>
              <a:t>DEFINIZIONE DI WEIGHT REGAIN (WR) E INSUFFICIENT WEIGHT LOSS (IWL)  DOPO CHIRURGIA BARIATRICA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baseline="0" dirty="0">
              <a:solidFill>
                <a:srgbClr val="131413"/>
              </a:solidFill>
              <a:latin typeface="AdvTT577c760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L’incoerenza esistente, la molteplicità e la mancanza di una definizione standardizzata di WR (Tabella 1) portano a una scarsa segnalazione e comprensione del significato clinico di WR</a:t>
            </a:r>
            <a:endParaRPr lang="en-US" sz="1200" b="1" i="0" u="none" strike="noStrike" baseline="0" dirty="0">
              <a:solidFill>
                <a:srgbClr val="131413"/>
              </a:solidFill>
              <a:latin typeface="AdvTT577c760c"/>
            </a:endParaRPr>
          </a:p>
          <a:p>
            <a:endParaRPr lang="it-IT" dirty="0"/>
          </a:p>
        </p:txBody>
      </p:sp>
      <p:sp>
        <p:nvSpPr>
          <p:cNvPr id="4" name="Segnaposto numero diapositiva 3"/>
          <p:cNvSpPr>
            <a:spLocks noGrp="1"/>
          </p:cNvSpPr>
          <p:nvPr>
            <p:ph type="sldNum" sz="quarter" idx="5"/>
          </p:nvPr>
        </p:nvSpPr>
        <p:spPr/>
        <p:txBody>
          <a:bodyPr/>
          <a:lstStyle/>
          <a:p>
            <a:fld id="{ED65C7ED-8DBB-48E8-9C72-972F1DC4FABB}" type="slidenum">
              <a:rPr lang="it-IT" smtClean="0"/>
              <a:t>3</a:t>
            </a:fld>
            <a:endParaRPr lang="it-IT"/>
          </a:p>
        </p:txBody>
      </p:sp>
    </p:spTree>
    <p:extLst>
      <p:ext uri="{BB962C8B-B14F-4D97-AF65-F5344CB8AC3E}">
        <p14:creationId xmlns:p14="http://schemas.microsoft.com/office/powerpoint/2010/main" val="1733711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Vi </a:t>
            </a:r>
            <a:r>
              <a:rPr lang="it-IT" dirty="0" err="1"/>
              <a:t>èuna</a:t>
            </a:r>
            <a:r>
              <a:rPr lang="it-IT" dirty="0"/>
              <a:t> scarsità di letteratura che descrive l'uso di farmaci anti-obesità (OMA) dopo la chirurgia bariatrica</a:t>
            </a:r>
          </a:p>
          <a:p>
            <a:endParaRPr lang="it-IT" dirty="0"/>
          </a:p>
          <a:p>
            <a:r>
              <a:rPr lang="it-IT" dirty="0"/>
              <a:t>Uno dei pochissimi STUDIO RANDOMIZZATO CONTROLLATO che </a:t>
            </a:r>
            <a:r>
              <a:rPr lang="it-IT" sz="1200" b="0" i="0" u="none" strike="noStrike" baseline="0" dirty="0">
                <a:solidFill>
                  <a:srgbClr val="000000"/>
                </a:solidFill>
                <a:latin typeface="Times-Roman"/>
              </a:rPr>
              <a:t>pur non avendo come </a:t>
            </a:r>
            <a:r>
              <a:rPr lang="it-IT" sz="1200" b="0" i="0" u="none" strike="noStrike" baseline="0" dirty="0" err="1">
                <a:solidFill>
                  <a:srgbClr val="000000"/>
                </a:solidFill>
                <a:latin typeface="Times-Roman"/>
              </a:rPr>
              <a:t>outcome</a:t>
            </a:r>
            <a:r>
              <a:rPr lang="it-IT" sz="1200" b="0" i="0" u="none" strike="noStrike" baseline="0" dirty="0">
                <a:solidFill>
                  <a:srgbClr val="000000"/>
                </a:solidFill>
                <a:latin typeface="Times-Roman"/>
              </a:rPr>
              <a:t> principale il controllo del recupero ponderale post-bariatrico può fornire spunti di interesse Si tratta dello studio GRAVITAS, uno studio randomizzato controllato sull’effetto della terapia adiuvante con </a:t>
            </a:r>
            <a:r>
              <a:rPr lang="it-IT" sz="1200" b="0" i="0" u="none" strike="noStrike" baseline="0" dirty="0" err="1">
                <a:solidFill>
                  <a:srgbClr val="000000"/>
                </a:solidFill>
                <a:latin typeface="Times-Roman"/>
              </a:rPr>
              <a:t>liraglutide</a:t>
            </a:r>
            <a:r>
              <a:rPr lang="it-IT" sz="1200" b="0" i="0" u="none" strike="noStrike" baseline="0" dirty="0">
                <a:solidFill>
                  <a:srgbClr val="000000"/>
                </a:solidFill>
                <a:latin typeface="Times-Roman"/>
              </a:rPr>
              <a:t> 1,8 mg nel controllo del diabete in pazienti che mostravano persistenza del diabete o sua ricomparsa dopo terapia chirurgica [</a:t>
            </a:r>
            <a:r>
              <a:rPr lang="it-IT" sz="1200" b="0" i="0" u="none" strike="noStrike" baseline="0" dirty="0">
                <a:solidFill>
                  <a:srgbClr val="0000FF"/>
                </a:solidFill>
                <a:latin typeface="Times-Roman"/>
              </a:rPr>
              <a:t>24</a:t>
            </a:r>
            <a:r>
              <a:rPr lang="it-IT" sz="1200" b="0" i="0" u="none" strike="noStrike" baseline="0" dirty="0">
                <a:solidFill>
                  <a:srgbClr val="000000"/>
                </a:solidFill>
                <a:latin typeface="Times-Roman"/>
              </a:rPr>
              <a:t>]. Lo studio ha arruolato 80 pazienti (53 nel gruppo </a:t>
            </a:r>
            <a:r>
              <a:rPr lang="it-IT" sz="1200" b="0" i="0" u="none" strike="noStrike" baseline="0" dirty="0" err="1">
                <a:solidFill>
                  <a:srgbClr val="000000"/>
                </a:solidFill>
                <a:latin typeface="Times-Roman"/>
              </a:rPr>
              <a:t>liraglutide</a:t>
            </a:r>
            <a:r>
              <a:rPr lang="it-IT" sz="1200" b="0" i="0" u="none" strike="noStrike" baseline="0" dirty="0">
                <a:solidFill>
                  <a:srgbClr val="000000"/>
                </a:solidFill>
                <a:latin typeface="Times-Roman"/>
              </a:rPr>
              <a:t> e 27 nel gruppo placebo) con emoglobina glicata superiore a 48 </a:t>
            </a:r>
            <a:r>
              <a:rPr lang="it-IT" sz="1200" b="0" i="0" u="none" strike="noStrike" baseline="0" dirty="0" err="1">
                <a:solidFill>
                  <a:srgbClr val="000000"/>
                </a:solidFill>
                <a:latin typeface="Times-Roman"/>
              </a:rPr>
              <a:t>mmol</a:t>
            </a:r>
            <a:r>
              <a:rPr lang="it-IT" sz="1200" b="0" i="0" u="none" strike="noStrike" baseline="0" dirty="0">
                <a:solidFill>
                  <a:srgbClr val="000000"/>
                </a:solidFill>
                <a:latin typeface="Times-Roman"/>
              </a:rPr>
              <a:t>/mol. Il trattamento con </a:t>
            </a:r>
            <a:r>
              <a:rPr lang="it-IT" sz="1200" b="0" i="0" u="none" strike="noStrike" baseline="0" dirty="0" err="1">
                <a:solidFill>
                  <a:srgbClr val="000000"/>
                </a:solidFill>
                <a:latin typeface="Times-Roman"/>
              </a:rPr>
              <a:t>liraglutide</a:t>
            </a:r>
            <a:r>
              <a:rPr lang="it-IT" sz="1200" b="0" i="0" u="none" strike="noStrike" baseline="0" dirty="0">
                <a:solidFill>
                  <a:srgbClr val="000000"/>
                </a:solidFill>
                <a:latin typeface="Times-Roman"/>
              </a:rPr>
              <a:t> ha consentito una riduzione significativa dei valori di glicata, con una riduzione di 13,3 </a:t>
            </a:r>
            <a:r>
              <a:rPr lang="it-IT" sz="1200" b="0" i="0" u="none" strike="noStrike" baseline="0" dirty="0" err="1">
                <a:solidFill>
                  <a:srgbClr val="000000"/>
                </a:solidFill>
                <a:latin typeface="Times-Roman"/>
              </a:rPr>
              <a:t>mmol</a:t>
            </a:r>
            <a:r>
              <a:rPr lang="it-IT" sz="1200" b="0" i="0" u="none" strike="noStrike" baseline="0" dirty="0">
                <a:solidFill>
                  <a:srgbClr val="000000"/>
                </a:solidFill>
                <a:latin typeface="Times-Roman"/>
              </a:rPr>
              <a:t>/mol rispetto al placebo. Questo miglioramento nel compenso metabolico era accompagnato da un significativo maggior calo ponderale nel gruppo in trattamento con </a:t>
            </a:r>
            <a:r>
              <a:rPr lang="it-IT" sz="1200" b="0" i="0" u="none" strike="noStrike" baseline="0" dirty="0" err="1">
                <a:solidFill>
                  <a:srgbClr val="000000"/>
                </a:solidFill>
                <a:latin typeface="Times-Roman"/>
              </a:rPr>
              <a:t>liraglutide</a:t>
            </a:r>
            <a:r>
              <a:rPr lang="it-IT" sz="1200" b="0" i="0" u="none" strike="noStrike" baseline="0" dirty="0">
                <a:solidFill>
                  <a:srgbClr val="000000"/>
                </a:solidFill>
                <a:latin typeface="Times-Roman"/>
              </a:rPr>
              <a:t>. In totale, la percentuale di pazienti che perdeva almeno il 5% del peso era del 46% nel gruppo in </a:t>
            </a:r>
            <a:r>
              <a:rPr lang="it-IT" sz="1200" b="0" i="0" u="none" strike="noStrike" baseline="0" dirty="0" err="1">
                <a:solidFill>
                  <a:srgbClr val="000000"/>
                </a:solidFill>
                <a:latin typeface="Times-Roman"/>
              </a:rPr>
              <a:t>liraglutide</a:t>
            </a:r>
            <a:r>
              <a:rPr lang="it-IT" sz="1200" b="0" i="0" u="none" strike="noStrike" baseline="0" dirty="0">
                <a:solidFill>
                  <a:srgbClr val="000000"/>
                </a:solidFill>
                <a:latin typeface="Times-Roman"/>
              </a:rPr>
              <a:t> e solo del 9% nel gruppo in placebo [</a:t>
            </a:r>
            <a:r>
              <a:rPr lang="it-IT" sz="1200" b="0" i="0" u="none" strike="noStrike" baseline="0" dirty="0">
                <a:solidFill>
                  <a:srgbClr val="0000FF"/>
                </a:solidFill>
                <a:latin typeface="Times-Roman"/>
              </a:rPr>
              <a:t>24</a:t>
            </a:r>
            <a:r>
              <a:rPr lang="it-IT" sz="1200" b="0" i="0" u="none" strike="noStrike" baseline="0" dirty="0">
                <a:solidFill>
                  <a:srgbClr val="000000"/>
                </a:solidFill>
                <a:latin typeface="Times-Roman"/>
              </a:rPr>
              <a:t>]. Questi risultati, pur ottenuti in uno studio con </a:t>
            </a:r>
            <a:r>
              <a:rPr lang="it-IT" sz="1200" b="0" i="0" u="none" strike="noStrike" baseline="0" dirty="0" err="1">
                <a:solidFill>
                  <a:srgbClr val="000000"/>
                </a:solidFill>
                <a:latin typeface="Times-Roman"/>
              </a:rPr>
              <a:t>outcome</a:t>
            </a:r>
            <a:r>
              <a:rPr lang="it-IT" sz="1200" b="0" i="0" u="none" strike="noStrike" baseline="0" dirty="0">
                <a:solidFill>
                  <a:srgbClr val="000000"/>
                </a:solidFill>
                <a:latin typeface="Times-Roman"/>
              </a:rPr>
              <a:t> primario diverso e utilizzando dosaggi di </a:t>
            </a:r>
            <a:r>
              <a:rPr lang="it-IT" sz="1200" b="0" i="0" u="none" strike="noStrike" baseline="0" dirty="0" err="1">
                <a:solidFill>
                  <a:srgbClr val="000000"/>
                </a:solidFill>
                <a:latin typeface="Times-Roman"/>
              </a:rPr>
              <a:t>liraglutide</a:t>
            </a:r>
            <a:r>
              <a:rPr lang="it-IT" sz="1200" b="0" i="0" u="none" strike="noStrike" baseline="0" dirty="0">
                <a:solidFill>
                  <a:srgbClr val="000000"/>
                </a:solidFill>
                <a:latin typeface="Times-Roman"/>
              </a:rPr>
              <a:t> inferiori a quelli consigliati per massimizzare l’effetto del farmaco sul calo ponderale, sembrano confermare l’utilità del trattamento farmacologico post-chirurgico anche in un setting di studio randomizzato controllato.</a:t>
            </a:r>
            <a:endParaRPr lang="it-IT" dirty="0"/>
          </a:p>
        </p:txBody>
      </p:sp>
      <p:sp>
        <p:nvSpPr>
          <p:cNvPr id="4" name="Segnaposto numero diapositiva 3"/>
          <p:cNvSpPr>
            <a:spLocks noGrp="1"/>
          </p:cNvSpPr>
          <p:nvPr>
            <p:ph type="sldNum" sz="quarter" idx="5"/>
          </p:nvPr>
        </p:nvSpPr>
        <p:spPr/>
        <p:txBody>
          <a:bodyPr/>
          <a:lstStyle/>
          <a:p>
            <a:fld id="{ED65C7ED-8DBB-48E8-9C72-972F1DC4FABB}" type="slidenum">
              <a:rPr lang="it-IT" smtClean="0"/>
              <a:t>32</a:t>
            </a:fld>
            <a:endParaRPr lang="it-IT"/>
          </a:p>
        </p:txBody>
      </p:sp>
    </p:spTree>
    <p:extLst>
      <p:ext uri="{BB962C8B-B14F-4D97-AF65-F5344CB8AC3E}">
        <p14:creationId xmlns:p14="http://schemas.microsoft.com/office/powerpoint/2010/main" val="2139574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Una percentuale significativa di pazienti presenta una perdita di peso o un recupero di peso insufficiente dopo la chirurgia bariatrica. Vi </a:t>
            </a:r>
            <a:r>
              <a:rPr lang="it-IT" dirty="0" err="1"/>
              <a:t>èuna</a:t>
            </a:r>
            <a:r>
              <a:rPr lang="it-IT" dirty="0"/>
              <a:t> scarsità di letteratura che descrive l'uso di farmaci anti-obesità (OMA) dopo la chirurgia bariatrica. </a:t>
            </a:r>
          </a:p>
          <a:p>
            <a:endParaRPr lang="it-IT" dirty="0"/>
          </a:p>
          <a:p>
            <a:r>
              <a:rPr lang="it-IT" dirty="0"/>
              <a:t>Abbiamo cercato di identificare la prevalenza e le tendenze dell'uso di OMA dopo la chirurgia bariatrica.</a:t>
            </a:r>
          </a:p>
          <a:p>
            <a:endParaRPr lang="it-IT" dirty="0"/>
          </a:p>
          <a:p>
            <a:r>
              <a:rPr lang="it-IT" dirty="0"/>
              <a:t>Studio americano che ha selezionato da un database 59.160 adulti sottoposti a RYBP E SG (69,4%) DAL 2009 AL 2022</a:t>
            </a:r>
          </a:p>
          <a:p>
            <a:endParaRPr lang="it-IT" dirty="0"/>
          </a:p>
          <a:p>
            <a:r>
              <a:rPr lang="it-IT" dirty="0"/>
              <a:t>Sono stati inclusi nell'analisi gli OAD a lungo termine approvati dalla FDA: </a:t>
            </a:r>
            <a:r>
              <a:rPr lang="it-IT" dirty="0" err="1"/>
              <a:t>semaglutide</a:t>
            </a:r>
            <a:r>
              <a:rPr lang="it-IT" dirty="0"/>
              <a:t> (</a:t>
            </a:r>
            <a:r>
              <a:rPr lang="it-IT" dirty="0" err="1"/>
              <a:t>Ozempic</a:t>
            </a:r>
            <a:r>
              <a:rPr lang="it-IT" dirty="0"/>
              <a:t>), </a:t>
            </a:r>
            <a:r>
              <a:rPr lang="it-IT" dirty="0" err="1"/>
              <a:t>liraglutide</a:t>
            </a:r>
            <a:r>
              <a:rPr lang="it-IT" dirty="0"/>
              <a:t> (</a:t>
            </a:r>
            <a:r>
              <a:rPr lang="it-IT" dirty="0" err="1"/>
              <a:t>Saxenda</a:t>
            </a:r>
            <a:r>
              <a:rPr lang="it-IT" dirty="0"/>
              <a:t>, </a:t>
            </a:r>
            <a:r>
              <a:rPr lang="it-IT" dirty="0" err="1"/>
              <a:t>Victoza</a:t>
            </a:r>
            <a:r>
              <a:rPr lang="it-IT" dirty="0"/>
              <a:t>), </a:t>
            </a:r>
            <a:r>
              <a:rPr lang="it-IT" dirty="0" err="1"/>
              <a:t>fentermina-topiramato</a:t>
            </a:r>
            <a:r>
              <a:rPr lang="it-IT" dirty="0"/>
              <a:t> (</a:t>
            </a:r>
            <a:r>
              <a:rPr lang="it-IT" dirty="0" err="1"/>
              <a:t>Qsymia</a:t>
            </a:r>
            <a:r>
              <a:rPr lang="it-IT" dirty="0"/>
              <a:t>), naltrexone-bupropione (</a:t>
            </a:r>
            <a:r>
              <a:rPr lang="it-IT" dirty="0" err="1"/>
              <a:t>Contrave</a:t>
            </a:r>
            <a:r>
              <a:rPr lang="it-IT" dirty="0"/>
              <a:t>) e </a:t>
            </a:r>
            <a:r>
              <a:rPr lang="it-IT" dirty="0" err="1"/>
              <a:t>orlistat</a:t>
            </a:r>
            <a:r>
              <a:rPr lang="it-IT" dirty="0"/>
              <a:t> (Alli, Xenical), ad eccezione di </a:t>
            </a:r>
            <a:r>
              <a:rPr lang="it-IT" dirty="0" err="1"/>
              <a:t>setmelanotide</a:t>
            </a:r>
            <a:r>
              <a:rPr lang="it-IT" dirty="0"/>
              <a:t> (IMCIVREE) e della monoterapia con </a:t>
            </a:r>
            <a:r>
              <a:rPr lang="it-IT" dirty="0" err="1"/>
              <a:t>topiramato</a:t>
            </a:r>
            <a:r>
              <a:rPr lang="it-IT" dirty="0"/>
              <a:t> (Fig. 1). </a:t>
            </a:r>
            <a:r>
              <a:rPr lang="it-IT" dirty="0" err="1"/>
              <a:t>Lorcaserin</a:t>
            </a:r>
            <a:r>
              <a:rPr lang="it-IT" dirty="0"/>
              <a:t> (</a:t>
            </a:r>
            <a:r>
              <a:rPr lang="it-IT" dirty="0" err="1"/>
              <a:t>Belviq</a:t>
            </a:r>
            <a:r>
              <a:rPr lang="it-IT" dirty="0"/>
              <a:t>) non è stato incluso a causa del suo ritiro dal mercato statunitense nel 2020, e </a:t>
            </a:r>
            <a:r>
              <a:rPr lang="it-IT" dirty="0" err="1"/>
              <a:t>tirzepatide</a:t>
            </a:r>
            <a:r>
              <a:rPr lang="it-IT" dirty="0"/>
              <a:t> (</a:t>
            </a:r>
            <a:r>
              <a:rPr lang="it-IT" dirty="0" err="1"/>
              <a:t>Zepbound</a:t>
            </a:r>
            <a:r>
              <a:rPr lang="it-IT" dirty="0"/>
              <a:t>) non era ancora approvato per la perdita di peso al momento di questa analisi. Il </a:t>
            </a:r>
            <a:r>
              <a:rPr lang="it-IT" dirty="0" err="1"/>
              <a:t>topiramato</a:t>
            </a:r>
            <a:r>
              <a:rPr lang="it-IT" dirty="0"/>
              <a:t>, sebbene non approvato dalla FDA per l'uso a lungo </a:t>
            </a:r>
            <a:r>
              <a:rPr lang="it-IT" dirty="0" err="1"/>
              <a:t>termineper</a:t>
            </a:r>
            <a:r>
              <a:rPr lang="it-IT" dirty="0"/>
              <a:t> la perdita di peso, è stato incluso in quanto ha precedentemente </a:t>
            </a:r>
            <a:r>
              <a:rPr lang="it-IT" dirty="0" err="1"/>
              <a:t>dimostratoun'associazione</a:t>
            </a:r>
            <a:r>
              <a:rPr lang="it-IT" dirty="0"/>
              <a:t> significativa con la previsione della perdita di </a:t>
            </a:r>
            <a:r>
              <a:rPr lang="it-IT" dirty="0" err="1"/>
              <a:t>pesonei</a:t>
            </a:r>
            <a:r>
              <a:rPr lang="it-IT" dirty="0"/>
              <a:t> pazienti bariatrici con WR [20].2</a:t>
            </a:r>
          </a:p>
        </p:txBody>
      </p:sp>
      <p:sp>
        <p:nvSpPr>
          <p:cNvPr id="4" name="Segnaposto numero diapositiva 3"/>
          <p:cNvSpPr>
            <a:spLocks noGrp="1"/>
          </p:cNvSpPr>
          <p:nvPr>
            <p:ph type="sldNum" sz="quarter" idx="5"/>
          </p:nvPr>
        </p:nvSpPr>
        <p:spPr/>
        <p:txBody>
          <a:bodyPr/>
          <a:lstStyle/>
          <a:p>
            <a:fld id="{ED65C7ED-8DBB-48E8-9C72-972F1DC4FABB}" type="slidenum">
              <a:rPr lang="it-IT" smtClean="0"/>
              <a:t>33</a:t>
            </a:fld>
            <a:endParaRPr lang="it-IT"/>
          </a:p>
        </p:txBody>
      </p:sp>
    </p:spTree>
    <p:extLst>
      <p:ext uri="{BB962C8B-B14F-4D97-AF65-F5344CB8AC3E}">
        <p14:creationId xmlns:p14="http://schemas.microsoft.com/office/powerpoint/2010/main" val="176084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Tra i farmaci approvati dalla FDA per il trattamento dell'obesità a lungo termine iniziati entro 5</a:t>
            </a:r>
          </a:p>
          <a:p>
            <a:r>
              <a:rPr lang="it-IT" dirty="0"/>
              <a:t>anni dalla chirurgia bariatrica</a:t>
            </a:r>
          </a:p>
          <a:p>
            <a:pPr marL="285750" indent="-285750">
              <a:buFontTx/>
              <a:buChar char="-"/>
            </a:pPr>
            <a:r>
              <a:rPr lang="it-IT" dirty="0" err="1"/>
              <a:t>Topiramato</a:t>
            </a:r>
            <a:r>
              <a:rPr lang="it-IT" dirty="0"/>
              <a:t> in monoterapia è stato il più frequentemente prescritto in assoluto, con</a:t>
            </a:r>
          </a:p>
          <a:p>
            <a:r>
              <a:rPr lang="it-IT" dirty="0"/>
              <a:t>utilizzo osservato nell’8,0% dei soggetti dopo l’intervento chirurgico. </a:t>
            </a:r>
          </a:p>
          <a:p>
            <a:pPr marL="285750" indent="-285750">
              <a:buFontTx/>
              <a:buChar char="-"/>
            </a:pPr>
            <a:r>
              <a:rPr lang="it-IT" dirty="0" err="1"/>
              <a:t>liraglutide</a:t>
            </a:r>
            <a:r>
              <a:rPr lang="it-IT" dirty="0"/>
              <a:t> ha mostrato i valori più alti prevalenza al 2,91%  </a:t>
            </a:r>
          </a:p>
          <a:p>
            <a:pPr marL="285750" indent="-285750">
              <a:buFontTx/>
              <a:buChar char="-"/>
            </a:pPr>
            <a:r>
              <a:rPr lang="it-IT" dirty="0"/>
              <a:t>Il successivo è stato il </a:t>
            </a:r>
            <a:r>
              <a:rPr lang="it-IT" dirty="0" err="1"/>
              <a:t>fentermina-topiramato</a:t>
            </a:r>
            <a:r>
              <a:rPr lang="it-IT" dirty="0"/>
              <a:t> (1,03%) </a:t>
            </a:r>
          </a:p>
          <a:p>
            <a:pPr marL="285750" indent="-285750">
              <a:buFontTx/>
              <a:buChar char="-"/>
            </a:pPr>
            <a:r>
              <a:rPr lang="it-IT" dirty="0"/>
              <a:t>seguito da naltrexone-bupropione (0,95%),  </a:t>
            </a:r>
            <a:r>
              <a:rPr lang="it-IT" dirty="0" err="1"/>
              <a:t>semaglutide</a:t>
            </a:r>
            <a:r>
              <a:rPr lang="it-IT" dirty="0"/>
              <a:t> (0,52%) e </a:t>
            </a:r>
            <a:r>
              <a:rPr lang="it-IT" dirty="0" err="1"/>
              <a:t>orlistat</a:t>
            </a:r>
            <a:r>
              <a:rPr lang="it-IT" dirty="0"/>
              <a:t> (0,17%). </a:t>
            </a:r>
          </a:p>
          <a:p>
            <a:pPr marL="285750" indent="-285750">
              <a:buFontTx/>
              <a:buChar char="-"/>
            </a:pPr>
            <a:endParaRPr lang="it-IT" dirty="0"/>
          </a:p>
          <a:p>
            <a:endParaRPr lang="it-IT" dirty="0"/>
          </a:p>
          <a:p>
            <a:r>
              <a:rPr lang="it-IT" dirty="0"/>
              <a:t>Utilizzo dell'AOM era più prevalente tra i soggetti con comorbidità metaboliche</a:t>
            </a:r>
          </a:p>
          <a:p>
            <a:r>
              <a:rPr lang="it-IT" dirty="0"/>
              <a:t>(ipertensione, diabete, iperlipidemia) in tutti farmaci, con la prevalenza più alta osservata per il GLP-1 agonisti, </a:t>
            </a:r>
            <a:r>
              <a:rPr lang="it-IT" dirty="0" err="1"/>
              <a:t>semaglutide</a:t>
            </a:r>
            <a:r>
              <a:rPr lang="it-IT" dirty="0"/>
              <a:t> e </a:t>
            </a:r>
            <a:r>
              <a:rPr lang="it-IT" dirty="0" err="1"/>
              <a:t>liraglutide</a:t>
            </a:r>
            <a:r>
              <a:rPr lang="it-IT" dirty="0"/>
              <a:t>)</a:t>
            </a:r>
          </a:p>
          <a:p>
            <a:endParaRPr lang="it-IT" dirty="0"/>
          </a:p>
        </p:txBody>
      </p:sp>
      <p:sp>
        <p:nvSpPr>
          <p:cNvPr id="4" name="Segnaposto numero diapositiva 3"/>
          <p:cNvSpPr>
            <a:spLocks noGrp="1"/>
          </p:cNvSpPr>
          <p:nvPr>
            <p:ph type="sldNum" sz="quarter" idx="5"/>
          </p:nvPr>
        </p:nvSpPr>
        <p:spPr/>
        <p:txBody>
          <a:bodyPr/>
          <a:lstStyle/>
          <a:p>
            <a:fld id="{ED65C7ED-8DBB-48E8-9C72-972F1DC4FABB}" type="slidenum">
              <a:rPr lang="it-IT" smtClean="0"/>
              <a:t>34</a:t>
            </a:fld>
            <a:endParaRPr lang="it-IT"/>
          </a:p>
        </p:txBody>
      </p:sp>
    </p:spTree>
    <p:extLst>
      <p:ext uri="{BB962C8B-B14F-4D97-AF65-F5344CB8AC3E}">
        <p14:creationId xmlns:p14="http://schemas.microsoft.com/office/powerpoint/2010/main" val="1940843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mean BMI before the initial bariatric</a:t>
            </a:r>
          </a:p>
          <a:p>
            <a:r>
              <a:rPr lang="en-US" sz="1200" b="0" i="0" u="none" strike="noStrike" kern="1200" baseline="0" dirty="0">
                <a:solidFill>
                  <a:schemeClr val="tx1"/>
                </a:solidFill>
                <a:latin typeface="+mn-lt"/>
                <a:ea typeface="+mn-ea"/>
                <a:cs typeface="+mn-cs"/>
              </a:rPr>
              <a:t>surgery was 46.3 kg/m2, and the nadir average BMI</a:t>
            </a:r>
          </a:p>
          <a:p>
            <a:r>
              <a:rPr lang="en-US" sz="1200" b="0" i="0" u="none" strike="noStrike" kern="1200" baseline="0" dirty="0">
                <a:solidFill>
                  <a:schemeClr val="tx1"/>
                </a:solidFill>
                <a:latin typeface="+mn-lt"/>
                <a:ea typeface="+mn-ea"/>
                <a:cs typeface="+mn-cs"/>
              </a:rPr>
              <a:t>achieved post-surgery was 31.1 kg/m2. Before the initiation</a:t>
            </a:r>
          </a:p>
          <a:p>
            <a:r>
              <a:rPr lang="en-US" sz="1200" b="0" i="0" u="none" strike="noStrike" kern="1200" baseline="0" dirty="0">
                <a:solidFill>
                  <a:schemeClr val="tx1"/>
                </a:solidFill>
                <a:latin typeface="+mn-lt"/>
                <a:ea typeface="+mn-ea"/>
                <a:cs typeface="+mn-cs"/>
              </a:rPr>
              <a:t>of GLP-1 RA therapy, the mean BMI was 37.2 kg/m2.</a:t>
            </a:r>
          </a:p>
          <a:p>
            <a:r>
              <a:rPr lang="en-US" sz="1200" b="0" i="0" u="none" strike="noStrike" kern="1200" baseline="0" dirty="0">
                <a:solidFill>
                  <a:schemeClr val="tx1"/>
                </a:solidFill>
                <a:latin typeface="+mn-lt"/>
                <a:ea typeface="+mn-ea"/>
                <a:cs typeface="+mn-cs"/>
              </a:rPr>
              <a:t>The interval between the initial bariatric surgery and the</a:t>
            </a:r>
          </a:p>
          <a:p>
            <a:r>
              <a:rPr lang="en-US" sz="1200" b="0" i="0" u="none" strike="noStrike" kern="1200" baseline="0" dirty="0">
                <a:solidFill>
                  <a:schemeClr val="tx1"/>
                </a:solidFill>
                <a:latin typeface="+mn-lt"/>
                <a:ea typeface="+mn-ea"/>
                <a:cs typeface="+mn-cs"/>
              </a:rPr>
              <a:t>start of GLP-1 RA treatment was generally over 5 years. Thirteen studies used liraglutide [30–37, 41, 43, 45, 47,</a:t>
            </a:r>
          </a:p>
          <a:p>
            <a:r>
              <a:rPr lang="en-US" sz="1200" b="0" i="0" u="none" strike="noStrike" kern="1200" baseline="0" dirty="0">
                <a:solidFill>
                  <a:schemeClr val="tx1"/>
                </a:solidFill>
                <a:latin typeface="+mn-lt"/>
                <a:ea typeface="+mn-ea"/>
                <a:cs typeface="+mn-cs"/>
              </a:rPr>
              <a:t>48], five studies [36, 38, 39, 42, 46] used </a:t>
            </a:r>
            <a:r>
              <a:rPr lang="en-US" sz="1200" b="0" i="0" u="none" strike="noStrike" kern="1200" baseline="0" dirty="0" err="1">
                <a:solidFill>
                  <a:schemeClr val="tx1"/>
                </a:solidFill>
                <a:latin typeface="+mn-lt"/>
                <a:ea typeface="+mn-ea"/>
                <a:cs typeface="+mn-cs"/>
              </a:rPr>
              <a:t>semaglutide</a:t>
            </a:r>
            <a:r>
              <a:rPr lang="en-US" sz="1200" b="0" i="0" u="none" strike="noStrike" kern="1200" baseline="0" dirty="0">
                <a:solidFill>
                  <a:schemeClr val="tx1"/>
                </a:solidFill>
                <a:latin typeface="+mn-lt"/>
                <a:ea typeface="+mn-ea"/>
                <a:cs typeface="+mn-cs"/>
              </a:rPr>
              <a:t>, one</a:t>
            </a:r>
            <a:endParaRPr lang="it-IT" sz="1200" b="0" i="0" u="none" strike="noStrike" kern="1200" baseline="0" dirty="0">
              <a:solidFill>
                <a:schemeClr val="tx1"/>
              </a:solidFill>
              <a:latin typeface="+mn-lt"/>
              <a:ea typeface="+mn-ea"/>
              <a:cs typeface="+mn-cs"/>
            </a:endParaRPr>
          </a:p>
          <a:p>
            <a:endParaRPr lang="it-IT" sz="1200" b="0" i="0" u="none" strike="noStrike" kern="1200" baseline="0" dirty="0">
              <a:solidFill>
                <a:schemeClr val="tx1"/>
              </a:solidFill>
              <a:latin typeface="+mn-lt"/>
              <a:ea typeface="+mn-ea"/>
              <a:cs typeface="+mn-cs"/>
            </a:endParaRPr>
          </a:p>
          <a:p>
            <a:r>
              <a:rPr lang="it-IT" sz="1200" b="0" i="0" u="none" strike="noStrike" kern="1200" baseline="0" dirty="0">
                <a:solidFill>
                  <a:schemeClr val="tx1"/>
                </a:solidFill>
                <a:latin typeface="+mn-lt"/>
                <a:ea typeface="+mn-ea"/>
                <a:cs typeface="+mn-cs"/>
              </a:rPr>
              <a:t>l'efficacia a lungo termine della chirurgia bariatrica non è garantita. Tra il 15 e il 40% dei pazienti manifesta una risposta clinica iniziale subottimale (SICR) o una recidiva di aumento di peso (WGR) dopo aver raggiunto il peso postoperatorio più basso [3–8]. Ciò può portare alla recidiva di complicanze dell'obesità, a un aumento del rischio cardiovascolare e a gravi conseguenze psicologiche come ansia, depressione e </a:t>
            </a:r>
            <a:r>
              <a:rPr lang="it-IT" sz="1200" b="0" i="0" u="none" strike="noStrike" kern="1200" baseline="0" dirty="0" err="1">
                <a:solidFill>
                  <a:schemeClr val="tx1"/>
                </a:solidFill>
                <a:latin typeface="+mn-lt"/>
                <a:ea typeface="+mn-ea"/>
                <a:cs typeface="+mn-cs"/>
              </a:rPr>
              <a:t>binge</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eating</a:t>
            </a:r>
            <a:r>
              <a:rPr lang="it-IT" sz="1200" b="0" i="0" u="none" strike="noStrike" kern="1200" baseline="0" dirty="0">
                <a:solidFill>
                  <a:schemeClr val="tx1"/>
                </a:solidFill>
                <a:latin typeface="+mn-lt"/>
                <a:ea typeface="+mn-ea"/>
                <a:cs typeface="+mn-cs"/>
              </a:rPr>
              <a:t>.</a:t>
            </a:r>
          </a:p>
          <a:p>
            <a:endParaRPr lang="it-IT" sz="1200" b="0" i="0" u="none" strike="noStrike" kern="1200" baseline="0" dirty="0">
              <a:solidFill>
                <a:schemeClr val="tx1"/>
              </a:solidFill>
              <a:latin typeface="+mn-lt"/>
              <a:ea typeface="+mn-ea"/>
              <a:cs typeface="+mn-cs"/>
            </a:endParaRPr>
          </a:p>
          <a:p>
            <a:r>
              <a:rPr lang="it-IT" sz="1200" b="0" i="0" u="none" strike="noStrike" kern="1200" baseline="0" dirty="0">
                <a:solidFill>
                  <a:schemeClr val="tx1"/>
                </a:solidFill>
                <a:latin typeface="+mn-lt"/>
                <a:ea typeface="+mn-ea"/>
                <a:cs typeface="+mn-cs"/>
              </a:rPr>
              <a:t>Al contrario, i pazienti con </a:t>
            </a:r>
            <a:r>
              <a:rPr lang="it-IT" sz="1200" b="0" i="0" u="none" strike="noStrike" kern="1200" baseline="0" dirty="0" err="1">
                <a:solidFill>
                  <a:schemeClr val="tx1"/>
                </a:solidFill>
                <a:latin typeface="+mn-lt"/>
                <a:ea typeface="+mn-ea"/>
                <a:cs typeface="+mn-cs"/>
              </a:rPr>
              <a:t>iwl</a:t>
            </a:r>
            <a:r>
              <a:rPr lang="it-IT" sz="1200" b="0" i="0" u="none" strike="noStrike" kern="1200" baseline="0" dirty="0">
                <a:solidFill>
                  <a:schemeClr val="tx1"/>
                </a:solidFill>
                <a:latin typeface="+mn-lt"/>
                <a:ea typeface="+mn-ea"/>
                <a:cs typeface="+mn-cs"/>
              </a:rPr>
              <a:t> postoperatorie presentano un'elevazione del GLP-1 inferiore rispetto a quelli con risposte cliniche ottimali [21]. In considerazione di ciò, e in assenza di problemi anatomici che causano WGR, gli agonisti del recettore del GLP-1 (GLP-1 RA), tra cui </a:t>
            </a:r>
            <a:r>
              <a:rPr lang="it-IT" sz="1200" b="0" i="0" u="none" strike="noStrike" kern="1200" baseline="0" dirty="0" err="1">
                <a:solidFill>
                  <a:schemeClr val="tx1"/>
                </a:solidFill>
                <a:latin typeface="+mn-lt"/>
                <a:ea typeface="+mn-ea"/>
                <a:cs typeface="+mn-cs"/>
              </a:rPr>
              <a:t>liraglutide</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semaglutide</a:t>
            </a:r>
            <a:r>
              <a:rPr lang="it-IT" sz="1200" b="0" i="0" u="none" strike="noStrike" kern="1200" baseline="0" dirty="0">
                <a:solidFill>
                  <a:schemeClr val="tx1"/>
                </a:solidFill>
                <a:latin typeface="+mn-lt"/>
                <a:ea typeface="+mn-ea"/>
                <a:cs typeface="+mn-cs"/>
              </a:rPr>
              <a:t> e il </a:t>
            </a:r>
            <a:r>
              <a:rPr lang="it-IT" sz="1200" b="0" i="0" u="none" strike="noStrike" kern="1200" baseline="0" dirty="0" err="1">
                <a:solidFill>
                  <a:schemeClr val="tx1"/>
                </a:solidFill>
                <a:latin typeface="+mn-lt"/>
                <a:ea typeface="+mn-ea"/>
                <a:cs typeface="+mn-cs"/>
              </a:rPr>
              <a:t>tirzepatide</a:t>
            </a:r>
            <a:r>
              <a:rPr lang="it-IT" sz="1200" b="0" i="0" u="none" strike="noStrike" kern="1200" baseline="0" dirty="0">
                <a:solidFill>
                  <a:schemeClr val="tx1"/>
                </a:solidFill>
                <a:latin typeface="+mn-lt"/>
                <a:ea typeface="+mn-ea"/>
                <a:cs typeface="+mn-cs"/>
              </a:rPr>
              <a:t>, un agonista del recettore del GLP-1 glucosio-dipendente (GIP)/GLP-1 RA, rappresentano un approccio farmacologico promettente per questa popolazione di pazienti. Si ritiene che questi agenti aumentino la secrezione endogena di GLP-1 già aumentata dopo l'intervento chirurgico, come dimostrato da un'ulteriore riduzione dell'assunzione di cibo.</a:t>
            </a:r>
          </a:p>
          <a:p>
            <a:endParaRPr lang="it-IT" sz="1200" b="0" i="0" u="none" strike="noStrike" kern="1200" baseline="0" dirty="0">
              <a:solidFill>
                <a:schemeClr val="tx1"/>
              </a:solidFill>
              <a:latin typeface="+mn-lt"/>
              <a:ea typeface="+mn-ea"/>
              <a:cs typeface="+mn-cs"/>
            </a:endParaRPr>
          </a:p>
          <a:p>
            <a:r>
              <a:rPr lang="it-IT" dirty="0"/>
              <a:t>Pertanto, abbiamo condotto questa revisione sistematica e meta-analisi per valutare l'efficacia e gli eventi avversi dei GLP-1 RA nei pazienti con SICR e WGR dopo chirurgia bariatrica, con l'obiettivo di migliorare i risultati per i pazienti e ampliare le opzioni terapeutiche per questo difficile scenario clinico.</a:t>
            </a:r>
          </a:p>
          <a:p>
            <a:r>
              <a:rPr lang="it-IT" dirty="0"/>
              <a:t>Gli esiti primari erano l'efficacia della perdita di peso dopo almeno 3 mesi di somministrazione del farmaco, misurata in termini di %TWL e perdita di peso assoluta. Gli esiti secondari includevano variazioni nei marcatori biochimici, eventi avversi (AE) dopo almeno 3 mesi di somministrazione del farmaco e interruzione del trattamento a causa di eventi avversi. I marcatori biochimici includevano trigliceridi, colesterolo totale, colesterolo lipoproteico ad alta densità (HDL-C), colesterolo lipoproteico a bassa densità (LDL-C), emoglobina glicata (HbA1c), proteina C-reattiva, alanina aminotransferasi (ALT) e </a:t>
            </a:r>
            <a:r>
              <a:rPr lang="it-IT" dirty="0" err="1"/>
              <a:t>aspartato</a:t>
            </a:r>
            <a:r>
              <a:rPr lang="it-IT" dirty="0"/>
              <a:t> aminotransferasi (AST). Gli eventi avversi (AE) e l'interruzione del trattamento sono stati estratti dagli studi inclusi e quelli riportati da almeno due studi sono stati analizzati.</a:t>
            </a:r>
          </a:p>
          <a:p>
            <a:endParaRPr lang="it-IT" dirty="0"/>
          </a:p>
          <a:p>
            <a:endParaRPr lang="it-IT" dirty="0"/>
          </a:p>
          <a:p>
            <a:r>
              <a:rPr lang="it-IT" sz="1200" b="0" i="1" u="none" strike="noStrike" kern="1200" baseline="0" dirty="0">
                <a:solidFill>
                  <a:schemeClr val="tx1"/>
                </a:solidFill>
                <a:latin typeface="+mn-lt"/>
                <a:ea typeface="+mn-ea"/>
                <a:cs typeface="+mn-cs"/>
              </a:rPr>
              <a:t>AGB </a:t>
            </a:r>
            <a:r>
              <a:rPr lang="it-IT" sz="1200" b="0" i="0" u="none" strike="noStrike" kern="1200" baseline="0" dirty="0" err="1">
                <a:solidFill>
                  <a:schemeClr val="tx1"/>
                </a:solidFill>
                <a:latin typeface="+mn-lt"/>
                <a:ea typeface="+mn-ea"/>
                <a:cs typeface="+mn-cs"/>
              </a:rPr>
              <a:t>adjusted</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gastric</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banding</a:t>
            </a:r>
            <a:endParaRPr lang="it-IT" sz="1200" b="0" i="0" u="none" strike="noStrike" kern="1200" baseline="0" dirty="0">
              <a:solidFill>
                <a:schemeClr val="tx1"/>
              </a:solidFill>
              <a:latin typeface="+mn-lt"/>
              <a:ea typeface="+mn-ea"/>
              <a:cs typeface="+mn-cs"/>
            </a:endParaRPr>
          </a:p>
          <a:p>
            <a:r>
              <a:rPr lang="it-IT" sz="1200" b="0" i="1" u="none" strike="noStrike" kern="1200" baseline="0" dirty="0">
                <a:solidFill>
                  <a:schemeClr val="tx1"/>
                </a:solidFill>
                <a:latin typeface="+mn-lt"/>
                <a:ea typeface="+mn-ea"/>
                <a:cs typeface="+mn-cs"/>
              </a:rPr>
              <a:t>BD </a:t>
            </a:r>
            <a:r>
              <a:rPr lang="it-IT" sz="1200" b="0" i="0" u="none" strike="noStrike" kern="1200" baseline="0" dirty="0" err="1">
                <a:solidFill>
                  <a:schemeClr val="tx1"/>
                </a:solidFill>
                <a:latin typeface="+mn-lt"/>
                <a:ea typeface="+mn-ea"/>
                <a:cs typeface="+mn-cs"/>
              </a:rPr>
              <a:t>biliopancreatic</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diversion</a:t>
            </a:r>
            <a:endParaRPr lang="it-IT" sz="1200" b="0" i="0" u="none" strike="noStrike" kern="1200" baseline="0" dirty="0">
              <a:solidFill>
                <a:schemeClr val="tx1"/>
              </a:solidFill>
              <a:latin typeface="+mn-lt"/>
              <a:ea typeface="+mn-ea"/>
              <a:cs typeface="+mn-cs"/>
            </a:endParaRPr>
          </a:p>
          <a:p>
            <a:r>
              <a:rPr lang="it-IT" sz="1200" b="0" i="1" u="none" strike="noStrike" kern="1200" baseline="0" dirty="0">
                <a:solidFill>
                  <a:schemeClr val="tx1"/>
                </a:solidFill>
                <a:latin typeface="+mn-lt"/>
                <a:ea typeface="+mn-ea"/>
                <a:cs typeface="+mn-cs"/>
              </a:rPr>
              <a:t>OAGB </a:t>
            </a:r>
            <a:r>
              <a:rPr lang="it-IT" sz="1200" b="0" i="0" u="none" strike="noStrike" kern="1200" baseline="0" dirty="0">
                <a:solidFill>
                  <a:schemeClr val="tx1"/>
                </a:solidFill>
                <a:latin typeface="+mn-lt"/>
                <a:ea typeface="+mn-ea"/>
                <a:cs typeface="+mn-cs"/>
              </a:rPr>
              <a:t>one </a:t>
            </a:r>
            <a:r>
              <a:rPr lang="it-IT" sz="1200" b="0" i="0" u="none" strike="noStrike" kern="1200" baseline="0" dirty="0" err="1">
                <a:solidFill>
                  <a:schemeClr val="tx1"/>
                </a:solidFill>
                <a:latin typeface="+mn-lt"/>
                <a:ea typeface="+mn-ea"/>
                <a:cs typeface="+mn-cs"/>
              </a:rPr>
              <a:t>anastomosis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gastric</a:t>
            </a:r>
            <a:r>
              <a:rPr lang="it-IT" sz="1200" b="0" i="0" u="none" strike="noStrike" kern="1200" baseline="0" dirty="0">
                <a:solidFill>
                  <a:schemeClr val="tx1"/>
                </a:solidFill>
                <a:latin typeface="+mn-lt"/>
                <a:ea typeface="+mn-ea"/>
                <a:cs typeface="+mn-cs"/>
              </a:rPr>
              <a:t> bypass</a:t>
            </a:r>
          </a:p>
          <a:p>
            <a:r>
              <a:rPr lang="it-IT" sz="1200" b="0" i="1" u="none" strike="noStrike" kern="1200" baseline="0" dirty="0">
                <a:solidFill>
                  <a:schemeClr val="tx1"/>
                </a:solidFill>
                <a:latin typeface="+mn-lt"/>
                <a:ea typeface="+mn-ea"/>
                <a:cs typeface="+mn-cs"/>
              </a:rPr>
              <a:t>SG </a:t>
            </a:r>
            <a:r>
              <a:rPr lang="it-IT" sz="1200" b="0" i="0" u="none" strike="noStrike" kern="1200" baseline="0" dirty="0">
                <a:solidFill>
                  <a:schemeClr val="tx1"/>
                </a:solidFill>
                <a:latin typeface="+mn-lt"/>
                <a:ea typeface="+mn-ea"/>
                <a:cs typeface="+mn-cs"/>
              </a:rPr>
              <a:t>sleeve </a:t>
            </a:r>
            <a:r>
              <a:rPr lang="it-IT" sz="1200" b="0" i="0" u="none" strike="noStrike" kern="1200" baseline="0" dirty="0" err="1">
                <a:solidFill>
                  <a:schemeClr val="tx1"/>
                </a:solidFill>
                <a:latin typeface="+mn-lt"/>
                <a:ea typeface="+mn-ea"/>
                <a:cs typeface="+mn-cs"/>
              </a:rPr>
              <a:t>gastrectomy</a:t>
            </a:r>
            <a:endParaRPr lang="it-IT" sz="1200" b="0" i="0" u="none" strike="noStrike" kern="1200" baseline="0" dirty="0">
              <a:solidFill>
                <a:schemeClr val="tx1"/>
              </a:solidFill>
              <a:latin typeface="+mn-lt"/>
              <a:ea typeface="+mn-ea"/>
              <a:cs typeface="+mn-cs"/>
            </a:endParaRPr>
          </a:p>
          <a:p>
            <a:r>
              <a:rPr lang="it-IT" sz="1200" b="0" i="1" u="none" strike="noStrike" kern="1200" baseline="0" dirty="0">
                <a:solidFill>
                  <a:schemeClr val="tx1"/>
                </a:solidFill>
                <a:latin typeface="+mn-lt"/>
                <a:ea typeface="+mn-ea"/>
                <a:cs typeface="+mn-cs"/>
              </a:rPr>
              <a:t>RYGB </a:t>
            </a:r>
            <a:r>
              <a:rPr lang="it-IT" sz="1200" b="0" i="0" u="none" strike="noStrike" kern="1200" baseline="0" dirty="0">
                <a:solidFill>
                  <a:schemeClr val="tx1"/>
                </a:solidFill>
                <a:latin typeface="+mn-lt"/>
                <a:ea typeface="+mn-ea"/>
                <a:cs typeface="+mn-cs"/>
              </a:rPr>
              <a:t>Roux-e-Y </a:t>
            </a:r>
            <a:r>
              <a:rPr lang="it-IT" sz="1200" b="0" i="0" u="none" strike="noStrike" kern="1200" baseline="0" dirty="0" err="1">
                <a:solidFill>
                  <a:schemeClr val="tx1"/>
                </a:solidFill>
                <a:latin typeface="+mn-lt"/>
                <a:ea typeface="+mn-ea"/>
                <a:cs typeface="+mn-cs"/>
              </a:rPr>
              <a:t>gastric</a:t>
            </a:r>
            <a:r>
              <a:rPr lang="it-IT" sz="1200" b="0" i="0" u="none" strike="noStrike" kern="1200" baseline="0" dirty="0">
                <a:solidFill>
                  <a:schemeClr val="tx1"/>
                </a:solidFill>
                <a:latin typeface="+mn-lt"/>
                <a:ea typeface="+mn-ea"/>
                <a:cs typeface="+mn-cs"/>
              </a:rPr>
              <a:t> bypass</a:t>
            </a:r>
          </a:p>
          <a:p>
            <a:endParaRPr lang="it-IT" sz="1200" b="0" i="0" u="none" strike="noStrike" kern="1200" baseline="0" dirty="0">
              <a:solidFill>
                <a:schemeClr val="tx1"/>
              </a:solidFill>
              <a:latin typeface="+mn-lt"/>
              <a:ea typeface="+mn-ea"/>
              <a:cs typeface="+mn-cs"/>
            </a:endParaRPr>
          </a:p>
          <a:p>
            <a:pPr algn="l"/>
            <a:r>
              <a:rPr lang="en-US" sz="1200" b="0" i="0" u="none" strike="noStrike" baseline="0" dirty="0">
                <a:latin typeface="STIX-Regular"/>
              </a:rPr>
              <a:t>After at least 3 months of treatment,  the pooled %TWL was 9.24% for liraglutide, 11.38% for </a:t>
            </a:r>
            <a:r>
              <a:rPr lang="en-US" sz="1200" b="0" i="0" u="none" strike="noStrike" baseline="0" dirty="0" err="1">
                <a:latin typeface="STIX-Regular"/>
              </a:rPr>
              <a:t>semaglutide</a:t>
            </a:r>
            <a:r>
              <a:rPr lang="en-US" sz="1200" b="0" i="0" u="none" strike="noStrike" baseline="0" dirty="0">
                <a:latin typeface="STIX-Regular"/>
              </a:rPr>
              <a:t>, and 15.50% for </a:t>
            </a:r>
            <a:r>
              <a:rPr lang="en-US" sz="1200" b="0" i="0" u="none" strike="noStrike" baseline="0" dirty="0" err="1">
                <a:latin typeface="STIX-Regular"/>
              </a:rPr>
              <a:t>tirzepatide</a:t>
            </a:r>
            <a:r>
              <a:rPr lang="en-US" sz="1200" b="0" i="0" u="none" strike="noStrike" baseline="0" dirty="0">
                <a:latin typeface="STIX-Regular"/>
              </a:rPr>
              <a:t>, (weight reductions of 8.56 kg, 11.62 kg, and 12.60 kg, respectively. </a:t>
            </a:r>
          </a:p>
          <a:p>
            <a:pPr algn="l"/>
            <a:endParaRPr lang="en-US" sz="1200" b="0" i="0" u="none" strike="noStrike" baseline="0" dirty="0">
              <a:latin typeface="STIX-Regular"/>
            </a:endParaRPr>
          </a:p>
          <a:p>
            <a:r>
              <a:rPr lang="en-US" sz="1200" b="0" i="0" u="none" strike="noStrike" baseline="0" dirty="0">
                <a:latin typeface="STIX-Regular"/>
              </a:rPr>
              <a:t>Additionally, %TWL and weight loss with liraglutide use were 7.65% and 7.47 kg for ≤ 6 months, 10.22% and 9.30 kg for 6–12 months, and 10.80% and 9.72 kg for ≥ 12 months. For </a:t>
            </a:r>
            <a:r>
              <a:rPr lang="en-US" sz="1200" b="0" i="0" u="none" strike="noStrike" baseline="0" dirty="0" err="1">
                <a:latin typeface="STIX-Regular"/>
              </a:rPr>
              <a:t>semaglutide</a:t>
            </a:r>
            <a:r>
              <a:rPr lang="en-US" sz="1200" b="0" i="0" u="none" strike="noStrike" baseline="0" dirty="0">
                <a:latin typeface="STIX-Regular"/>
              </a:rPr>
              <a:t>, the %TWL and weight reduction were 10.18% and 9.43 kg at 6 months, and 13.15% and 14.68 kg at 12 months</a:t>
            </a:r>
            <a:endParaRPr lang="it-IT" sz="1200" b="0" i="0" u="none" strike="noStrike" kern="1200" baseline="0" dirty="0">
              <a:solidFill>
                <a:schemeClr val="tx1"/>
              </a:solidFill>
              <a:latin typeface="+mn-lt"/>
              <a:ea typeface="+mn-ea"/>
              <a:cs typeface="+mn-cs"/>
            </a:endParaRPr>
          </a:p>
          <a:p>
            <a:endParaRPr lang="it-IT" sz="1200" b="0" i="0" u="none" strike="noStrike" kern="1200" baseline="0" dirty="0">
              <a:solidFill>
                <a:schemeClr val="tx1"/>
              </a:solidFill>
              <a:latin typeface="+mn-lt"/>
              <a:ea typeface="+mn-ea"/>
              <a:cs typeface="+mn-cs"/>
            </a:endParaRPr>
          </a:p>
          <a:p>
            <a:r>
              <a:rPr lang="it-IT" sz="1200" b="0" i="0" u="none" strike="noStrike" kern="1200" baseline="0" dirty="0">
                <a:solidFill>
                  <a:schemeClr val="tx1"/>
                </a:solidFill>
                <a:latin typeface="+mn-lt"/>
                <a:ea typeface="+mn-ea"/>
                <a:cs typeface="+mn-cs"/>
              </a:rPr>
              <a:t>La chirurgia revisionale è stata tradizionalmente l'approccio alla gestione di SICR e WGR, con una perdita di peso aggiuntiva riportata compresa tra il 7 e il 24% del peso corporeo totale [17, 58]. Sebbene la revisione possa essere efficace, comporta un rischio maggiore di complicanze, tra cui perdite, infezioni e carenze nutrizionali [59, 60]. Al contrario, i recettori del GLP-1 offrono un'alternativa non invasiva che garantisce risultati simili in termini di perdita di peso (circa il 10-15% della durata massima di vita (TWL) come osservato in questo studio) con un rischio significativamente inferiore di complicanze </a:t>
            </a:r>
            <a:r>
              <a:rPr lang="it-IT" sz="1200" b="0" i="0" u="none" strike="noStrike" kern="1200" baseline="0" dirty="0" err="1">
                <a:solidFill>
                  <a:schemeClr val="tx1"/>
                </a:solidFill>
                <a:latin typeface="+mn-lt"/>
                <a:ea typeface="+mn-ea"/>
                <a:cs typeface="+mn-cs"/>
              </a:rPr>
              <a:t>gravi.L'approccio</a:t>
            </a:r>
            <a:r>
              <a:rPr lang="it-IT" sz="1200" b="0" i="0" u="none" strike="noStrike" kern="1200" baseline="0" dirty="0">
                <a:solidFill>
                  <a:schemeClr val="tx1"/>
                </a:solidFill>
                <a:latin typeface="+mn-lt"/>
                <a:ea typeface="+mn-ea"/>
                <a:cs typeface="+mn-cs"/>
              </a:rPr>
              <a:t> farmacologico che utilizza recettori del GLP-1 consente inoltre un trattamento più personalizzato, aggiustamenti posologici più semplici e una migliore gestione degli eventi avversi (AE), posizionandolo come un'alternativa favorevole alla revisione </a:t>
            </a:r>
            <a:r>
              <a:rPr lang="it-IT" sz="1200" b="0" i="0" u="none" strike="noStrike" kern="1200" baseline="0" dirty="0" err="1">
                <a:solidFill>
                  <a:schemeClr val="tx1"/>
                </a:solidFill>
                <a:latin typeface="+mn-lt"/>
                <a:ea typeface="+mn-ea"/>
                <a:cs typeface="+mn-cs"/>
              </a:rPr>
              <a:t>chirurgica.I</a:t>
            </a:r>
            <a:r>
              <a:rPr lang="it-IT" sz="1200" b="0" i="0" u="none" strike="noStrike" kern="1200" baseline="0" dirty="0">
                <a:solidFill>
                  <a:schemeClr val="tx1"/>
                </a:solidFill>
                <a:latin typeface="+mn-lt"/>
                <a:ea typeface="+mn-ea"/>
                <a:cs typeface="+mn-cs"/>
              </a:rPr>
              <a:t> meccanismi alla base dell'efficacia dei recettori del GLP-1 nel trattamento di SICR e WGR dopo chirurgia bariatrica sono complessi e multifattoriali. Negli individui obesi, i livelli di GLP-1 sia a digiuno che postprandiali sono generalmente inferiori rispetto a quelli dei soggetti normopeso [61]. Dopo la chirurgia bariatrica, la maggior parte degli studi ha dimostrato un aumento significativo dei livelli di GLP-1 postprandiale, mentre le variazioni nei livelli di GLP-1 a digiuno sono meno pronunciate [24, 62]. Tuttavia, nei pazienti che presentano SICR e WGR, l'aumento dei livelli di GLP-1 sia a digiuno che postprandiale è significativamente attenuato rispetto a coloro che mantengono la perdita di peso, portando a una ripresa della fame e a un aumento dell'appetito [63]. La somministrazione di RA del GLP-1 non solo aumenta i livelli endogeni basali (a digiuno) di GLP-1, contribuendo così alla riduzione dell'appetito e al miglioramento della sazietà, ma aiuta anche a mantenere gli elevati livelli di GLP-1 postprandiale che vengono tipicamente ripristinati dopo la chirurgia bariatrica. Inoltre, i RA del GLP-1 riducono la produzione epatica di glucosio, migliorano la sensibilità all'insulina e potenziano la funzione delle cellule beta, contribuendo alla perdita di peso e ai benefici metabolici [64, 65]. La durata del trattamento deve essere personalizzata in base alla risposta del paziente, con una terapia a lungo termine (superiore a 12 mesi) che potrebbe portare a migliori risultati in termini di perdita di peso. Ciò è corroborato dai nostri risultati, che hanno dimostrato che sia </a:t>
            </a:r>
            <a:r>
              <a:rPr lang="it-IT" sz="1200" b="0" i="0" u="none" strike="noStrike" kern="1200" baseline="0" dirty="0" err="1">
                <a:solidFill>
                  <a:schemeClr val="tx1"/>
                </a:solidFill>
                <a:latin typeface="+mn-lt"/>
                <a:ea typeface="+mn-ea"/>
                <a:cs typeface="+mn-cs"/>
              </a:rPr>
              <a:t>liraglutide</a:t>
            </a:r>
            <a:r>
              <a:rPr lang="it-IT" sz="1200" b="0" i="0" u="none" strike="noStrike" kern="1200" baseline="0" dirty="0">
                <a:solidFill>
                  <a:schemeClr val="tx1"/>
                </a:solidFill>
                <a:latin typeface="+mn-lt"/>
                <a:ea typeface="+mn-ea"/>
                <a:cs typeface="+mn-cs"/>
              </a:rPr>
              <a:t> che </a:t>
            </a:r>
            <a:r>
              <a:rPr lang="it-IT" sz="1200" b="0" i="0" u="none" strike="noStrike" kern="1200" baseline="0" dirty="0" err="1">
                <a:solidFill>
                  <a:schemeClr val="tx1"/>
                </a:solidFill>
                <a:latin typeface="+mn-lt"/>
                <a:ea typeface="+mn-ea"/>
                <a:cs typeface="+mn-cs"/>
              </a:rPr>
              <a:t>semaglutide</a:t>
            </a:r>
            <a:r>
              <a:rPr lang="it-IT" sz="1200" b="0" i="0" u="none" strike="noStrike" kern="1200" baseline="0" dirty="0">
                <a:solidFill>
                  <a:schemeClr val="tx1"/>
                </a:solidFill>
                <a:latin typeface="+mn-lt"/>
                <a:ea typeface="+mn-ea"/>
                <a:cs typeface="+mn-cs"/>
              </a:rPr>
              <a:t> sono più efficaci se somministrati per periodi </a:t>
            </a:r>
            <a:r>
              <a:rPr lang="it-IT" sz="1200" b="0" i="0" u="none" strike="noStrike" kern="1200" baseline="0" dirty="0" err="1">
                <a:solidFill>
                  <a:schemeClr val="tx1"/>
                </a:solidFill>
                <a:latin typeface="+mn-lt"/>
                <a:ea typeface="+mn-ea"/>
                <a:cs typeface="+mn-cs"/>
              </a:rPr>
              <a:t>prolungati.Per</a:t>
            </a:r>
            <a:r>
              <a:rPr lang="it-IT" sz="1200" b="0" i="0" u="none" strike="noStrike" kern="1200" baseline="0" dirty="0">
                <a:solidFill>
                  <a:schemeClr val="tx1"/>
                </a:solidFill>
                <a:latin typeface="+mn-lt"/>
                <a:ea typeface="+mn-ea"/>
                <a:cs typeface="+mn-cs"/>
              </a:rPr>
              <a:t> quanto riguarda la scelta di GLP-1 RA, </a:t>
            </a:r>
            <a:r>
              <a:rPr lang="it-IT" sz="1200" b="0" i="0" u="none" strike="noStrike" kern="1200" baseline="0" dirty="0" err="1">
                <a:solidFill>
                  <a:schemeClr val="tx1"/>
                </a:solidFill>
                <a:latin typeface="+mn-lt"/>
                <a:ea typeface="+mn-ea"/>
                <a:cs typeface="+mn-cs"/>
              </a:rPr>
              <a:t>semaglutide</a:t>
            </a:r>
            <a:r>
              <a:rPr lang="it-IT" sz="1200" b="0" i="0" u="none" strike="noStrike" kern="1200" baseline="0" dirty="0">
                <a:solidFill>
                  <a:schemeClr val="tx1"/>
                </a:solidFill>
                <a:latin typeface="+mn-lt"/>
                <a:ea typeface="+mn-ea"/>
                <a:cs typeface="+mn-cs"/>
              </a:rPr>
              <a:t> e </a:t>
            </a:r>
            <a:r>
              <a:rPr lang="it-IT" sz="1200" b="0" i="0" u="none" strike="noStrike" kern="1200" baseline="0" dirty="0" err="1">
                <a:solidFill>
                  <a:schemeClr val="tx1"/>
                </a:solidFill>
                <a:latin typeface="+mn-lt"/>
                <a:ea typeface="+mn-ea"/>
                <a:cs typeface="+mn-cs"/>
              </a:rPr>
              <a:t>liraglutide</a:t>
            </a:r>
            <a:r>
              <a:rPr lang="it-IT" sz="1200" b="0" i="0" u="none" strike="noStrike" kern="1200" baseline="0" dirty="0">
                <a:solidFill>
                  <a:schemeClr val="tx1"/>
                </a:solidFill>
                <a:latin typeface="+mn-lt"/>
                <a:ea typeface="+mn-ea"/>
                <a:cs typeface="+mn-cs"/>
              </a:rPr>
              <a:t> in questo studio, si suggerisce che potrebbero essere opzioni preferenziali per i pazienti con WGR significativo o per coloro che non rispondono adeguatamente a </a:t>
            </a:r>
            <a:r>
              <a:rPr lang="it-IT" sz="1200" b="0" i="0" u="none" strike="noStrike" kern="1200" baseline="0" dirty="0" err="1">
                <a:solidFill>
                  <a:schemeClr val="tx1"/>
                </a:solidFill>
                <a:latin typeface="+mn-lt"/>
                <a:ea typeface="+mn-ea"/>
                <a:cs typeface="+mn-cs"/>
              </a:rPr>
              <a:t>liraglutide.I</a:t>
            </a:r>
            <a:r>
              <a:rPr lang="it-IT" sz="1200" b="0" i="0" u="none" strike="noStrike" kern="1200" baseline="0" dirty="0">
                <a:solidFill>
                  <a:schemeClr val="tx1"/>
                </a:solidFill>
                <a:latin typeface="+mn-lt"/>
                <a:ea typeface="+mn-ea"/>
                <a:cs typeface="+mn-cs"/>
              </a:rPr>
              <a:t> risultati di questo studio hanno implicazioni cliniche </a:t>
            </a:r>
            <a:r>
              <a:rPr lang="it-IT" sz="1200" b="0" i="0" u="none" strike="noStrike" kern="1200" baseline="0" dirty="0" err="1">
                <a:solidFill>
                  <a:schemeClr val="tx1"/>
                </a:solidFill>
                <a:latin typeface="+mn-lt"/>
                <a:ea typeface="+mn-ea"/>
                <a:cs typeface="+mn-cs"/>
              </a:rPr>
              <a:t>significative.Essi</a:t>
            </a:r>
            <a:r>
              <a:rPr lang="it-IT" sz="1200" b="0" i="0" u="none" strike="noStrike" kern="1200" baseline="0" dirty="0">
                <a:solidFill>
                  <a:schemeClr val="tx1"/>
                </a:solidFill>
                <a:latin typeface="+mn-lt"/>
                <a:ea typeface="+mn-ea"/>
                <a:cs typeface="+mn-cs"/>
              </a:rPr>
              <a:t> supportano l'uso di GLP-1 RA come opzione terapeutica efficace per la gestione di SICR e WGR nei pazienti sottoposti a chirurgia bariatrica. Data la limitata risposta clinica ottimale degli interventi dietetici e sullo stile di vita in questa popolazione, i GLP-1 RA rappresentano un'alternativa promettente che può essere integrata nel piano di gestione post-chirurgica. La superiore efficacia di </a:t>
            </a:r>
            <a:r>
              <a:rPr lang="it-IT" sz="1200" b="0" i="0" u="none" strike="noStrike" kern="1200" baseline="0" dirty="0" err="1">
                <a:solidFill>
                  <a:schemeClr val="tx1"/>
                </a:solidFill>
                <a:latin typeface="+mn-lt"/>
                <a:ea typeface="+mn-ea"/>
                <a:cs typeface="+mn-cs"/>
              </a:rPr>
              <a:t>semaglutide</a:t>
            </a:r>
            <a:r>
              <a:rPr lang="it-IT" sz="1200" b="0" i="0" u="none" strike="noStrike" kern="1200" baseline="0" dirty="0">
                <a:solidFill>
                  <a:schemeClr val="tx1"/>
                </a:solidFill>
                <a:latin typeface="+mn-lt"/>
                <a:ea typeface="+mn-ea"/>
                <a:cs typeface="+mn-cs"/>
              </a:rPr>
              <a:t> e </a:t>
            </a:r>
            <a:r>
              <a:rPr lang="it-IT" sz="1200" b="0" i="0" u="none" strike="noStrike" kern="1200" baseline="0" dirty="0" err="1">
                <a:solidFill>
                  <a:schemeClr val="tx1"/>
                </a:solidFill>
                <a:latin typeface="+mn-lt"/>
                <a:ea typeface="+mn-ea"/>
                <a:cs typeface="+mn-cs"/>
              </a:rPr>
              <a:t>tirzepatide</a:t>
            </a:r>
            <a:r>
              <a:rPr lang="it-IT" sz="1200" b="0" i="0" u="none" strike="noStrike" kern="1200" baseline="0" dirty="0">
                <a:solidFill>
                  <a:schemeClr val="tx1"/>
                </a:solidFill>
                <a:latin typeface="+mn-lt"/>
                <a:ea typeface="+mn-ea"/>
                <a:cs typeface="+mn-cs"/>
              </a:rPr>
              <a:t> evidenzia l'importanza di selezionare l'agente GLP-1 RA appropriato in base alle esigenze e alle risposte individuali del paziente. Inoltre, la natura non invasiva della terapia con GLP-1 RA, unita ai suoi benefici metabolici, la rende un'opzione interessante rispetto alla revisione. Questi risultati supportano l'integrazione degli agenti GLP-1 RA nella gestione dei pazienti post-chirurgia bariatrica con WGR, migliorando potenzialmente gli esiti a lungo termine e riducendo la necessità di revisione. La ricerca futura dovrebbe mirare a perfezionare il timing, la durata e la scelta ottimali della terapia con GLP-1 RA per massimizzare gli esiti dei pazienti in questo difficile scenario clinico.</a:t>
            </a:r>
          </a:p>
          <a:p>
            <a:endParaRPr lang="it-IT" sz="1200" b="0" i="0" u="none" strike="noStrike" kern="1200" baseline="0" dirty="0">
              <a:solidFill>
                <a:schemeClr val="tx1"/>
              </a:solidFill>
              <a:latin typeface="+mn-lt"/>
              <a:ea typeface="+mn-ea"/>
              <a:cs typeface="+mn-cs"/>
            </a:endParaRPr>
          </a:p>
          <a:p>
            <a:endParaRPr lang="it-IT" sz="1200" b="0" i="0" u="none" strike="noStrike" kern="1200" baseline="0" dirty="0">
              <a:solidFill>
                <a:schemeClr val="tx1"/>
              </a:solidFill>
              <a:latin typeface="+mn-lt"/>
              <a:ea typeface="+mn-ea"/>
              <a:cs typeface="+mn-cs"/>
            </a:endParaRPr>
          </a:p>
          <a:p>
            <a:endParaRPr lang="it-IT" sz="1200" b="0" i="0" u="none" strike="noStrike" kern="1200" baseline="0" dirty="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ED65C7ED-8DBB-48E8-9C72-972F1DC4FABB}" type="slidenum">
              <a:rPr lang="it-IT" smtClean="0"/>
              <a:t>35</a:t>
            </a:fld>
            <a:endParaRPr lang="it-IT"/>
          </a:p>
        </p:txBody>
      </p:sp>
    </p:spTree>
    <p:extLst>
      <p:ext uri="{BB962C8B-B14F-4D97-AF65-F5344CB8AC3E}">
        <p14:creationId xmlns:p14="http://schemas.microsoft.com/office/powerpoint/2010/main" val="296558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trial was undertaken at University College London Hospital</a:t>
            </a:r>
          </a:p>
          <a:p>
            <a:r>
              <a:rPr lang="en-US" sz="1200" b="0" i="0" u="none" strike="noStrike" kern="1200" baseline="0" dirty="0">
                <a:solidFill>
                  <a:schemeClr val="tx1"/>
                </a:solidFill>
                <a:latin typeface="+mn-lt"/>
                <a:ea typeface="+mn-ea"/>
                <a:cs typeface="+mn-cs"/>
              </a:rPr>
              <a:t>(UCLH). Participants were recruited from UCLH and</a:t>
            </a:r>
          </a:p>
          <a:p>
            <a:r>
              <a:rPr lang="it-IT" sz="1200" b="0" i="0" u="none" strike="noStrike" kern="1200" baseline="0" dirty="0" err="1">
                <a:solidFill>
                  <a:schemeClr val="tx1"/>
                </a:solidFill>
                <a:latin typeface="+mn-lt"/>
                <a:ea typeface="+mn-ea"/>
                <a:cs typeface="+mn-cs"/>
              </a:rPr>
              <a:t>Homerton</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UniversityHospital</a:t>
            </a:r>
            <a:r>
              <a:rPr lang="it-IT" sz="1200" b="0" i="0" u="none" strike="noStrike" kern="1200" baseline="0" dirty="0">
                <a:solidFill>
                  <a:schemeClr val="tx1"/>
                </a:solidFill>
                <a:latin typeface="+mn-lt"/>
                <a:ea typeface="+mn-ea"/>
                <a:cs typeface="+mn-cs"/>
              </a:rPr>
              <a:t>, London, UK</a:t>
            </a:r>
            <a:endParaRPr lang="it-IT" dirty="0"/>
          </a:p>
        </p:txBody>
      </p:sp>
      <p:sp>
        <p:nvSpPr>
          <p:cNvPr id="4" name="Segnaposto numero diapositiva 3"/>
          <p:cNvSpPr>
            <a:spLocks noGrp="1"/>
          </p:cNvSpPr>
          <p:nvPr>
            <p:ph type="sldNum" sz="quarter" idx="5"/>
          </p:nvPr>
        </p:nvSpPr>
        <p:spPr/>
        <p:txBody>
          <a:bodyPr/>
          <a:lstStyle/>
          <a:p>
            <a:fld id="{ED65C7ED-8DBB-48E8-9C72-972F1DC4FABB}" type="slidenum">
              <a:rPr lang="it-IT" smtClean="0"/>
              <a:t>36</a:t>
            </a:fld>
            <a:endParaRPr lang="it-IT"/>
          </a:p>
        </p:txBody>
      </p:sp>
    </p:spTree>
    <p:extLst>
      <p:ext uri="{BB962C8B-B14F-4D97-AF65-F5344CB8AC3E}">
        <p14:creationId xmlns:p14="http://schemas.microsoft.com/office/powerpoint/2010/main" val="1026676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D65C7ED-8DBB-48E8-9C72-972F1DC4FABB}" type="slidenum">
              <a:rPr lang="it-IT" smtClean="0"/>
              <a:t>37</a:t>
            </a:fld>
            <a:endParaRPr lang="it-IT"/>
          </a:p>
        </p:txBody>
      </p:sp>
    </p:spTree>
    <p:extLst>
      <p:ext uri="{BB962C8B-B14F-4D97-AF65-F5344CB8AC3E}">
        <p14:creationId xmlns:p14="http://schemas.microsoft.com/office/powerpoint/2010/main" val="2364900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Warnock Pro"/>
              </a:rPr>
              <a:t>Treatment with GLP1-RAs was initiated 74.5 (51.0, 108.3) months after surgery; 55.0% (</a:t>
            </a:r>
            <a:r>
              <a:rPr lang="en-US" sz="1200" b="0" i="1" u="none" strike="noStrike" baseline="0" dirty="0">
                <a:solidFill>
                  <a:srgbClr val="000000"/>
                </a:solidFill>
                <a:latin typeface="Warnock Pro"/>
              </a:rPr>
              <a:t>n </a:t>
            </a:r>
            <a:r>
              <a:rPr lang="en-US" sz="1200" b="0" i="0" u="none" strike="noStrike" baseline="0" dirty="0">
                <a:solidFill>
                  <a:srgbClr val="000000"/>
                </a:solidFill>
                <a:latin typeface="Warnock Pro"/>
              </a:rPr>
              <a:t>= 22) of the patients received liraglutide and 45.0% (</a:t>
            </a:r>
            <a:r>
              <a:rPr lang="en-US" sz="1200" b="0" i="1" u="none" strike="noStrike" baseline="0" dirty="0">
                <a:solidFill>
                  <a:srgbClr val="000000"/>
                </a:solidFill>
                <a:latin typeface="Warnock Pro"/>
              </a:rPr>
              <a:t>n </a:t>
            </a:r>
            <a:r>
              <a:rPr lang="en-US" sz="1200" b="0" i="0" u="none" strike="noStrike" baseline="0" dirty="0">
                <a:solidFill>
                  <a:srgbClr val="000000"/>
                </a:solidFill>
                <a:latin typeface="Warnock Pro"/>
              </a:rPr>
              <a:t>= 18) received </a:t>
            </a:r>
            <a:r>
              <a:rPr lang="en-US" sz="1200" b="0" i="0" u="none" strike="noStrike" baseline="0" dirty="0" err="1">
                <a:solidFill>
                  <a:srgbClr val="000000"/>
                </a:solidFill>
                <a:latin typeface="Warnock Pro"/>
              </a:rPr>
              <a:t>semaglutide</a:t>
            </a:r>
            <a:r>
              <a:rPr lang="en-US" sz="1200" b="0" i="0" u="none" strike="noStrike" baseline="0" dirty="0">
                <a:solidFill>
                  <a:srgbClr val="000000"/>
                </a:solidFill>
                <a:latin typeface="Warnock Pro"/>
              </a:rPr>
              <a:t>. At the time of GLP1-RA initiation, body weight and BMI were 92.0 (82.5, 104.6) kg and 32.6 (30.3, 38.9) kg/ m2, respectively, following a total body weight regain of 12.1 (8.7, 16.3) kg or 14.7 (10.3, 19.6)% of the </a:t>
            </a:r>
            <a:r>
              <a:rPr lang="en-US" sz="1200" b="0" i="0" u="none" strike="noStrike" baseline="0" dirty="0" err="1">
                <a:solidFill>
                  <a:srgbClr val="000000"/>
                </a:solidFill>
                <a:latin typeface="Warnock Pro"/>
              </a:rPr>
              <a:t>postbariatric</a:t>
            </a:r>
            <a:r>
              <a:rPr lang="en-US" sz="1200" b="0" i="0" u="none" strike="noStrike" baseline="0" dirty="0">
                <a:solidFill>
                  <a:srgbClr val="000000"/>
                </a:solidFill>
                <a:latin typeface="Warnock Pro"/>
              </a:rPr>
              <a:t> weight nadir, corresponding to an increase in BMI of 4.4 (2.9, 5.8) kg/m2. The prevalence rates of T2D, dyslipidemia, and hypertension were 22.5%, 20.0% and 15.0%, respectively (Table </a:t>
            </a:r>
            <a:r>
              <a:rPr lang="en-US" sz="1200" b="0" i="0" u="none" strike="noStrike" baseline="0" dirty="0">
                <a:solidFill>
                  <a:srgbClr val="0000FF"/>
                </a:solidFill>
                <a:latin typeface="Warnock Pro"/>
              </a:rPr>
              <a:t>1</a:t>
            </a:r>
            <a:r>
              <a:rPr lang="en-US" sz="1200" b="0" i="0" u="none" strike="noStrike" baseline="0" dirty="0">
                <a:solidFill>
                  <a:srgbClr val="000000"/>
                </a:solidFill>
                <a:latin typeface="Warnock Pro"/>
              </a:rPr>
              <a:t>). Patients receiving </a:t>
            </a:r>
            <a:r>
              <a:rPr lang="en-US" sz="1200" b="0" i="0" u="none" strike="noStrike" baseline="0" dirty="0" err="1">
                <a:solidFill>
                  <a:srgbClr val="000000"/>
                </a:solidFill>
                <a:latin typeface="Warnock Pro"/>
              </a:rPr>
              <a:t>semaglutide</a:t>
            </a:r>
            <a:r>
              <a:rPr lang="en-US" sz="1200" b="0" i="0" u="none" strike="noStrike" baseline="0" dirty="0">
                <a:solidFill>
                  <a:srgbClr val="000000"/>
                </a:solidFill>
                <a:latin typeface="Warnock Pro"/>
              </a:rPr>
              <a:t> tended to be older and had a higher prevalence of T2DM </a:t>
            </a:r>
            <a:endParaRPr lang="it-IT" sz="1200" dirty="0"/>
          </a:p>
          <a:p>
            <a:endParaRPr lang="it-IT" dirty="0"/>
          </a:p>
        </p:txBody>
      </p:sp>
      <p:sp>
        <p:nvSpPr>
          <p:cNvPr id="4" name="Segnaposto numero diapositiva 3"/>
          <p:cNvSpPr>
            <a:spLocks noGrp="1"/>
          </p:cNvSpPr>
          <p:nvPr>
            <p:ph type="sldNum" sz="quarter" idx="5"/>
          </p:nvPr>
        </p:nvSpPr>
        <p:spPr/>
        <p:txBody>
          <a:bodyPr/>
          <a:lstStyle/>
          <a:p>
            <a:fld id="{ED65C7ED-8DBB-48E8-9C72-972F1DC4FABB}" type="slidenum">
              <a:rPr lang="it-IT" smtClean="0"/>
              <a:t>38</a:t>
            </a:fld>
            <a:endParaRPr lang="it-IT"/>
          </a:p>
        </p:txBody>
      </p:sp>
    </p:spTree>
    <p:extLst>
      <p:ext uri="{BB962C8B-B14F-4D97-AF65-F5344CB8AC3E}">
        <p14:creationId xmlns:p14="http://schemas.microsoft.com/office/powerpoint/2010/main" val="2151498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solidFill>
                  <a:srgbClr val="000000"/>
                </a:solidFill>
                <a:latin typeface="STIX-Regular"/>
              </a:rPr>
              <a:t>La percentuale di perdita di peso nei pazienti trattati con </a:t>
            </a:r>
            <a:r>
              <a:rPr lang="it-IT" dirty="0" err="1">
                <a:solidFill>
                  <a:srgbClr val="000000"/>
                </a:solidFill>
                <a:latin typeface="STIX-Regular"/>
              </a:rPr>
              <a:t>tirzepatide</a:t>
            </a:r>
            <a:r>
              <a:rPr lang="it-IT" dirty="0">
                <a:solidFill>
                  <a:srgbClr val="000000"/>
                </a:solidFill>
                <a:latin typeface="STIX-Regular"/>
              </a:rPr>
              <a:t> a 3 e 6 mesi è stata significativamente maggiore rispetto ai pazienti trattati con </a:t>
            </a:r>
            <a:r>
              <a:rPr lang="it-IT" dirty="0" err="1">
                <a:solidFill>
                  <a:srgbClr val="000000"/>
                </a:solidFill>
                <a:latin typeface="STIX-Regular"/>
              </a:rPr>
              <a:t>semaglutide</a:t>
            </a:r>
            <a:r>
              <a:rPr lang="it-IT" dirty="0">
                <a:solidFill>
                  <a:srgbClr val="000000"/>
                </a:solidFill>
                <a:latin typeface="STIX-Regular"/>
              </a:rPr>
              <a:t> a 3 mesi (p &lt; 0,03) e 6 mesi (p &lt; 0,001) (Fig. 1A, B), con una riduzione di peso statisticamente significativa tra i 3 e i 6 mesi di durata del trattamento in entrambi i gruppi (p &lt; 0,05) </a:t>
            </a:r>
            <a:endParaRPr lang="it-IT" dirty="0"/>
          </a:p>
        </p:txBody>
      </p:sp>
      <p:sp>
        <p:nvSpPr>
          <p:cNvPr id="4" name="Segnaposto numero diapositiva 3"/>
          <p:cNvSpPr>
            <a:spLocks noGrp="1"/>
          </p:cNvSpPr>
          <p:nvPr>
            <p:ph type="sldNum" sz="quarter" idx="5"/>
          </p:nvPr>
        </p:nvSpPr>
        <p:spPr/>
        <p:txBody>
          <a:bodyPr/>
          <a:lstStyle/>
          <a:p>
            <a:fld id="{ED65C7ED-8DBB-48E8-9C72-972F1DC4FABB}" type="slidenum">
              <a:rPr lang="it-IT" smtClean="0"/>
              <a:t>39</a:t>
            </a:fld>
            <a:endParaRPr lang="it-IT"/>
          </a:p>
        </p:txBody>
      </p:sp>
    </p:spTree>
    <p:extLst>
      <p:ext uri="{BB962C8B-B14F-4D97-AF65-F5344CB8AC3E}">
        <p14:creationId xmlns:p14="http://schemas.microsoft.com/office/powerpoint/2010/main" val="1681839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È iniziata una nuova era per il trattamento dell'obesità</a:t>
            </a:r>
          </a:p>
          <a:p>
            <a:r>
              <a:rPr lang="it-IT" dirty="0"/>
              <a:t>farmacoterapia con combinazioni di ormoni </a:t>
            </a:r>
            <a:r>
              <a:rPr lang="it-IT" dirty="0" err="1"/>
              <a:t>entero</a:t>
            </a:r>
            <a:r>
              <a:rPr lang="it-IT" dirty="0"/>
              <a:t>-pancreatici</a:t>
            </a:r>
          </a:p>
          <a:p>
            <a:r>
              <a:rPr lang="it-IT" dirty="0"/>
              <a:t>avvicinarsi all’efficacia WL della chirurgia bariatrica. La </a:t>
            </a:r>
            <a:r>
              <a:rPr lang="it-IT" dirty="0" err="1"/>
              <a:t>tirzepatide</a:t>
            </a:r>
            <a:r>
              <a:rPr lang="it-IT" dirty="0"/>
              <a:t> lo è</a:t>
            </a:r>
          </a:p>
          <a:p>
            <a:r>
              <a:rPr lang="it-IT" dirty="0"/>
              <a:t>il primo doppio agonista approvato per il peso cronico</a:t>
            </a:r>
          </a:p>
          <a:p>
            <a:r>
              <a:rPr lang="it-IT" dirty="0"/>
              <a:t>gestione, ma numerosi altri doppi e/o tripli agonisti</a:t>
            </a:r>
          </a:p>
          <a:p>
            <a:r>
              <a:rPr lang="it-IT" dirty="0"/>
              <a:t>(</a:t>
            </a:r>
            <a:r>
              <a:rPr lang="it-IT" dirty="0" err="1"/>
              <a:t>cagrisema</a:t>
            </a:r>
            <a:r>
              <a:rPr lang="it-IT" dirty="0"/>
              <a:t>, </a:t>
            </a:r>
            <a:r>
              <a:rPr lang="it-IT" dirty="0" err="1"/>
              <a:t>retatrutide</a:t>
            </a:r>
            <a:r>
              <a:rPr lang="it-IT" dirty="0"/>
              <a:t>, </a:t>
            </a:r>
            <a:r>
              <a:rPr lang="it-IT" dirty="0" err="1"/>
              <a:t>mazdutide</a:t>
            </a:r>
            <a:r>
              <a:rPr lang="it-IT" dirty="0"/>
              <a:t> e </a:t>
            </a:r>
            <a:r>
              <a:rPr lang="it-IT" dirty="0" err="1"/>
              <a:t>survodutide</a:t>
            </a:r>
            <a:r>
              <a:rPr lang="it-IT" dirty="0"/>
              <a:t>) sono presenti anche</a:t>
            </a:r>
          </a:p>
          <a:p>
            <a:r>
              <a:rPr lang="it-IT" dirty="0"/>
              <a:t>studi di fase 3 come potenziali trattamenti per l'obesità e il suo metabolismo</a:t>
            </a:r>
          </a:p>
          <a:p>
            <a:r>
              <a:rPr lang="it-IT" dirty="0"/>
              <a:t>complicazioni. Inoltre, sono in fase di sviluppo anche GLP-1 RA orali</a:t>
            </a:r>
          </a:p>
          <a:p>
            <a:r>
              <a:rPr lang="it-IT" dirty="0"/>
              <a:t>e fornirà un'opzione alternativa.</a:t>
            </a:r>
          </a:p>
          <a:p>
            <a:r>
              <a:rPr lang="it-IT" dirty="0"/>
              <a:t>La pletora di efficaci farmacoterapie per l’obesità con</a:t>
            </a:r>
          </a:p>
          <a:p>
            <a:r>
              <a:rPr lang="it-IT" dirty="0"/>
              <a:t>diversi meccanismi d’azione consentiranno piani di trattamento su misura</a:t>
            </a:r>
          </a:p>
          <a:p>
            <a:r>
              <a:rPr lang="it-IT" dirty="0"/>
              <a:t>in base alle preferenze dell’individuo, alle comorbidità e al trattamento</a:t>
            </a:r>
          </a:p>
          <a:p>
            <a:r>
              <a:rPr lang="it-IT" dirty="0"/>
              <a:t>risposta. Una percentuale di persone non sarà in grado di tollerare il</a:t>
            </a:r>
          </a:p>
          <a:p>
            <a:r>
              <a:rPr lang="it-IT" dirty="0"/>
              <a:t>nuove farmacoterapie o raggiungere gli obiettivi individualizzati e</a:t>
            </a:r>
          </a:p>
          <a:p>
            <a:r>
              <a:rPr lang="it-IT" dirty="0"/>
              <a:t>altri potrebbero non avere accesso a lungo termine a questi trattamenti.</a:t>
            </a:r>
          </a:p>
        </p:txBody>
      </p:sp>
      <p:sp>
        <p:nvSpPr>
          <p:cNvPr id="4" name="Segnaposto numero diapositiva 3"/>
          <p:cNvSpPr>
            <a:spLocks noGrp="1"/>
          </p:cNvSpPr>
          <p:nvPr>
            <p:ph type="sldNum" sz="quarter" idx="5"/>
          </p:nvPr>
        </p:nvSpPr>
        <p:spPr/>
        <p:txBody>
          <a:bodyPr/>
          <a:lstStyle/>
          <a:p>
            <a:fld id="{ED65C7ED-8DBB-48E8-9C72-972F1DC4FABB}" type="slidenum">
              <a:rPr lang="it-IT" smtClean="0"/>
              <a:t>48</a:t>
            </a:fld>
            <a:endParaRPr lang="it-IT"/>
          </a:p>
        </p:txBody>
      </p:sp>
    </p:spTree>
    <p:extLst>
      <p:ext uri="{BB962C8B-B14F-4D97-AF65-F5344CB8AC3E}">
        <p14:creationId xmlns:p14="http://schemas.microsoft.com/office/powerpoint/2010/main" val="1766661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Vediamo infatti che a partire dalla </a:t>
            </a:r>
            <a:r>
              <a:rPr lang="it-IT" dirty="0" err="1"/>
              <a:t>Semaglutide</a:t>
            </a:r>
            <a:r>
              <a:rPr lang="it-IT" dirty="0"/>
              <a:t> orale, e con la sperimentazione dei dual e tripli </a:t>
            </a:r>
            <a:r>
              <a:rPr lang="it-IT" dirty="0" err="1"/>
              <a:t>agoniosti</a:t>
            </a:r>
            <a:r>
              <a:rPr lang="it-IT" dirty="0"/>
              <a:t> le percentuali di perdita di peso aumentano notevolmente, avvicinandosi alle percentuali di perdita di peso della chirurgia metabolica</a:t>
            </a:r>
          </a:p>
        </p:txBody>
      </p:sp>
      <p:sp>
        <p:nvSpPr>
          <p:cNvPr id="4" name="Segnaposto numero diapositiva 3"/>
          <p:cNvSpPr>
            <a:spLocks noGrp="1"/>
          </p:cNvSpPr>
          <p:nvPr>
            <p:ph type="sldNum" sz="quarter" idx="5"/>
          </p:nvPr>
        </p:nvSpPr>
        <p:spPr/>
        <p:txBody>
          <a:bodyPr/>
          <a:lstStyle/>
          <a:p>
            <a:fld id="{1DFAD153-ACF7-4654-9540-6F44811EAE89}" type="slidenum">
              <a:rPr lang="it-IT" smtClean="0"/>
              <a:t>49</a:t>
            </a:fld>
            <a:endParaRPr lang="it-IT"/>
          </a:p>
        </p:txBody>
      </p:sp>
    </p:spTree>
    <p:extLst>
      <p:ext uri="{BB962C8B-B14F-4D97-AF65-F5344CB8AC3E}">
        <p14:creationId xmlns:p14="http://schemas.microsoft.com/office/powerpoint/2010/main" val="28404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None/>
            </a:pPr>
            <a:r>
              <a:rPr lang="it-IT" sz="1200" b="1" i="0" dirty="0">
                <a:effectLst/>
                <a:latin typeface="Aptos" panose="020B0004020202020204" pitchFamily="34" charset="0"/>
              </a:rPr>
              <a:t>Risultati:</a:t>
            </a:r>
          </a:p>
          <a:p>
            <a:pPr>
              <a:buFont typeface="Arial" panose="020B0604020202020204" pitchFamily="34" charset="0"/>
              <a:buChar char="•"/>
            </a:pPr>
            <a:r>
              <a:rPr lang="it-IT" sz="1200" b="1" i="0" dirty="0" err="1">
                <a:effectLst/>
                <a:latin typeface="Aptos" panose="020B0004020202020204" pitchFamily="34" charset="0"/>
              </a:rPr>
              <a:t>Ghrelina</a:t>
            </a:r>
            <a:r>
              <a:rPr lang="it-IT" sz="1200" b="0" i="0" dirty="0">
                <a:effectLst/>
                <a:latin typeface="Aptos" panose="020B0004020202020204" pitchFamily="34" charset="0"/>
              </a:rPr>
              <a:t>: Nessuna differenza significativa tra i gruppi.</a:t>
            </a:r>
          </a:p>
          <a:p>
            <a:pPr>
              <a:buFont typeface="Arial" panose="020B0604020202020204" pitchFamily="34" charset="0"/>
              <a:buChar char="•"/>
            </a:pPr>
            <a:r>
              <a:rPr lang="it-IT" sz="1200" b="1" i="0" dirty="0">
                <a:effectLst/>
                <a:latin typeface="Aptos" panose="020B0004020202020204" pitchFamily="34" charset="0"/>
              </a:rPr>
              <a:t>GIP</a:t>
            </a:r>
            <a:r>
              <a:rPr lang="it-IT" sz="1200" b="0" i="0" dirty="0">
                <a:effectLst/>
                <a:latin typeface="Aptos" panose="020B0004020202020204" pitchFamily="34" charset="0"/>
              </a:rPr>
              <a:t>: Incremento maggiore nel gruppo A dopo 30 minuti (330% vs 192.2%; p=0.01).</a:t>
            </a:r>
          </a:p>
          <a:p>
            <a:pPr>
              <a:buFont typeface="Arial" panose="020B0604020202020204" pitchFamily="34" charset="0"/>
              <a:buChar char="•"/>
            </a:pPr>
            <a:r>
              <a:rPr lang="it-IT" sz="1200" b="1" i="0" dirty="0">
                <a:effectLst/>
                <a:latin typeface="Aptos" panose="020B0004020202020204" pitchFamily="34" charset="0"/>
              </a:rPr>
              <a:t>GLP-1</a:t>
            </a:r>
            <a:r>
              <a:rPr lang="it-IT" sz="1200" b="0" i="0" dirty="0">
                <a:effectLst/>
                <a:latin typeface="Aptos" panose="020B0004020202020204" pitchFamily="34" charset="0"/>
              </a:rPr>
              <a:t>: Incremento maggiore nel gruppo A sia in valori assoluti (p=0.03) che percentuali (124% vs 46.5%; p=0.01).</a:t>
            </a:r>
          </a:p>
          <a:p>
            <a:pPr>
              <a:buFont typeface="Arial" panose="020B0604020202020204" pitchFamily="34" charset="0"/>
              <a:buChar char="•"/>
            </a:pPr>
            <a:r>
              <a:rPr lang="it-IT" sz="1200" b="1" i="0" dirty="0">
                <a:effectLst/>
                <a:latin typeface="Aptos" panose="020B0004020202020204" pitchFamily="34" charset="0"/>
              </a:rPr>
              <a:t>Leptina</a:t>
            </a:r>
            <a:r>
              <a:rPr lang="it-IT" sz="1200" b="0" i="0" dirty="0">
                <a:effectLst/>
                <a:latin typeface="Aptos" panose="020B0004020202020204" pitchFamily="34" charset="0"/>
              </a:rPr>
              <a:t>: Livelli basali più alti nel gruppo B (p=0.02), correlati a maggiori riserve energetiche e accumulo di grasso.</a:t>
            </a:r>
          </a:p>
          <a:p>
            <a:pPr>
              <a:buNone/>
            </a:pPr>
            <a:r>
              <a:rPr lang="it-IT" sz="1200" b="1" i="0" dirty="0">
                <a:effectLst/>
                <a:latin typeface="Aptos" panose="020B0004020202020204" pitchFamily="34" charset="0"/>
              </a:rPr>
              <a:t>Conclusioni:</a:t>
            </a:r>
          </a:p>
          <a:p>
            <a:pPr>
              <a:buNone/>
            </a:pPr>
            <a:r>
              <a:rPr lang="it-IT" sz="1200" b="0" i="0" dirty="0">
                <a:effectLst/>
                <a:latin typeface="Aptos" panose="020B0004020202020204" pitchFamily="34" charset="0"/>
              </a:rPr>
              <a:t>La secrezione di GIP e GLP-1 è significativamente ridotta nei pazienti con recupero di peso, suggerendo che questi ormoni influenzano il processo di recupero. La leptina è correlata al BMI e al recupero di peso. Lo studio evidenzia l'importanza degli ormoni gastrointestinali nel mantenimento del peso dopo RYGB.</a:t>
            </a:r>
          </a:p>
          <a:p>
            <a:pPr>
              <a:buNone/>
            </a:pPr>
            <a:r>
              <a:rPr lang="it-IT" sz="1200" b="1" i="0" dirty="0">
                <a:effectLst/>
                <a:latin typeface="Aptos" panose="020B0004020202020204" pitchFamily="34" charset="0"/>
              </a:rPr>
              <a:t>Implicazioni:</a:t>
            </a:r>
          </a:p>
          <a:p>
            <a:r>
              <a:rPr lang="it-IT" sz="1200" b="0" i="0" dirty="0">
                <a:effectLst/>
                <a:latin typeface="Aptos" panose="020B0004020202020204" pitchFamily="34" charset="0"/>
              </a:rPr>
              <a:t>Questi risultati possono aiutare a comprendere meglio i meccanismi biologici del recupero di peso e a sviluppare strategie per migliorare i risultati post-operatori.</a:t>
            </a:r>
          </a:p>
          <a:p>
            <a:endParaRPr lang="it-IT" dirty="0"/>
          </a:p>
        </p:txBody>
      </p:sp>
      <p:sp>
        <p:nvSpPr>
          <p:cNvPr id="4" name="Segnaposto numero diapositiva 3"/>
          <p:cNvSpPr>
            <a:spLocks noGrp="1"/>
          </p:cNvSpPr>
          <p:nvPr>
            <p:ph type="sldNum" sz="quarter" idx="5"/>
          </p:nvPr>
        </p:nvSpPr>
        <p:spPr/>
        <p:txBody>
          <a:bodyPr/>
          <a:lstStyle/>
          <a:p>
            <a:fld id="{ED65C7ED-8DBB-48E8-9C72-972F1DC4FABB}" type="slidenum">
              <a:rPr lang="it-IT" smtClean="0"/>
              <a:t>7</a:t>
            </a:fld>
            <a:endParaRPr lang="it-IT"/>
          </a:p>
        </p:txBody>
      </p:sp>
    </p:spTree>
    <p:extLst>
      <p:ext uri="{BB962C8B-B14F-4D97-AF65-F5344CB8AC3E}">
        <p14:creationId xmlns:p14="http://schemas.microsoft.com/office/powerpoint/2010/main" val="3842820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D65C7ED-8DBB-48E8-9C72-972F1DC4FABB}" type="slidenum">
              <a:rPr lang="it-IT" smtClean="0"/>
              <a:t>50</a:t>
            </a:fld>
            <a:endParaRPr lang="it-IT"/>
          </a:p>
        </p:txBody>
      </p:sp>
    </p:spTree>
    <p:extLst>
      <p:ext uri="{BB962C8B-B14F-4D97-AF65-F5344CB8AC3E}">
        <p14:creationId xmlns:p14="http://schemas.microsoft.com/office/powerpoint/2010/main" val="242991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DFAD153-ACF7-4654-9540-6F44811EAE89}" type="slidenum">
              <a:rPr lang="it-IT" smtClean="0"/>
              <a:t>51</a:t>
            </a:fld>
            <a:endParaRPr lang="it-IT"/>
          </a:p>
        </p:txBody>
      </p:sp>
    </p:spTree>
    <p:extLst>
      <p:ext uri="{BB962C8B-B14F-4D97-AF65-F5344CB8AC3E}">
        <p14:creationId xmlns:p14="http://schemas.microsoft.com/office/powerpoint/2010/main" val="737338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None/>
            </a:pPr>
            <a:r>
              <a:rPr lang="it-IT" sz="1200" b="1" i="0" dirty="0">
                <a:effectLst/>
                <a:latin typeface="Aptos" panose="020B0004020202020204" pitchFamily="34" charset="0"/>
              </a:rPr>
              <a:t>Risultati:</a:t>
            </a:r>
          </a:p>
          <a:p>
            <a:pPr>
              <a:buFont typeface="Arial" panose="020B0604020202020204" pitchFamily="34" charset="0"/>
              <a:buChar char="•"/>
            </a:pPr>
            <a:r>
              <a:rPr lang="it-IT" sz="1200" b="1" i="0" dirty="0" err="1">
                <a:effectLst/>
                <a:latin typeface="Aptos" panose="020B0004020202020204" pitchFamily="34" charset="0"/>
              </a:rPr>
              <a:t>Ghrelina</a:t>
            </a:r>
            <a:r>
              <a:rPr lang="it-IT" sz="1200" b="0" i="0" dirty="0">
                <a:effectLst/>
                <a:latin typeface="Aptos" panose="020B0004020202020204" pitchFamily="34" charset="0"/>
              </a:rPr>
              <a:t>: Nessuna differenza significativa tra i gruppi.</a:t>
            </a:r>
          </a:p>
          <a:p>
            <a:pPr>
              <a:buFont typeface="Arial" panose="020B0604020202020204" pitchFamily="34" charset="0"/>
              <a:buChar char="•"/>
            </a:pPr>
            <a:r>
              <a:rPr lang="it-IT" sz="1200" b="1" i="0" dirty="0">
                <a:effectLst/>
                <a:latin typeface="Aptos" panose="020B0004020202020204" pitchFamily="34" charset="0"/>
              </a:rPr>
              <a:t>GIP</a:t>
            </a:r>
            <a:r>
              <a:rPr lang="it-IT" sz="1200" b="0" i="0" dirty="0">
                <a:effectLst/>
                <a:latin typeface="Aptos" panose="020B0004020202020204" pitchFamily="34" charset="0"/>
              </a:rPr>
              <a:t>: Incremento maggiore nel gruppo A dopo 30 minuti (330% vs 192.2%; p=0.01).</a:t>
            </a:r>
          </a:p>
          <a:p>
            <a:pPr>
              <a:buFont typeface="Arial" panose="020B0604020202020204" pitchFamily="34" charset="0"/>
              <a:buChar char="•"/>
            </a:pPr>
            <a:r>
              <a:rPr lang="it-IT" sz="1200" b="1" i="0" dirty="0">
                <a:effectLst/>
                <a:latin typeface="Aptos" panose="020B0004020202020204" pitchFamily="34" charset="0"/>
              </a:rPr>
              <a:t>GLP-1</a:t>
            </a:r>
            <a:r>
              <a:rPr lang="it-IT" sz="1200" b="0" i="0" dirty="0">
                <a:effectLst/>
                <a:latin typeface="Aptos" panose="020B0004020202020204" pitchFamily="34" charset="0"/>
              </a:rPr>
              <a:t>: Incremento maggiore nel gruppo A sia in valori assoluti (p=0.03) che percentuali (124% vs 46.5%; p=0.01).</a:t>
            </a:r>
          </a:p>
          <a:p>
            <a:pPr>
              <a:buFont typeface="Arial" panose="020B0604020202020204" pitchFamily="34" charset="0"/>
              <a:buChar char="•"/>
            </a:pPr>
            <a:r>
              <a:rPr lang="it-IT" sz="1200" b="1" i="0" dirty="0">
                <a:effectLst/>
                <a:latin typeface="Aptos" panose="020B0004020202020204" pitchFamily="34" charset="0"/>
              </a:rPr>
              <a:t>Leptina</a:t>
            </a:r>
            <a:r>
              <a:rPr lang="it-IT" sz="1200" b="0" i="0" dirty="0">
                <a:effectLst/>
                <a:latin typeface="Aptos" panose="020B0004020202020204" pitchFamily="34" charset="0"/>
              </a:rPr>
              <a:t>: Livelli basali più alti nel gruppo B (p=0.02), correlati a maggiori riserve energetiche e accumulo di grasso.</a:t>
            </a:r>
          </a:p>
          <a:p>
            <a:endParaRPr lang="it-IT" dirty="0"/>
          </a:p>
        </p:txBody>
      </p:sp>
      <p:sp>
        <p:nvSpPr>
          <p:cNvPr id="4" name="Segnaposto numero diapositiva 3"/>
          <p:cNvSpPr>
            <a:spLocks noGrp="1"/>
          </p:cNvSpPr>
          <p:nvPr>
            <p:ph type="sldNum" sz="quarter" idx="5"/>
          </p:nvPr>
        </p:nvSpPr>
        <p:spPr/>
        <p:txBody>
          <a:bodyPr/>
          <a:lstStyle/>
          <a:p>
            <a:fld id="{ED65C7ED-8DBB-48E8-9C72-972F1DC4FABB}" type="slidenum">
              <a:rPr lang="it-IT" smtClean="0"/>
              <a:t>8</a:t>
            </a:fld>
            <a:endParaRPr lang="it-IT"/>
          </a:p>
        </p:txBody>
      </p:sp>
    </p:spTree>
    <p:extLst>
      <p:ext uri="{BB962C8B-B14F-4D97-AF65-F5344CB8AC3E}">
        <p14:creationId xmlns:p14="http://schemas.microsoft.com/office/powerpoint/2010/main" val="29394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weight loss is associated with improvement in various comorbidities related to obesity</a:t>
            </a:r>
          </a:p>
          <a:p>
            <a:pPr marL="171450" indent="-171450">
              <a:buFontTx/>
              <a:buChar char="-"/>
            </a:pPr>
            <a:r>
              <a:rPr lang="en-US" dirty="0"/>
              <a:t>As low as 5% weight loss is associated with reduction in systolic and diastolic blood pressure and reduced HbA</a:t>
            </a:r>
            <a:r>
              <a:rPr lang="en-US" baseline="-25000" dirty="0"/>
              <a:t>1c</a:t>
            </a:r>
            <a:r>
              <a:rPr lang="en-US" baseline="0" dirty="0"/>
              <a:t> </a:t>
            </a:r>
            <a:r>
              <a:rPr lang="en-US" baseline="30000" dirty="0"/>
              <a:t>1</a:t>
            </a:r>
          </a:p>
          <a:p>
            <a:pPr marL="171450" indent="-171450">
              <a:buFontTx/>
              <a:buChar char="-"/>
            </a:pPr>
            <a:r>
              <a:rPr lang="en-US" baseline="0" dirty="0"/>
              <a:t>5-10% weight loss is associated with a reduction of intrahepatocellular lipids in non-alcoholic fatty liver disease; r</a:t>
            </a:r>
            <a:r>
              <a:rPr lang="en-US" dirty="0"/>
              <a:t>eduction in triglycerides, increase in HDL-c, reduction in non-HDL-c; improvements in ovulation and regularization of menses; prevention of type 2 diabetes</a:t>
            </a:r>
            <a:r>
              <a:rPr lang="en-US" baseline="30000" dirty="0"/>
              <a:t>1</a:t>
            </a:r>
            <a:endParaRPr lang="en-US" dirty="0"/>
          </a:p>
          <a:p>
            <a:pPr marL="171450" indent="-171450">
              <a:buFontTx/>
              <a:buChar char="-"/>
            </a:pPr>
            <a:r>
              <a:rPr lang="en-US" dirty="0"/>
              <a:t>10-15% reduction improves symptomatology and increases function for people with osteoarthritis, GERD, and OSAS; reduced inflammation and fibrosis in NASH; reduced frequency pf incontinence, and improvements in cardiovascular disease</a:t>
            </a:r>
            <a:r>
              <a:rPr lang="en-US" baseline="30000" dirty="0"/>
              <a:t>1,2</a:t>
            </a:r>
            <a:r>
              <a:rPr lang="en-US" dirty="0"/>
              <a:t> </a:t>
            </a:r>
          </a:p>
          <a:p>
            <a:pPr marL="171450" indent="-171450">
              <a:buFontTx/>
              <a:buChar char="-"/>
            </a:pPr>
            <a:r>
              <a:rPr lang="en-US" baseline="0" dirty="0"/>
              <a:t>Over 15% weight loss can lead to remission of type 2 diabetes, especially when diabetes duration is short, improvements in heart failure and reductions in cardiovascular mortality</a:t>
            </a:r>
            <a:r>
              <a:rPr lang="en-US" baseline="30000" dirty="0"/>
              <a:t>3,4,5</a:t>
            </a:r>
          </a:p>
          <a:p>
            <a:pPr marL="171450" indent="-171450">
              <a:buFontTx/>
              <a:buChar char="-"/>
            </a:pPr>
            <a:endParaRPr lang="en-US" baseline="30000" dirty="0"/>
          </a:p>
          <a:p>
            <a:pPr marL="0" indent="0">
              <a:buFontTx/>
              <a:buNone/>
            </a:pPr>
            <a:r>
              <a:rPr lang="en-US" baseline="0" dirty="0"/>
              <a:t>References</a:t>
            </a:r>
          </a:p>
          <a:p>
            <a:pPr marL="228600" indent="-228600">
              <a:buFontTx/>
              <a:buAutoNum type="arabicPeriod"/>
            </a:pPr>
            <a:r>
              <a:rPr lang="en-CA" dirty="0"/>
              <a:t>Garvey WT et al. </a:t>
            </a:r>
            <a:r>
              <a:rPr lang="en-CA" dirty="0" err="1"/>
              <a:t>Endocr</a:t>
            </a:r>
            <a:r>
              <a:rPr lang="en-CA" dirty="0"/>
              <a:t> </a:t>
            </a:r>
            <a:r>
              <a:rPr lang="en-CA" dirty="0" err="1"/>
              <a:t>Pract</a:t>
            </a:r>
            <a:r>
              <a:rPr lang="en-CA" dirty="0"/>
              <a:t> 2016;22(Suppl. 3):1</a:t>
            </a:r>
            <a:r>
              <a:rPr lang="en-CA" dirty="0">
                <a:ea typeface="Apis For Office" panose="020B0504010101010104" pitchFamily="34" charset="0"/>
              </a:rPr>
              <a:t>–</a:t>
            </a:r>
            <a:r>
              <a:rPr lang="en-CA" dirty="0"/>
              <a:t>203</a:t>
            </a:r>
          </a:p>
          <a:p>
            <a:pPr marL="228600" indent="-228600">
              <a:buFontTx/>
              <a:buAutoNum type="arabicPeriod"/>
            </a:pPr>
            <a:r>
              <a:rPr lang="en-GB" dirty="0"/>
              <a:t>Look AHEAD Research Group. Lancet Diabetes Endocrinol 2016;4:913–21.</a:t>
            </a:r>
            <a:endParaRPr lang="fr-FR" dirty="0"/>
          </a:p>
          <a:p>
            <a:pPr marL="228600" indent="-228600">
              <a:buFontTx/>
              <a:buAutoNum type="arabicPeriod"/>
            </a:pPr>
            <a:r>
              <a:rPr lang="fr-FR" dirty="0"/>
              <a:t>Lean ME et al. Lancet 2018;391:541–51</a:t>
            </a:r>
          </a:p>
          <a:p>
            <a:pPr marL="228600" indent="-228600">
              <a:buFontTx/>
              <a:buAutoNum type="arabicPeriod"/>
            </a:pPr>
            <a:r>
              <a:rPr lang="en-US" dirty="0" err="1"/>
              <a:t>Benraoune</a:t>
            </a:r>
            <a:r>
              <a:rPr lang="en-US" dirty="0"/>
              <a:t> F and Litwin SE</a:t>
            </a:r>
            <a:r>
              <a:rPr lang="en-CA" dirty="0"/>
              <a:t>. </a:t>
            </a:r>
            <a:r>
              <a:rPr lang="en-CA" dirty="0" err="1"/>
              <a:t>Curr</a:t>
            </a:r>
            <a:r>
              <a:rPr lang="en-CA" dirty="0"/>
              <a:t> </a:t>
            </a:r>
            <a:r>
              <a:rPr lang="en-CA" dirty="0" err="1"/>
              <a:t>Opin</a:t>
            </a:r>
            <a:r>
              <a:rPr lang="en-CA" dirty="0"/>
              <a:t> </a:t>
            </a:r>
            <a:r>
              <a:rPr lang="en-CA" dirty="0" err="1"/>
              <a:t>Cardiol</a:t>
            </a:r>
            <a:r>
              <a:rPr lang="en-CA" dirty="0"/>
              <a:t> 2011;26:555</a:t>
            </a:r>
            <a:r>
              <a:rPr lang="en-US" dirty="0"/>
              <a:t>–61</a:t>
            </a:r>
          </a:p>
          <a:p>
            <a:pPr marL="228600" indent="-228600">
              <a:buFontTx/>
              <a:buAutoNum type="arabicPeriod"/>
            </a:pPr>
            <a:r>
              <a:rPr lang="en-US" dirty="0" err="1"/>
              <a:t>Sundström</a:t>
            </a:r>
            <a:r>
              <a:rPr lang="en-US" dirty="0"/>
              <a:t> J et al. Circulation 2017;135:1577–85.</a:t>
            </a:r>
          </a:p>
          <a:p>
            <a:pPr marL="228600" indent="-228600">
              <a:buFontTx/>
              <a:buAutoNum type="arabicPeriod"/>
            </a:pPr>
            <a:endParaRPr lang="en-US" baseline="0" dirty="0"/>
          </a:p>
          <a:p>
            <a:pPr marL="0" indent="0">
              <a:buFontTx/>
              <a:buNone/>
            </a:pPr>
            <a:r>
              <a:rPr lang="en-GB" baseline="0" dirty="0"/>
              <a:t>Notes on references:</a:t>
            </a:r>
          </a:p>
          <a:p>
            <a:pPr marL="285750" indent="-285750">
              <a:buFont typeface="Arial" panose="020B0604020202020204" pitchFamily="34" charset="0"/>
              <a:buChar char="•"/>
            </a:pPr>
            <a:r>
              <a:rPr lang="en-CA" sz="1800" dirty="0">
                <a:effectLst/>
                <a:latin typeface="Arial" panose="020B0604020202020204" pitchFamily="34" charset="0"/>
                <a:ea typeface="Calibri" panose="020F0502020204030204" pitchFamily="34" charset="0"/>
              </a:rPr>
              <a:t>In Lean ME et al. Lancet 2018;391:541–51, remission of diabetes was seen in 31 (86%) of 36 participants who lost 15 kg or more. The mean starting BW for the intervention group was 101kg, so a weight loss of 15 kg or more would mean end weight of minimum 86kg (16% difference)</a:t>
            </a:r>
          </a:p>
          <a:p>
            <a:pPr marL="285750" indent="-285750">
              <a:buFont typeface="Arial" panose="020B0604020202020204" pitchFamily="34" charset="0"/>
              <a:buChar char="•"/>
            </a:pPr>
            <a:r>
              <a:rPr lang="en-CA" sz="1800" dirty="0">
                <a:effectLst/>
                <a:latin typeface="Arial" panose="020B0604020202020204" pitchFamily="34" charset="0"/>
                <a:ea typeface="Calibri" panose="020F0502020204030204" pitchFamily="34" charset="0"/>
              </a:rPr>
              <a:t>In </a:t>
            </a:r>
            <a:r>
              <a:rPr lang="da-DK" sz="1800" dirty="0">
                <a:effectLst/>
                <a:latin typeface="Arial" panose="020B0604020202020204" pitchFamily="34" charset="0"/>
                <a:ea typeface="Calibri" panose="020F0502020204030204" pitchFamily="34" charset="0"/>
              </a:rPr>
              <a:t>Sundström J et al. Circulation 2017;135:1577–85</a:t>
            </a:r>
            <a:r>
              <a:rPr lang="en-CA" sz="1800" dirty="0">
                <a:effectLst/>
                <a:latin typeface="Arial" panose="020B0604020202020204" pitchFamily="34" charset="0"/>
                <a:ea typeface="Calibri" panose="020F0502020204030204" pitchFamily="34" charset="0"/>
              </a:rPr>
              <a:t>, t</a:t>
            </a:r>
            <a:r>
              <a:rPr lang="en-CA" sz="1800" dirty="0">
                <a:effectLst/>
                <a:latin typeface="Arial" panose="020B0604020202020204" pitchFamily="34" charset="0"/>
                <a:ea typeface="Times New Roman" panose="02020603050405020304" pitchFamily="18" charset="0"/>
              </a:rPr>
              <a:t>he 25 804 gastric bypass surgery patients had on average lost 18.8 kg more weight after 1 year and 22.6 kg more after 2 years than the 13 701 lifestyle modification patients. Baseline weight (kg) was 119kg meaning a 18.8kg weight loss represents ~17% change in weight.</a:t>
            </a:r>
            <a:endParaRPr lang="en-CA" sz="1800" dirty="0">
              <a:effectLst/>
              <a:latin typeface="Arial" panose="020B0604020202020204" pitchFamily="34" charset="0"/>
              <a:ea typeface="Calibri" panose="020F0502020204030204" pitchFamily="34" charset="0"/>
            </a:endParaRPr>
          </a:p>
          <a:p>
            <a:pPr marL="0" indent="0">
              <a:buFontTx/>
              <a:buNone/>
            </a:pPr>
            <a:endParaRPr lang="en-CA" sz="1800" baseline="0" dirty="0">
              <a:effectLst/>
              <a:latin typeface="Arial" panose="020B0604020202020204" pitchFamily="34" charset="0"/>
            </a:endParaRPr>
          </a:p>
          <a:p>
            <a:pPr marL="0" indent="0">
              <a:buFontTx/>
              <a:buNone/>
            </a:pPr>
            <a:endParaRPr lang="en-US" baseline="0" dirty="0"/>
          </a:p>
        </p:txBody>
      </p:sp>
      <p:sp>
        <p:nvSpPr>
          <p:cNvPr id="4" name="Slide Number Placeholder 3"/>
          <p:cNvSpPr>
            <a:spLocks noGrp="1"/>
          </p:cNvSpPr>
          <p:nvPr>
            <p:ph type="sldNum" sz="quarter" idx="5"/>
          </p:nvPr>
        </p:nvSpPr>
        <p:spPr/>
        <p:txBody>
          <a:bodyPr/>
          <a:lstStyle/>
          <a:p>
            <a:pPr marL="0" marR="0" lvl="0" indent="0" algn="r" defTabSz="685273" rtl="0" eaLnBrk="1" fontAlgn="auto" latinLnBrk="0" hangingPunct="1">
              <a:lnSpc>
                <a:spcPct val="100000"/>
              </a:lnSpc>
              <a:spcBef>
                <a:spcPts val="0"/>
              </a:spcBef>
              <a:spcAft>
                <a:spcPts val="0"/>
              </a:spcAft>
              <a:buClrTx/>
              <a:buSzTx/>
              <a:buFontTx/>
              <a:buNone/>
              <a:tabLst/>
              <a:defRPr/>
            </a:pPr>
            <a:fld id="{545274C7-3C95-4AD2-8A35-8F8F3ED72724}" type="slidenum">
              <a:rPr kumimoji="0" lang="en-GB" sz="1200" b="0" i="0" u="none" strike="noStrike" kern="1200" cap="none" spc="0" normalizeH="0" baseline="0" noProof="0" smtClean="0">
                <a:ln>
                  <a:noFill/>
                </a:ln>
                <a:solidFill>
                  <a:prstClr val="black"/>
                </a:solidFill>
                <a:effectLst/>
                <a:uLnTx/>
                <a:uFillTx/>
                <a:latin typeface="Apis For Office"/>
                <a:ea typeface="+mn-ea"/>
                <a:cs typeface="+mn-cs"/>
              </a:rPr>
              <a:pPr marL="0" marR="0" lvl="0" indent="0" algn="r" defTabSz="685273"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is For Office"/>
              <a:ea typeface="+mn-ea"/>
              <a:cs typeface="+mn-cs"/>
            </a:endParaRPr>
          </a:p>
        </p:txBody>
      </p:sp>
    </p:spTree>
    <p:extLst>
      <p:ext uri="{BB962C8B-B14F-4D97-AF65-F5344CB8AC3E}">
        <p14:creationId xmlns:p14="http://schemas.microsoft.com/office/powerpoint/2010/main" val="323959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orlistat</a:t>
            </a:r>
            <a:r>
              <a:rPr lang="it-IT" dirty="0"/>
              <a:t>, agisce bloccando l'assorbimento del grasso nel tratto gastrointestinale. Nel lume dello stomaco e nell'intestino tenue, </a:t>
            </a:r>
            <a:r>
              <a:rPr lang="it-IT" dirty="0" err="1"/>
              <a:t>orlistat</a:t>
            </a:r>
            <a:r>
              <a:rPr lang="it-IT" dirty="0"/>
              <a:t> forma un legame covalente con le lipasi intestinali, bloccandola digestione e l'assorbimento di circa il 30% dei grassi alimentari, causando un deficit calorico.  (approvato nel 1999 e negli adolescenti nel 2003)</a:t>
            </a:r>
          </a:p>
          <a:p>
            <a:endParaRPr lang="it-IT" dirty="0"/>
          </a:p>
          <a:p>
            <a:r>
              <a:rPr lang="it-IT" dirty="0"/>
              <a:t>Idrogel di cellulosa e acido citrico, viene somministrato come un farmaco orale e dopo l'ingestione, si espande fino ad occupare il 25% del il volume dello stomaco, favorendo una sensazione di pienezza e di aumento di sazietà. Questo idrogel è stato approvato dalla FDA come dispositivo </a:t>
            </a:r>
          </a:p>
          <a:p>
            <a:endParaRPr lang="it-IT" dirty="0"/>
          </a:p>
          <a:p>
            <a:r>
              <a:rPr lang="it-IT" dirty="0"/>
              <a:t>Naltrexone e bupropione si riducono l'appetito e il desiderio di cibo attraverso diversi meccanismi che stimolano i neuroni della </a:t>
            </a:r>
            <a:r>
              <a:rPr lang="it-IT" dirty="0" err="1"/>
              <a:t>proopiomelanocortina</a:t>
            </a:r>
            <a:endParaRPr lang="it-IT" dirty="0"/>
          </a:p>
        </p:txBody>
      </p:sp>
      <p:sp>
        <p:nvSpPr>
          <p:cNvPr id="4" name="Segnaposto numero diapositiva 3"/>
          <p:cNvSpPr>
            <a:spLocks noGrp="1"/>
          </p:cNvSpPr>
          <p:nvPr>
            <p:ph type="sldNum" sz="quarter" idx="5"/>
          </p:nvPr>
        </p:nvSpPr>
        <p:spPr/>
        <p:txBody>
          <a:bodyPr/>
          <a:lstStyle/>
          <a:p>
            <a:fld id="{ED65C7ED-8DBB-48E8-9C72-972F1DC4FABB}" type="slidenum">
              <a:rPr lang="it-IT" smtClean="0"/>
              <a:t>14</a:t>
            </a:fld>
            <a:endParaRPr lang="it-IT"/>
          </a:p>
        </p:txBody>
      </p:sp>
    </p:spTree>
    <p:extLst>
      <p:ext uri="{BB962C8B-B14F-4D97-AF65-F5344CB8AC3E}">
        <p14:creationId xmlns:p14="http://schemas.microsoft.com/office/powerpoint/2010/main" val="2940429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Regolazione intestino-cervello dell'assunzione di cibo. Vari ormoni periferici, compresi gli ormoni intestinali, regolano l’assunzione di cibo agendo su circuiti neurali integrati nell’ipotalamo e nel tronco cerebrale. Il sistema ipotalamico della </a:t>
            </a:r>
            <a:r>
              <a:rPr lang="it-IT" dirty="0" err="1"/>
              <a:t>melanocortina</a:t>
            </a:r>
            <a:r>
              <a:rPr lang="it-IT" dirty="0"/>
              <a:t> è un hub centrale per la regolazione dell'assunzione di cibo omeostatico, compresi i neuroni che inducono l'appetito che </a:t>
            </a:r>
            <a:r>
              <a:rPr lang="it-IT" dirty="0" err="1"/>
              <a:t>coesprimono</a:t>
            </a:r>
            <a:r>
              <a:rPr lang="it-IT" dirty="0"/>
              <a:t> il neuropeptide Y (NPY) e i peptidi correlati all'</a:t>
            </a:r>
            <a:r>
              <a:rPr lang="it-IT" dirty="0" err="1"/>
              <a:t>agouti</a:t>
            </a:r>
            <a:r>
              <a:rPr lang="it-IT" dirty="0"/>
              <a:t> (</a:t>
            </a:r>
            <a:r>
              <a:rPr lang="it-IT" dirty="0" err="1"/>
              <a:t>AgRP</a:t>
            </a:r>
            <a:r>
              <a:rPr lang="it-IT" dirty="0"/>
              <a:t>) e i neuroni anoressici che esprimono la pro-</a:t>
            </a:r>
            <a:r>
              <a:rPr lang="it-IT" dirty="0" err="1"/>
              <a:t>opiomelanocortina</a:t>
            </a:r>
            <a:r>
              <a:rPr lang="it-IT" dirty="0"/>
              <a:t> (POMC). La comunicazione intestino-cervello è mediata attraverso afferenze del nervo vago che proiettano al nucleo del tratto solitario nel rombencefalo, o attraverso la circolazione che raggiunge l'eminenza mediana dell'ipotalamo e l'area postrema del tronco encefalico</a:t>
            </a:r>
          </a:p>
          <a:p>
            <a:r>
              <a:rPr lang="it-IT" dirty="0"/>
              <a:t>Questi ormoni </a:t>
            </a:r>
            <a:r>
              <a:rPr lang="it-IT" dirty="0" err="1"/>
              <a:t>agistono</a:t>
            </a:r>
            <a:r>
              <a:rPr lang="it-IT" dirty="0"/>
              <a:t> regolando l'alimentazione su 3 livelli</a:t>
            </a:r>
          </a:p>
          <a:p>
            <a:r>
              <a:rPr lang="it-IT" dirty="0"/>
              <a:t>- L'alimentazione omeostatica si basa </a:t>
            </a:r>
            <a:r>
              <a:rPr lang="it-IT" b="1" dirty="0"/>
              <a:t>sulla fame </a:t>
            </a:r>
            <a:r>
              <a:rPr lang="it-IT" dirty="0"/>
              <a:t>ed è principalmente sotto il controllo dell'ipotalamo; comporta un equilibrio tra sentimenti di sazietà e fame che sono influenzati da segnali ormonali e afferenze vagali del tratto gastrointestinale (GI).</a:t>
            </a:r>
          </a:p>
          <a:p>
            <a:r>
              <a:rPr lang="it-IT" dirty="0"/>
              <a:t>- L'alimentazione edonica è basata sul </a:t>
            </a:r>
            <a:r>
              <a:rPr lang="it-IT" b="1" dirty="0"/>
              <a:t>piacere</a:t>
            </a:r>
            <a:r>
              <a:rPr lang="it-IT" dirty="0"/>
              <a:t> ed è prevalentemente sotto il controllo </a:t>
            </a:r>
            <a:r>
              <a:rPr lang="it-IT" dirty="0" err="1"/>
              <a:t>mesolimbico</a:t>
            </a:r>
            <a:r>
              <a:rPr lang="it-IT" dirty="0"/>
              <a:t>; è mediato dalla sensazione di “</a:t>
            </a:r>
            <a:r>
              <a:rPr lang="it-IT" b="1" dirty="0"/>
              <a:t>voglia” di mangiare</a:t>
            </a:r>
            <a:r>
              <a:rPr lang="it-IT" dirty="0"/>
              <a:t>, associata all’azione della dopamina nel </a:t>
            </a:r>
            <a:r>
              <a:rPr lang="it-IT" b="1" dirty="0"/>
              <a:t>sistema di ricompensa-comportamento</a:t>
            </a:r>
            <a:r>
              <a:rPr lang="it-IT" dirty="0"/>
              <a:t>, o dal “piacere” di mangiare, controllato dai recettori degli oppioidi e dei cannabinoidi.</a:t>
            </a:r>
          </a:p>
          <a:p>
            <a:r>
              <a:rPr lang="it-IT" dirty="0"/>
              <a:t>- La funzione esecutiva è la </a:t>
            </a:r>
            <a:r>
              <a:rPr lang="it-IT" b="1" dirty="0"/>
              <a:t>decisione di mangiare </a:t>
            </a:r>
            <a:r>
              <a:rPr lang="it-IT" dirty="0"/>
              <a:t>mediata dalla corteccia prefrontale.</a:t>
            </a:r>
          </a:p>
        </p:txBody>
      </p:sp>
      <p:sp>
        <p:nvSpPr>
          <p:cNvPr id="4" name="Segnaposto numero diapositiva 3"/>
          <p:cNvSpPr>
            <a:spLocks noGrp="1"/>
          </p:cNvSpPr>
          <p:nvPr>
            <p:ph type="sldNum" sz="quarter" idx="5"/>
          </p:nvPr>
        </p:nvSpPr>
        <p:spPr/>
        <p:txBody>
          <a:bodyPr/>
          <a:lstStyle/>
          <a:p>
            <a:fld id="{ED65C7ED-8DBB-48E8-9C72-972F1DC4FABB}" type="slidenum">
              <a:rPr lang="it-IT" smtClean="0"/>
              <a:t>17</a:t>
            </a:fld>
            <a:endParaRPr lang="it-IT"/>
          </a:p>
        </p:txBody>
      </p:sp>
    </p:spTree>
    <p:extLst>
      <p:ext uri="{BB962C8B-B14F-4D97-AF65-F5344CB8AC3E}">
        <p14:creationId xmlns:p14="http://schemas.microsoft.com/office/powerpoint/2010/main" val="2683388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TRA TUTTI I FRMACI ANTI </a:t>
            </a:r>
            <a:r>
              <a:rPr lang="it-IT" dirty="0" err="1"/>
              <a:t>OBESITAì</a:t>
            </a:r>
            <a:r>
              <a:rPr lang="it-IT" dirty="0"/>
              <a:t> I GLP1 SONO GLI UNICI CHE HANNO MOSTRATO RIDUZIONE….</a:t>
            </a:r>
          </a:p>
        </p:txBody>
      </p:sp>
      <p:sp>
        <p:nvSpPr>
          <p:cNvPr id="4" name="Segnaposto numero diapositiva 3"/>
          <p:cNvSpPr>
            <a:spLocks noGrp="1"/>
          </p:cNvSpPr>
          <p:nvPr>
            <p:ph type="sldNum" sz="quarter" idx="5"/>
          </p:nvPr>
        </p:nvSpPr>
        <p:spPr/>
        <p:txBody>
          <a:bodyPr/>
          <a:lstStyle/>
          <a:p>
            <a:fld id="{ED65C7ED-8DBB-48E8-9C72-972F1DC4FABB}" type="slidenum">
              <a:rPr lang="it-IT" smtClean="0"/>
              <a:t>18</a:t>
            </a:fld>
            <a:endParaRPr lang="it-IT"/>
          </a:p>
        </p:txBody>
      </p:sp>
    </p:spTree>
    <p:extLst>
      <p:ext uri="{BB962C8B-B14F-4D97-AF65-F5344CB8AC3E}">
        <p14:creationId xmlns:p14="http://schemas.microsoft.com/office/powerpoint/2010/main" val="13205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Nella comparazione tra i farmaci per obesità ad oggi disponibili i glp1 </a:t>
            </a:r>
            <a:r>
              <a:rPr lang="it-IT" dirty="0" err="1"/>
              <a:t>ra</a:t>
            </a:r>
            <a:r>
              <a:rPr lang="it-IT" dirty="0"/>
              <a:t> hanno dimostrato una efficacia superiore </a:t>
            </a:r>
          </a:p>
          <a:p>
            <a:r>
              <a:rPr lang="it-IT" dirty="0"/>
              <a:t>E nello specifico…studio step e </a:t>
            </a:r>
            <a:r>
              <a:rPr lang="it-IT" dirty="0" err="1"/>
              <a:t>surmount</a:t>
            </a:r>
            <a:endParaRPr lang="it-IT" dirty="0"/>
          </a:p>
        </p:txBody>
      </p:sp>
      <p:sp>
        <p:nvSpPr>
          <p:cNvPr id="4" name="Segnaposto numero diapositiva 3"/>
          <p:cNvSpPr>
            <a:spLocks noGrp="1"/>
          </p:cNvSpPr>
          <p:nvPr>
            <p:ph type="sldNum" sz="quarter" idx="5"/>
          </p:nvPr>
        </p:nvSpPr>
        <p:spPr/>
        <p:txBody>
          <a:bodyPr/>
          <a:lstStyle/>
          <a:p>
            <a:fld id="{ED65C7ED-8DBB-48E8-9C72-972F1DC4FABB}" type="slidenum">
              <a:rPr lang="it-IT" smtClean="0"/>
              <a:t>19</a:t>
            </a:fld>
            <a:endParaRPr lang="it-IT"/>
          </a:p>
        </p:txBody>
      </p:sp>
    </p:spTree>
    <p:extLst>
      <p:ext uri="{BB962C8B-B14F-4D97-AF65-F5344CB8AC3E}">
        <p14:creationId xmlns:p14="http://schemas.microsoft.com/office/powerpoint/2010/main" val="3694913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78DEEA-BC51-7C28-BD7F-F89393F8AD0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E0B9632-C301-33F7-70A7-BAB0A4ECBF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F9A1F54-1ADD-9EC6-92FC-9D814E0FC9BA}"/>
              </a:ext>
            </a:extLst>
          </p:cNvPr>
          <p:cNvSpPr>
            <a:spLocks noGrp="1"/>
          </p:cNvSpPr>
          <p:nvPr>
            <p:ph type="dt" sz="half" idx="10"/>
          </p:nvPr>
        </p:nvSpPr>
        <p:spPr/>
        <p:txBody>
          <a:bodyPr/>
          <a:lstStyle/>
          <a:p>
            <a:fld id="{01F76661-C93E-4432-B49C-AA92BA2CBEE9}" type="datetimeFigureOut">
              <a:rPr lang="it-IT" smtClean="0"/>
              <a:t>26/06/2025</a:t>
            </a:fld>
            <a:endParaRPr lang="it-IT"/>
          </a:p>
        </p:txBody>
      </p:sp>
      <p:sp>
        <p:nvSpPr>
          <p:cNvPr id="5" name="Segnaposto piè di pagina 4">
            <a:extLst>
              <a:ext uri="{FF2B5EF4-FFF2-40B4-BE49-F238E27FC236}">
                <a16:creationId xmlns:a16="http://schemas.microsoft.com/office/drawing/2014/main" id="{80964849-8AB4-FC31-0303-D6195819A15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E257B84-D0F5-12A7-B593-ACD335B50F5E}"/>
              </a:ext>
            </a:extLst>
          </p:cNvPr>
          <p:cNvSpPr>
            <a:spLocks noGrp="1"/>
          </p:cNvSpPr>
          <p:nvPr>
            <p:ph type="sldNum" sz="quarter" idx="12"/>
          </p:nvPr>
        </p:nvSpPr>
        <p:spPr/>
        <p:txBody>
          <a:bodyPr/>
          <a:lstStyle/>
          <a:p>
            <a:fld id="{91B6474A-F856-465F-8B51-0F863380191F}" type="slidenum">
              <a:rPr lang="it-IT" smtClean="0"/>
              <a:t>‹N›</a:t>
            </a:fld>
            <a:endParaRPr lang="it-IT"/>
          </a:p>
        </p:txBody>
      </p:sp>
    </p:spTree>
    <p:extLst>
      <p:ext uri="{BB962C8B-B14F-4D97-AF65-F5344CB8AC3E}">
        <p14:creationId xmlns:p14="http://schemas.microsoft.com/office/powerpoint/2010/main" val="2427724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1E690C-1D48-B629-2BCD-2A919193039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648F315-B0F3-7AB6-C659-7E42254CBC1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52F8CA1-0E81-49AC-C7F7-498B21A6C96D}"/>
              </a:ext>
            </a:extLst>
          </p:cNvPr>
          <p:cNvSpPr>
            <a:spLocks noGrp="1"/>
          </p:cNvSpPr>
          <p:nvPr>
            <p:ph type="dt" sz="half" idx="10"/>
          </p:nvPr>
        </p:nvSpPr>
        <p:spPr/>
        <p:txBody>
          <a:bodyPr/>
          <a:lstStyle/>
          <a:p>
            <a:fld id="{01F76661-C93E-4432-B49C-AA92BA2CBEE9}" type="datetimeFigureOut">
              <a:rPr lang="it-IT" smtClean="0"/>
              <a:t>26/06/2025</a:t>
            </a:fld>
            <a:endParaRPr lang="it-IT"/>
          </a:p>
        </p:txBody>
      </p:sp>
      <p:sp>
        <p:nvSpPr>
          <p:cNvPr id="5" name="Segnaposto piè di pagina 4">
            <a:extLst>
              <a:ext uri="{FF2B5EF4-FFF2-40B4-BE49-F238E27FC236}">
                <a16:creationId xmlns:a16="http://schemas.microsoft.com/office/drawing/2014/main" id="{17ECF434-6B55-7BCB-06AE-C4E24BB6F17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66E9C21-6E78-ACBE-1D2B-0502EB3EBF43}"/>
              </a:ext>
            </a:extLst>
          </p:cNvPr>
          <p:cNvSpPr>
            <a:spLocks noGrp="1"/>
          </p:cNvSpPr>
          <p:nvPr>
            <p:ph type="sldNum" sz="quarter" idx="12"/>
          </p:nvPr>
        </p:nvSpPr>
        <p:spPr/>
        <p:txBody>
          <a:bodyPr/>
          <a:lstStyle/>
          <a:p>
            <a:fld id="{91B6474A-F856-465F-8B51-0F863380191F}" type="slidenum">
              <a:rPr lang="it-IT" smtClean="0"/>
              <a:t>‹N›</a:t>
            </a:fld>
            <a:endParaRPr lang="it-IT"/>
          </a:p>
        </p:txBody>
      </p:sp>
    </p:spTree>
    <p:extLst>
      <p:ext uri="{BB962C8B-B14F-4D97-AF65-F5344CB8AC3E}">
        <p14:creationId xmlns:p14="http://schemas.microsoft.com/office/powerpoint/2010/main" val="815183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BC0A028-56DC-6A92-0658-4623124195A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E3056FF-DD37-8ABC-1F78-EB89F9FD623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D29BE0F-3382-0AE0-ED6D-9118A78889D7}"/>
              </a:ext>
            </a:extLst>
          </p:cNvPr>
          <p:cNvSpPr>
            <a:spLocks noGrp="1"/>
          </p:cNvSpPr>
          <p:nvPr>
            <p:ph type="dt" sz="half" idx="10"/>
          </p:nvPr>
        </p:nvSpPr>
        <p:spPr/>
        <p:txBody>
          <a:bodyPr/>
          <a:lstStyle/>
          <a:p>
            <a:fld id="{01F76661-C93E-4432-B49C-AA92BA2CBEE9}" type="datetimeFigureOut">
              <a:rPr lang="it-IT" smtClean="0"/>
              <a:t>26/06/2025</a:t>
            </a:fld>
            <a:endParaRPr lang="it-IT"/>
          </a:p>
        </p:txBody>
      </p:sp>
      <p:sp>
        <p:nvSpPr>
          <p:cNvPr id="5" name="Segnaposto piè di pagina 4">
            <a:extLst>
              <a:ext uri="{FF2B5EF4-FFF2-40B4-BE49-F238E27FC236}">
                <a16:creationId xmlns:a16="http://schemas.microsoft.com/office/drawing/2014/main" id="{FD78676D-3E48-A464-68E1-8D86D3B6E6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4073CDF-54D5-600A-B879-AF29B43AAAFA}"/>
              </a:ext>
            </a:extLst>
          </p:cNvPr>
          <p:cNvSpPr>
            <a:spLocks noGrp="1"/>
          </p:cNvSpPr>
          <p:nvPr>
            <p:ph type="sldNum" sz="quarter" idx="12"/>
          </p:nvPr>
        </p:nvSpPr>
        <p:spPr/>
        <p:txBody>
          <a:bodyPr/>
          <a:lstStyle/>
          <a:p>
            <a:fld id="{91B6474A-F856-465F-8B51-0F863380191F}" type="slidenum">
              <a:rPr lang="it-IT" smtClean="0"/>
              <a:t>‹N›</a:t>
            </a:fld>
            <a:endParaRPr lang="it-IT"/>
          </a:p>
        </p:txBody>
      </p:sp>
    </p:spTree>
    <p:extLst>
      <p:ext uri="{BB962C8B-B14F-4D97-AF65-F5344CB8AC3E}">
        <p14:creationId xmlns:p14="http://schemas.microsoft.com/office/powerpoint/2010/main" val="301927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D8EFBA9E-C030-444A-9468-E2FEE5B115AE}" type="datetime3">
              <a:rPr lang="en-US" smtClean="0">
                <a:solidFill>
                  <a:prstClr val="black">
                    <a:tint val="75000"/>
                  </a:prstClr>
                </a:solidFill>
              </a:rPr>
              <a:pPr/>
              <a:t>26 June 2025</a:t>
            </a:fld>
            <a:endParaRPr lang="en-GB">
              <a:solidFill>
                <a:prstClr val="black">
                  <a:tint val="75000"/>
                </a:prstClr>
              </a:solidFill>
            </a:endParaRPr>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GB">
              <a:solidFill>
                <a:prstClr val="black">
                  <a:tint val="75000"/>
                </a:prstClr>
              </a:solidFill>
            </a:endParaRPr>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solidFill>
                  <a:prstClr val="black">
                    <a:tint val="75000"/>
                  </a:prstClr>
                </a:solidFill>
              </a:rPr>
              <a:pPr/>
              <a:t>‹N›</a:t>
            </a:fld>
            <a:endParaRPr lang="en-GB">
              <a:solidFill>
                <a:prstClr val="black">
                  <a:tint val="75000"/>
                </a:prstClr>
              </a:solidFill>
            </a:endParaRPr>
          </a:p>
        </p:txBody>
      </p:sp>
      <p:sp>
        <p:nvSpPr>
          <p:cNvPr id="9" name="Text Placeholder 4">
            <a:extLst>
              <a:ext uri="{FF2B5EF4-FFF2-40B4-BE49-F238E27FC236}">
                <a16:creationId xmlns:a16="http://schemas.microsoft.com/office/drawing/2014/main" id="{CD1BF59D-D728-4475-A970-AD382B7F554C}"/>
              </a:ext>
            </a:extLst>
          </p:cNvPr>
          <p:cNvSpPr>
            <a:spLocks noGrp="1"/>
          </p:cNvSpPr>
          <p:nvPr>
            <p:ph type="body" sz="quarter" idx="13" hasCustomPrompt="1"/>
          </p:nvPr>
        </p:nvSpPr>
        <p:spPr>
          <a:xfrm>
            <a:off x="647999" y="6210000"/>
            <a:ext cx="8652000" cy="324000"/>
          </a:xfrm>
        </p:spPr>
        <p:txBody>
          <a:bodyPr vert="horz" lIns="0" tIns="0" rIns="0" bIns="0" rtlCol="0" anchor="b">
            <a:noAutofit/>
          </a:bodyPr>
          <a:lstStyle>
            <a:lvl1pPr marL="0" indent="0">
              <a:buNone/>
              <a:defRPr lang="en-GB" sz="800" i="1" dirty="0">
                <a:solidFill>
                  <a:schemeClr val="accent6"/>
                </a:solidFill>
              </a:defRPr>
            </a:lvl1pPr>
          </a:lstStyle>
          <a:p>
            <a:pPr marL="269993" lvl="0" indent="-269993" defTabSz="914400"/>
            <a:r>
              <a:rPr lang="en-GB"/>
              <a:t>Insert notes</a:t>
            </a:r>
          </a:p>
        </p:txBody>
      </p:sp>
    </p:spTree>
    <p:extLst>
      <p:ext uri="{BB962C8B-B14F-4D97-AF65-F5344CB8AC3E}">
        <p14:creationId xmlns:p14="http://schemas.microsoft.com/office/powerpoint/2010/main" val="2775267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ormal">
    <p:spTree>
      <p:nvGrpSpPr>
        <p:cNvPr id="1" name=""/>
        <p:cNvGrpSpPr/>
        <p:nvPr/>
      </p:nvGrpSpPr>
      <p:grpSpPr>
        <a:xfrm>
          <a:off x="0" y="0"/>
          <a:ext cx="0" cy="0"/>
          <a:chOff x="0" y="0"/>
          <a:chExt cx="0" cy="0"/>
        </a:xfrm>
      </p:grpSpPr>
      <p:sp>
        <p:nvSpPr>
          <p:cNvPr id="6" name="Content Placeholder 2"/>
          <p:cNvSpPr>
            <a:spLocks noGrp="1"/>
          </p:cNvSpPr>
          <p:nvPr>
            <p:ph idx="1"/>
          </p:nvPr>
        </p:nvSpPr>
        <p:spPr>
          <a:xfrm>
            <a:off x="422400" y="1749631"/>
            <a:ext cx="113472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itle 1"/>
          <p:cNvSpPr>
            <a:spLocks noGrp="1"/>
          </p:cNvSpPr>
          <p:nvPr>
            <p:ph type="title"/>
          </p:nvPr>
        </p:nvSpPr>
        <p:spPr>
          <a:xfrm>
            <a:off x="422400" y="687228"/>
            <a:ext cx="11347200" cy="521883"/>
          </a:xfrm>
        </p:spPr>
        <p:txBody>
          <a:bodyPr/>
          <a:lstStyle>
            <a:lvl1pPr>
              <a:defRPr sz="2400"/>
            </a:lvl1pPr>
          </a:lstStyle>
          <a:p>
            <a:r>
              <a:rPr lang="en-US" noProof="0"/>
              <a:t>Click to edit Master title style</a:t>
            </a:r>
            <a:endParaRPr lang="en-GB" noProof="0" dirty="0"/>
          </a:p>
        </p:txBody>
      </p:sp>
    </p:spTree>
    <p:extLst>
      <p:ext uri="{BB962C8B-B14F-4D97-AF65-F5344CB8AC3E}">
        <p14:creationId xmlns:p14="http://schemas.microsoft.com/office/powerpoint/2010/main" val="387666239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4">
            <a:extLst>
              <a:ext uri="{FF2B5EF4-FFF2-40B4-BE49-F238E27FC236}">
                <a16:creationId xmlns:a16="http://schemas.microsoft.com/office/drawing/2014/main" id="{C16868FC-B7DE-4736-A8C4-5762DBFD1FC2}"/>
              </a:ext>
            </a:extLst>
          </p:cNvPr>
          <p:cNvSpPr>
            <a:spLocks noGrp="1"/>
          </p:cNvSpPr>
          <p:nvPr>
            <p:ph type="body" sz="quarter" idx="13" hasCustomPrompt="1"/>
          </p:nvPr>
        </p:nvSpPr>
        <p:spPr>
          <a:xfrm>
            <a:off x="647999" y="6210000"/>
            <a:ext cx="8652000" cy="324000"/>
          </a:xfrm>
        </p:spPr>
        <p:txBody>
          <a:bodyPr anchor="b"/>
          <a:lstStyle>
            <a:lvl1pPr marL="0" indent="0">
              <a:spcBef>
                <a:spcPts val="0"/>
              </a:spcBef>
              <a:spcAft>
                <a:spcPts val="0"/>
              </a:spcAft>
              <a:buNone/>
              <a:defRPr sz="700" i="1">
                <a:solidFill>
                  <a:srgbClr val="939AA7"/>
                </a:solidFill>
              </a:defRPr>
            </a:lvl1pPr>
          </a:lstStyle>
          <a:p>
            <a:pPr lvl="0"/>
            <a:r>
              <a:rPr lang="en-GB"/>
              <a:t>Insert notes</a:t>
            </a:r>
          </a:p>
        </p:txBody>
      </p:sp>
    </p:spTree>
    <p:extLst>
      <p:ext uri="{BB962C8B-B14F-4D97-AF65-F5344CB8AC3E}">
        <p14:creationId xmlns:p14="http://schemas.microsoft.com/office/powerpoint/2010/main" val="2145170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Footer Content">
            <a:extLst>
              <a:ext uri="{FF2B5EF4-FFF2-40B4-BE49-F238E27FC236}">
                <a16:creationId xmlns:a16="http://schemas.microsoft.com/office/drawing/2014/main" id="{26604846-DFA1-9B1D-0E4E-F599D2E2624C}"/>
              </a:ext>
            </a:extLst>
          </p:cNvPr>
          <p:cNvSpPr>
            <a:spLocks noGrp="1"/>
          </p:cNvSpPr>
          <p:nvPr>
            <p:ph type="body" sz="quarter" idx="13" hasCustomPrompt="1"/>
          </p:nvPr>
        </p:nvSpPr>
        <p:spPr>
          <a:xfrm>
            <a:off x="612775" y="5806800"/>
            <a:ext cx="10954800" cy="648000"/>
          </a:xfrm>
        </p:spPr>
        <p:txBody>
          <a:bodyPr vert="horz" lIns="0" tIns="0" rIns="0" bIns="0" rtlCol="0" anchor="b" anchorCtr="0">
            <a:noAutofit/>
          </a:bodyPr>
          <a:lstStyle>
            <a:lvl1pPr>
              <a:defRPr lang="en-GB" sz="900" dirty="0" smtClean="0"/>
            </a:lvl1pPr>
          </a:lstStyle>
          <a:p>
            <a:pPr lvl="0">
              <a:spcBef>
                <a:spcPts val="0"/>
              </a:spcBef>
            </a:pPr>
            <a:r>
              <a:rPr lang="en-GB"/>
              <a:t>Click to edit footer content</a:t>
            </a:r>
          </a:p>
        </p:txBody>
      </p:sp>
      <p:sp>
        <p:nvSpPr>
          <p:cNvPr id="6" name="Content Placeholder 5">
            <a:extLst>
              <a:ext uri="{FF2B5EF4-FFF2-40B4-BE49-F238E27FC236}">
                <a16:creationId xmlns:a16="http://schemas.microsoft.com/office/drawing/2014/main" id="{ED0F9961-1D04-E5F2-0481-E31DDDD6A7DA}"/>
              </a:ext>
            </a:extLst>
          </p:cNvPr>
          <p:cNvSpPr>
            <a:spLocks noGrp="1"/>
          </p:cNvSpPr>
          <p:nvPr>
            <p:ph sz="quarter" idx="12"/>
          </p:nvPr>
        </p:nvSpPr>
        <p:spPr>
          <a:xfrm>
            <a:off x="612775" y="1519200"/>
            <a:ext cx="10954800" cy="3977788"/>
          </a:xfrm>
          <a:prstGeom prst="rect">
            <a:avLst/>
          </a:prstGeom>
        </p:spPr>
        <p:txBody>
          <a:bodyPr>
            <a:noAutofit/>
          </a:bodyPr>
          <a:lstStyle>
            <a:lvl1pPr>
              <a:lnSpc>
                <a:spcPct val="100000"/>
              </a:lnSpc>
              <a:spcBef>
                <a:spcPts val="1000"/>
              </a:spcBef>
              <a:defRPr sz="2200"/>
            </a:lvl1pPr>
            <a:lvl2pPr marL="182880">
              <a:lnSpc>
                <a:spcPct val="100000"/>
              </a:lnSpc>
              <a:spcBef>
                <a:spcPts val="1000"/>
              </a:spcBef>
              <a:buSzPct val="100000"/>
              <a:defRPr sz="2000"/>
            </a:lvl2pPr>
            <a:lvl3pPr marL="396000">
              <a:spcBef>
                <a:spcPts val="1000"/>
              </a:spcBef>
              <a:buSzPct val="100000"/>
              <a:defRPr sz="1800"/>
            </a:lvl3pPr>
            <a:lvl4pPr marL="576000">
              <a:spcBef>
                <a:spcPts val="1000"/>
              </a:spcBef>
              <a:buSzPct val="100000"/>
              <a:defRPr sz="1600"/>
            </a:lvl4pPr>
            <a:lvl5pPr marL="774000">
              <a:spcBef>
                <a:spcPts val="1000"/>
              </a:spcBef>
              <a:buSzPct val="100000"/>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9" name="Text Placeholder 8">
            <a:extLst>
              <a:ext uri="{FF2B5EF4-FFF2-40B4-BE49-F238E27FC236}">
                <a16:creationId xmlns:a16="http://schemas.microsoft.com/office/drawing/2014/main" id="{A7F756AE-C2D9-028A-D839-311A42C3FB88}"/>
              </a:ext>
            </a:extLst>
          </p:cNvPr>
          <p:cNvSpPr>
            <a:spLocks noGrp="1"/>
          </p:cNvSpPr>
          <p:nvPr>
            <p:ph type="body" sz="quarter" idx="14"/>
          </p:nvPr>
        </p:nvSpPr>
        <p:spPr>
          <a:xfrm>
            <a:off x="612775" y="982800"/>
            <a:ext cx="10955338" cy="255600"/>
          </a:xfrm>
        </p:spPr>
        <p:txBody>
          <a:bodyPr anchor="ctr" anchorCtr="0"/>
          <a:lstStyle>
            <a:lvl1pPr>
              <a:spcBef>
                <a:spcPts val="0"/>
              </a:spcBef>
              <a:defRPr sz="1800" baseline="0">
                <a:solidFill>
                  <a:srgbClr val="E1251B"/>
                </a:solidFill>
              </a:defRPr>
            </a:lvl1pPr>
          </a:lstStyle>
          <a:p>
            <a:pPr lvl="0"/>
            <a:r>
              <a:rPr lang="en-GB"/>
              <a:t>Click to edit Master text styles</a:t>
            </a:r>
            <a:endParaRPr lang="en-US"/>
          </a:p>
        </p:txBody>
      </p:sp>
      <p:sp>
        <p:nvSpPr>
          <p:cNvPr id="2" name="Title 1">
            <a:extLst>
              <a:ext uri="{FF2B5EF4-FFF2-40B4-BE49-F238E27FC236}">
                <a16:creationId xmlns:a16="http://schemas.microsoft.com/office/drawing/2014/main" id="{125DC940-2DB6-4AB0-D169-1B0425E840F6}"/>
              </a:ext>
            </a:extLst>
          </p:cNvPr>
          <p:cNvSpPr>
            <a:spLocks noGrp="1"/>
          </p:cNvSpPr>
          <p:nvPr>
            <p:ph type="title"/>
          </p:nvPr>
        </p:nvSpPr>
        <p:spPr>
          <a:xfrm>
            <a:off x="612000" y="0"/>
            <a:ext cx="10956113" cy="986400"/>
          </a:xfrm>
          <a:prstGeom prst="rect">
            <a:avLst/>
          </a:prstGeom>
        </p:spPr>
        <p:txBody>
          <a:bodyPr anchor="b" anchorCtr="0">
            <a:noAutofit/>
          </a:bodyPr>
          <a:lstStyle>
            <a:lvl1pPr>
              <a:lnSpc>
                <a:spcPts val="3600"/>
              </a:lnSpc>
              <a:defRPr sz="4000" spc="-100" baseline="0"/>
            </a:lvl1pPr>
          </a:lstStyle>
          <a:p>
            <a:r>
              <a:rPr lang="en-US"/>
              <a:t>Click to edit Master title style</a:t>
            </a:r>
          </a:p>
        </p:txBody>
      </p:sp>
    </p:spTree>
    <p:extLst>
      <p:ext uri="{BB962C8B-B14F-4D97-AF65-F5344CB8AC3E}">
        <p14:creationId xmlns:p14="http://schemas.microsoft.com/office/powerpoint/2010/main" val="3554693489"/>
      </p:ext>
    </p:extLst>
  </p:cSld>
  <p:clrMapOvr>
    <a:masterClrMapping/>
  </p:clrMapOvr>
  <p:extLst>
    <p:ext uri="{DCECCB84-F9BA-43D5-87BE-67443E8EF086}">
      <p15:sldGuideLst xmlns:p15="http://schemas.microsoft.com/office/powerpoint/2012/main">
        <p15:guide id="1" pos="7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76B3C6-04E3-CA19-521B-C18C32FD19C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921F676-5259-A21A-4173-BF6F89D0A38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7C6204E-50AE-829E-D2C0-4D60357BBF80}"/>
              </a:ext>
            </a:extLst>
          </p:cNvPr>
          <p:cNvSpPr>
            <a:spLocks noGrp="1"/>
          </p:cNvSpPr>
          <p:nvPr>
            <p:ph type="dt" sz="half" idx="10"/>
          </p:nvPr>
        </p:nvSpPr>
        <p:spPr/>
        <p:txBody>
          <a:bodyPr/>
          <a:lstStyle/>
          <a:p>
            <a:fld id="{01F76661-C93E-4432-B49C-AA92BA2CBEE9}" type="datetimeFigureOut">
              <a:rPr lang="it-IT" smtClean="0"/>
              <a:t>26/06/2025</a:t>
            </a:fld>
            <a:endParaRPr lang="it-IT"/>
          </a:p>
        </p:txBody>
      </p:sp>
      <p:sp>
        <p:nvSpPr>
          <p:cNvPr id="5" name="Segnaposto piè di pagina 4">
            <a:extLst>
              <a:ext uri="{FF2B5EF4-FFF2-40B4-BE49-F238E27FC236}">
                <a16:creationId xmlns:a16="http://schemas.microsoft.com/office/drawing/2014/main" id="{A818AF46-656A-F876-1B85-27E1E8A75FA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2EBAAF8-8D35-6180-257A-98A86C6FDF4B}"/>
              </a:ext>
            </a:extLst>
          </p:cNvPr>
          <p:cNvSpPr>
            <a:spLocks noGrp="1"/>
          </p:cNvSpPr>
          <p:nvPr>
            <p:ph type="sldNum" sz="quarter" idx="12"/>
          </p:nvPr>
        </p:nvSpPr>
        <p:spPr/>
        <p:txBody>
          <a:bodyPr/>
          <a:lstStyle/>
          <a:p>
            <a:fld id="{91B6474A-F856-465F-8B51-0F863380191F}" type="slidenum">
              <a:rPr lang="it-IT" smtClean="0"/>
              <a:t>‹N›</a:t>
            </a:fld>
            <a:endParaRPr lang="it-IT"/>
          </a:p>
        </p:txBody>
      </p:sp>
    </p:spTree>
    <p:extLst>
      <p:ext uri="{BB962C8B-B14F-4D97-AF65-F5344CB8AC3E}">
        <p14:creationId xmlns:p14="http://schemas.microsoft.com/office/powerpoint/2010/main" val="1305784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1F7360-3142-882E-C7E4-6C50C30B059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30C1A5C-60CF-67B6-BF8E-89CC9DCF95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0F19D1D-B49F-1520-0F5C-AFDAC430FED9}"/>
              </a:ext>
            </a:extLst>
          </p:cNvPr>
          <p:cNvSpPr>
            <a:spLocks noGrp="1"/>
          </p:cNvSpPr>
          <p:nvPr>
            <p:ph type="dt" sz="half" idx="10"/>
          </p:nvPr>
        </p:nvSpPr>
        <p:spPr/>
        <p:txBody>
          <a:bodyPr/>
          <a:lstStyle/>
          <a:p>
            <a:fld id="{01F76661-C93E-4432-B49C-AA92BA2CBEE9}" type="datetimeFigureOut">
              <a:rPr lang="it-IT" smtClean="0"/>
              <a:t>26/06/2025</a:t>
            </a:fld>
            <a:endParaRPr lang="it-IT"/>
          </a:p>
        </p:txBody>
      </p:sp>
      <p:sp>
        <p:nvSpPr>
          <p:cNvPr id="5" name="Segnaposto piè di pagina 4">
            <a:extLst>
              <a:ext uri="{FF2B5EF4-FFF2-40B4-BE49-F238E27FC236}">
                <a16:creationId xmlns:a16="http://schemas.microsoft.com/office/drawing/2014/main" id="{8DB15830-E4BD-A270-236C-0EA65A5F88C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ED728DD-734A-67DD-CFF9-2CEBB676037B}"/>
              </a:ext>
            </a:extLst>
          </p:cNvPr>
          <p:cNvSpPr>
            <a:spLocks noGrp="1"/>
          </p:cNvSpPr>
          <p:nvPr>
            <p:ph type="sldNum" sz="quarter" idx="12"/>
          </p:nvPr>
        </p:nvSpPr>
        <p:spPr/>
        <p:txBody>
          <a:bodyPr/>
          <a:lstStyle/>
          <a:p>
            <a:fld id="{91B6474A-F856-465F-8B51-0F863380191F}" type="slidenum">
              <a:rPr lang="it-IT" smtClean="0"/>
              <a:t>‹N›</a:t>
            </a:fld>
            <a:endParaRPr lang="it-IT"/>
          </a:p>
        </p:txBody>
      </p:sp>
    </p:spTree>
    <p:extLst>
      <p:ext uri="{BB962C8B-B14F-4D97-AF65-F5344CB8AC3E}">
        <p14:creationId xmlns:p14="http://schemas.microsoft.com/office/powerpoint/2010/main" val="126356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BE699-D0E0-1F92-B7DF-72112F8F1DB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13A3D32-7AC3-839D-69C5-9B187FB59D3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4AE900B-3DAB-156B-7679-A8BB5C7D5B7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C60B4DA-A3A9-A2A4-3796-795BAFE9D40B}"/>
              </a:ext>
            </a:extLst>
          </p:cNvPr>
          <p:cNvSpPr>
            <a:spLocks noGrp="1"/>
          </p:cNvSpPr>
          <p:nvPr>
            <p:ph type="dt" sz="half" idx="10"/>
          </p:nvPr>
        </p:nvSpPr>
        <p:spPr/>
        <p:txBody>
          <a:bodyPr/>
          <a:lstStyle/>
          <a:p>
            <a:fld id="{01F76661-C93E-4432-B49C-AA92BA2CBEE9}" type="datetimeFigureOut">
              <a:rPr lang="it-IT" smtClean="0"/>
              <a:t>26/06/2025</a:t>
            </a:fld>
            <a:endParaRPr lang="it-IT"/>
          </a:p>
        </p:txBody>
      </p:sp>
      <p:sp>
        <p:nvSpPr>
          <p:cNvPr id="6" name="Segnaposto piè di pagina 5">
            <a:extLst>
              <a:ext uri="{FF2B5EF4-FFF2-40B4-BE49-F238E27FC236}">
                <a16:creationId xmlns:a16="http://schemas.microsoft.com/office/drawing/2014/main" id="{84495429-2AD2-50AF-CB12-875FFD8BA9C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BD7A756-ABB5-C856-8963-1484B463DDA7}"/>
              </a:ext>
            </a:extLst>
          </p:cNvPr>
          <p:cNvSpPr>
            <a:spLocks noGrp="1"/>
          </p:cNvSpPr>
          <p:nvPr>
            <p:ph type="sldNum" sz="quarter" idx="12"/>
          </p:nvPr>
        </p:nvSpPr>
        <p:spPr/>
        <p:txBody>
          <a:bodyPr/>
          <a:lstStyle/>
          <a:p>
            <a:fld id="{91B6474A-F856-465F-8B51-0F863380191F}" type="slidenum">
              <a:rPr lang="it-IT" smtClean="0"/>
              <a:t>‹N›</a:t>
            </a:fld>
            <a:endParaRPr lang="it-IT"/>
          </a:p>
        </p:txBody>
      </p:sp>
    </p:spTree>
    <p:extLst>
      <p:ext uri="{BB962C8B-B14F-4D97-AF65-F5344CB8AC3E}">
        <p14:creationId xmlns:p14="http://schemas.microsoft.com/office/powerpoint/2010/main" val="84507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736EDB-CABC-9363-5A2D-2C4A3F20664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493CAC3-0F66-21C2-1A84-4D39AF34BF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CC9ED25-21AE-F395-B4A4-3A3B7680953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774C726-3406-1200-9579-41E7E3C11C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E8B3B11-3E92-ADA2-258A-1758063EC9F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B6AE1E6-02C0-6FE5-4B26-5F2697909E73}"/>
              </a:ext>
            </a:extLst>
          </p:cNvPr>
          <p:cNvSpPr>
            <a:spLocks noGrp="1"/>
          </p:cNvSpPr>
          <p:nvPr>
            <p:ph type="dt" sz="half" idx="10"/>
          </p:nvPr>
        </p:nvSpPr>
        <p:spPr/>
        <p:txBody>
          <a:bodyPr/>
          <a:lstStyle/>
          <a:p>
            <a:fld id="{01F76661-C93E-4432-B49C-AA92BA2CBEE9}" type="datetimeFigureOut">
              <a:rPr lang="it-IT" smtClean="0"/>
              <a:t>26/06/2025</a:t>
            </a:fld>
            <a:endParaRPr lang="it-IT"/>
          </a:p>
        </p:txBody>
      </p:sp>
      <p:sp>
        <p:nvSpPr>
          <p:cNvPr id="8" name="Segnaposto piè di pagina 7">
            <a:extLst>
              <a:ext uri="{FF2B5EF4-FFF2-40B4-BE49-F238E27FC236}">
                <a16:creationId xmlns:a16="http://schemas.microsoft.com/office/drawing/2014/main" id="{4BB5A564-DF6B-F49D-09C7-292F9850FDF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42358C3-A468-AAF0-63A1-AB24C52EF01C}"/>
              </a:ext>
            </a:extLst>
          </p:cNvPr>
          <p:cNvSpPr>
            <a:spLocks noGrp="1"/>
          </p:cNvSpPr>
          <p:nvPr>
            <p:ph type="sldNum" sz="quarter" idx="12"/>
          </p:nvPr>
        </p:nvSpPr>
        <p:spPr/>
        <p:txBody>
          <a:bodyPr/>
          <a:lstStyle/>
          <a:p>
            <a:fld id="{91B6474A-F856-465F-8B51-0F863380191F}" type="slidenum">
              <a:rPr lang="it-IT" smtClean="0"/>
              <a:t>‹N›</a:t>
            </a:fld>
            <a:endParaRPr lang="it-IT"/>
          </a:p>
        </p:txBody>
      </p:sp>
    </p:spTree>
    <p:extLst>
      <p:ext uri="{BB962C8B-B14F-4D97-AF65-F5344CB8AC3E}">
        <p14:creationId xmlns:p14="http://schemas.microsoft.com/office/powerpoint/2010/main" val="4128890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B71273-017F-4EA6-F3E1-57454EB1E60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ED32736-E3B2-2389-FC3B-686295CFA2D8}"/>
              </a:ext>
            </a:extLst>
          </p:cNvPr>
          <p:cNvSpPr>
            <a:spLocks noGrp="1"/>
          </p:cNvSpPr>
          <p:nvPr>
            <p:ph type="dt" sz="half" idx="10"/>
          </p:nvPr>
        </p:nvSpPr>
        <p:spPr/>
        <p:txBody>
          <a:bodyPr/>
          <a:lstStyle/>
          <a:p>
            <a:fld id="{01F76661-C93E-4432-B49C-AA92BA2CBEE9}" type="datetimeFigureOut">
              <a:rPr lang="it-IT" smtClean="0"/>
              <a:t>26/06/2025</a:t>
            </a:fld>
            <a:endParaRPr lang="it-IT"/>
          </a:p>
        </p:txBody>
      </p:sp>
      <p:sp>
        <p:nvSpPr>
          <p:cNvPr id="4" name="Segnaposto piè di pagina 3">
            <a:extLst>
              <a:ext uri="{FF2B5EF4-FFF2-40B4-BE49-F238E27FC236}">
                <a16:creationId xmlns:a16="http://schemas.microsoft.com/office/drawing/2014/main" id="{18A482A8-B519-9E23-A928-94EE1F527AE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3D89B5A-9CCA-BAEE-C527-966669A21161}"/>
              </a:ext>
            </a:extLst>
          </p:cNvPr>
          <p:cNvSpPr>
            <a:spLocks noGrp="1"/>
          </p:cNvSpPr>
          <p:nvPr>
            <p:ph type="sldNum" sz="quarter" idx="12"/>
          </p:nvPr>
        </p:nvSpPr>
        <p:spPr/>
        <p:txBody>
          <a:bodyPr/>
          <a:lstStyle/>
          <a:p>
            <a:fld id="{91B6474A-F856-465F-8B51-0F863380191F}" type="slidenum">
              <a:rPr lang="it-IT" smtClean="0"/>
              <a:t>‹N›</a:t>
            </a:fld>
            <a:endParaRPr lang="it-IT"/>
          </a:p>
        </p:txBody>
      </p:sp>
    </p:spTree>
    <p:extLst>
      <p:ext uri="{BB962C8B-B14F-4D97-AF65-F5344CB8AC3E}">
        <p14:creationId xmlns:p14="http://schemas.microsoft.com/office/powerpoint/2010/main" val="2112147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A35A7EF-B2AB-7242-C383-843E7B8C91D3}"/>
              </a:ext>
            </a:extLst>
          </p:cNvPr>
          <p:cNvSpPr>
            <a:spLocks noGrp="1"/>
          </p:cNvSpPr>
          <p:nvPr>
            <p:ph type="dt" sz="half" idx="10"/>
          </p:nvPr>
        </p:nvSpPr>
        <p:spPr/>
        <p:txBody>
          <a:bodyPr/>
          <a:lstStyle/>
          <a:p>
            <a:fld id="{01F76661-C93E-4432-B49C-AA92BA2CBEE9}" type="datetimeFigureOut">
              <a:rPr lang="it-IT" smtClean="0"/>
              <a:t>26/06/2025</a:t>
            </a:fld>
            <a:endParaRPr lang="it-IT"/>
          </a:p>
        </p:txBody>
      </p:sp>
      <p:sp>
        <p:nvSpPr>
          <p:cNvPr id="3" name="Segnaposto piè di pagina 2">
            <a:extLst>
              <a:ext uri="{FF2B5EF4-FFF2-40B4-BE49-F238E27FC236}">
                <a16:creationId xmlns:a16="http://schemas.microsoft.com/office/drawing/2014/main" id="{7D249611-27C1-CD5E-D594-5155CFC342D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EB984EB-171F-0CDB-400D-5AD09154E7C8}"/>
              </a:ext>
            </a:extLst>
          </p:cNvPr>
          <p:cNvSpPr>
            <a:spLocks noGrp="1"/>
          </p:cNvSpPr>
          <p:nvPr>
            <p:ph type="sldNum" sz="quarter" idx="12"/>
          </p:nvPr>
        </p:nvSpPr>
        <p:spPr/>
        <p:txBody>
          <a:bodyPr/>
          <a:lstStyle/>
          <a:p>
            <a:fld id="{91B6474A-F856-465F-8B51-0F863380191F}" type="slidenum">
              <a:rPr lang="it-IT" smtClean="0"/>
              <a:t>‹N›</a:t>
            </a:fld>
            <a:endParaRPr lang="it-IT"/>
          </a:p>
        </p:txBody>
      </p:sp>
    </p:spTree>
    <p:extLst>
      <p:ext uri="{BB962C8B-B14F-4D97-AF65-F5344CB8AC3E}">
        <p14:creationId xmlns:p14="http://schemas.microsoft.com/office/powerpoint/2010/main" val="121511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4BBA60-34CE-4D58-BBEA-D993B073AB0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6D6A6B0-FC9A-1F87-07F5-841B2A2FB2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ABFE1E9-BD31-DC46-24BB-38D951D50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C3F6F4D-0CDF-4596-5BE8-2CD170EE704C}"/>
              </a:ext>
            </a:extLst>
          </p:cNvPr>
          <p:cNvSpPr>
            <a:spLocks noGrp="1"/>
          </p:cNvSpPr>
          <p:nvPr>
            <p:ph type="dt" sz="half" idx="10"/>
          </p:nvPr>
        </p:nvSpPr>
        <p:spPr/>
        <p:txBody>
          <a:bodyPr/>
          <a:lstStyle/>
          <a:p>
            <a:fld id="{01F76661-C93E-4432-B49C-AA92BA2CBEE9}" type="datetimeFigureOut">
              <a:rPr lang="it-IT" smtClean="0"/>
              <a:t>26/06/2025</a:t>
            </a:fld>
            <a:endParaRPr lang="it-IT"/>
          </a:p>
        </p:txBody>
      </p:sp>
      <p:sp>
        <p:nvSpPr>
          <p:cNvPr id="6" name="Segnaposto piè di pagina 5">
            <a:extLst>
              <a:ext uri="{FF2B5EF4-FFF2-40B4-BE49-F238E27FC236}">
                <a16:creationId xmlns:a16="http://schemas.microsoft.com/office/drawing/2014/main" id="{20BC69B3-348B-7F5A-C0CF-15CB496EEEA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EAE0952-FCE7-14BA-B7A0-BBA82956CA13}"/>
              </a:ext>
            </a:extLst>
          </p:cNvPr>
          <p:cNvSpPr>
            <a:spLocks noGrp="1"/>
          </p:cNvSpPr>
          <p:nvPr>
            <p:ph type="sldNum" sz="quarter" idx="12"/>
          </p:nvPr>
        </p:nvSpPr>
        <p:spPr/>
        <p:txBody>
          <a:bodyPr/>
          <a:lstStyle/>
          <a:p>
            <a:fld id="{91B6474A-F856-465F-8B51-0F863380191F}" type="slidenum">
              <a:rPr lang="it-IT" smtClean="0"/>
              <a:t>‹N›</a:t>
            </a:fld>
            <a:endParaRPr lang="it-IT"/>
          </a:p>
        </p:txBody>
      </p:sp>
    </p:spTree>
    <p:extLst>
      <p:ext uri="{BB962C8B-B14F-4D97-AF65-F5344CB8AC3E}">
        <p14:creationId xmlns:p14="http://schemas.microsoft.com/office/powerpoint/2010/main" val="110766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A598C9-906A-9730-42F9-02E7D4B7121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07E57B5-95B4-E6BB-FBA6-DA860429CA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98C684B-0555-F998-1A82-977CAEFD48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E92890F-BADA-7CFA-4282-66742CA689E8}"/>
              </a:ext>
            </a:extLst>
          </p:cNvPr>
          <p:cNvSpPr>
            <a:spLocks noGrp="1"/>
          </p:cNvSpPr>
          <p:nvPr>
            <p:ph type="dt" sz="half" idx="10"/>
          </p:nvPr>
        </p:nvSpPr>
        <p:spPr/>
        <p:txBody>
          <a:bodyPr/>
          <a:lstStyle/>
          <a:p>
            <a:fld id="{01F76661-C93E-4432-B49C-AA92BA2CBEE9}" type="datetimeFigureOut">
              <a:rPr lang="it-IT" smtClean="0"/>
              <a:t>26/06/2025</a:t>
            </a:fld>
            <a:endParaRPr lang="it-IT"/>
          </a:p>
        </p:txBody>
      </p:sp>
      <p:sp>
        <p:nvSpPr>
          <p:cNvPr id="6" name="Segnaposto piè di pagina 5">
            <a:extLst>
              <a:ext uri="{FF2B5EF4-FFF2-40B4-BE49-F238E27FC236}">
                <a16:creationId xmlns:a16="http://schemas.microsoft.com/office/drawing/2014/main" id="{49C1CBB6-EB95-451B-1CA1-7231C2C9DE2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43BF54E-9473-CEF1-D199-3B641D29ED7A}"/>
              </a:ext>
            </a:extLst>
          </p:cNvPr>
          <p:cNvSpPr>
            <a:spLocks noGrp="1"/>
          </p:cNvSpPr>
          <p:nvPr>
            <p:ph type="sldNum" sz="quarter" idx="12"/>
          </p:nvPr>
        </p:nvSpPr>
        <p:spPr/>
        <p:txBody>
          <a:bodyPr/>
          <a:lstStyle/>
          <a:p>
            <a:fld id="{91B6474A-F856-465F-8B51-0F863380191F}" type="slidenum">
              <a:rPr lang="it-IT" smtClean="0"/>
              <a:t>‹N›</a:t>
            </a:fld>
            <a:endParaRPr lang="it-IT"/>
          </a:p>
        </p:txBody>
      </p:sp>
    </p:spTree>
    <p:extLst>
      <p:ext uri="{BB962C8B-B14F-4D97-AF65-F5344CB8AC3E}">
        <p14:creationId xmlns:p14="http://schemas.microsoft.com/office/powerpoint/2010/main" val="997283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3C4A4E9-ACD6-C3B7-29FB-EFC066A2C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A70CEB5-BC66-0669-F38B-5CE9C1A6A3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329BE85-9660-2E47-152C-17B279ED4B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F76661-C93E-4432-B49C-AA92BA2CBEE9}" type="datetimeFigureOut">
              <a:rPr lang="it-IT" smtClean="0"/>
              <a:t>26/06/2025</a:t>
            </a:fld>
            <a:endParaRPr lang="it-IT"/>
          </a:p>
        </p:txBody>
      </p:sp>
      <p:sp>
        <p:nvSpPr>
          <p:cNvPr id="5" name="Segnaposto piè di pagina 4">
            <a:extLst>
              <a:ext uri="{FF2B5EF4-FFF2-40B4-BE49-F238E27FC236}">
                <a16:creationId xmlns:a16="http://schemas.microsoft.com/office/drawing/2014/main" id="{92C38594-FB48-04D2-B5E4-A4E618D5DF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37F0B9E4-0529-12AA-3178-2BD09B214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B6474A-F856-465F-8B51-0F863380191F}" type="slidenum">
              <a:rPr lang="it-IT" smtClean="0"/>
              <a:t>‹N›</a:t>
            </a:fld>
            <a:endParaRPr lang="it-IT"/>
          </a:p>
        </p:txBody>
      </p:sp>
    </p:spTree>
    <p:extLst>
      <p:ext uri="{BB962C8B-B14F-4D97-AF65-F5344CB8AC3E}">
        <p14:creationId xmlns:p14="http://schemas.microsoft.com/office/powerpoint/2010/main" val="1788396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researchgate.net/journal/Reviews-in-Endocrine-and-Metabolic-Disorders-1573-2606?_tp=eyJjb250ZXh0Ijp7ImZpcnN0UGFnZSI6Il9kaXJlY3QiLCJwYWdlIjoicHVibGljYXRpb24iLCJwcmV2aW91c1BhZ2UiOiJfZGlyZWN0In19"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dx.doi.org/10.1007/s11154-023-09825-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31.png"/><Relationship Id="rId4" Type="http://schemas.openxmlformats.org/officeDocument/2006/relationships/hyperlink" Target="https://doi.org/10.3390/ijms2404338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5.emf"/><Relationship Id="rId5" Type="http://schemas.openxmlformats.org/officeDocument/2006/relationships/oleObject" Target="../embeddings/oleObject1.bin"/><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slide" Target="slide29.xml"/><Relationship Id="rId5" Type="http://schemas.openxmlformats.org/officeDocument/2006/relationships/image" Target="../media/image46.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slide" Target="slide29.xml"/><Relationship Id="rId5" Type="http://schemas.openxmlformats.org/officeDocument/2006/relationships/image" Target="../media/image47.e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4000">
              <a:srgbClr val="F8D599"/>
            </a:gs>
            <a:gs pos="83000">
              <a:srgbClr val="B8E2E1"/>
            </a:gs>
            <a:gs pos="22000">
              <a:schemeClr val="bg1"/>
            </a:gs>
            <a:gs pos="48000">
              <a:srgbClr val="E5E8ED"/>
            </a:gs>
          </a:gsLst>
          <a:lin ang="5400000" scaled="1"/>
          <a:tileRect/>
        </a:gra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0F8532C-F83D-46E5-C8EA-37AE7F1C2293}"/>
              </a:ext>
            </a:extLst>
          </p:cNvPr>
          <p:cNvPicPr>
            <a:picLocks noChangeAspect="1"/>
          </p:cNvPicPr>
          <p:nvPr/>
        </p:nvPicPr>
        <p:blipFill>
          <a:blip r:embed="rId2"/>
          <a:srcRect l="50000"/>
          <a:stretch/>
        </p:blipFill>
        <p:spPr>
          <a:xfrm>
            <a:off x="0" y="0"/>
            <a:ext cx="4838366" cy="6858000"/>
          </a:xfrm>
          <a:prstGeom prst="rect">
            <a:avLst/>
          </a:prstGeom>
        </p:spPr>
      </p:pic>
      <p:sp>
        <p:nvSpPr>
          <p:cNvPr id="6" name="CasellaDiTesto 5">
            <a:extLst>
              <a:ext uri="{FF2B5EF4-FFF2-40B4-BE49-F238E27FC236}">
                <a16:creationId xmlns:a16="http://schemas.microsoft.com/office/drawing/2014/main" id="{50A9D08E-6EDA-71B0-2544-680B07DE9DF6}"/>
              </a:ext>
            </a:extLst>
          </p:cNvPr>
          <p:cNvSpPr txBox="1"/>
          <p:nvPr/>
        </p:nvSpPr>
        <p:spPr>
          <a:xfrm>
            <a:off x="4929806" y="2137410"/>
            <a:ext cx="6980254" cy="954107"/>
          </a:xfrm>
          <a:prstGeom prst="rect">
            <a:avLst/>
          </a:prstGeom>
          <a:noFill/>
        </p:spPr>
        <p:txBody>
          <a:bodyPr wrap="square" rtlCol="0">
            <a:spAutoFit/>
          </a:bodyPr>
          <a:lstStyle/>
          <a:p>
            <a:pPr algn="ctr"/>
            <a:r>
              <a:rPr lang="it-IT" sz="2800" b="1" dirty="0">
                <a:latin typeface="Aptos" panose="020B0004020202020204" pitchFamily="34" charset="0"/>
                <a:cs typeface="Arial" panose="020B0604020202020204" pitchFamily="34" charset="0"/>
              </a:rPr>
              <a:t>IL RUOLO DELLA FARMACOTERAPIA NEL WEIGHT REGAIN</a:t>
            </a:r>
          </a:p>
        </p:txBody>
      </p:sp>
      <p:sp>
        <p:nvSpPr>
          <p:cNvPr id="7" name="CasellaDiTesto 6">
            <a:extLst>
              <a:ext uri="{FF2B5EF4-FFF2-40B4-BE49-F238E27FC236}">
                <a16:creationId xmlns:a16="http://schemas.microsoft.com/office/drawing/2014/main" id="{FD11C61A-8861-07C2-004D-34B3CAD587EF}"/>
              </a:ext>
            </a:extLst>
          </p:cNvPr>
          <p:cNvSpPr txBox="1"/>
          <p:nvPr/>
        </p:nvSpPr>
        <p:spPr>
          <a:xfrm>
            <a:off x="6652260" y="3840480"/>
            <a:ext cx="3566160" cy="1754326"/>
          </a:xfrm>
          <a:prstGeom prst="rect">
            <a:avLst/>
          </a:prstGeom>
          <a:noFill/>
        </p:spPr>
        <p:txBody>
          <a:bodyPr wrap="square" rtlCol="0">
            <a:spAutoFit/>
          </a:bodyPr>
          <a:lstStyle/>
          <a:p>
            <a:pPr algn="ctr"/>
            <a:r>
              <a:rPr lang="it-IT" sz="2000" b="1" i="1" dirty="0"/>
              <a:t>Dott.ssa Gloria Guarisco</a:t>
            </a:r>
          </a:p>
          <a:p>
            <a:pPr algn="ctr"/>
            <a:endParaRPr lang="it-IT" i="1" dirty="0"/>
          </a:p>
          <a:p>
            <a:pPr algn="ctr"/>
            <a:r>
              <a:rPr lang="it-IT" i="1" dirty="0"/>
              <a:t>UOC Diabetologia Universitaria</a:t>
            </a:r>
          </a:p>
          <a:p>
            <a:pPr algn="ctr"/>
            <a:r>
              <a:rPr lang="it-IT" i="1" dirty="0"/>
              <a:t>Ospedale SM Goretti – Latina</a:t>
            </a:r>
          </a:p>
          <a:p>
            <a:pPr algn="ctr"/>
            <a:endParaRPr lang="it-IT" i="1" dirty="0"/>
          </a:p>
          <a:p>
            <a:pPr algn="ctr"/>
            <a:r>
              <a:rPr lang="it-IT" sz="1400" i="1" dirty="0"/>
              <a:t>g.guarisco@ausl.latina.it</a:t>
            </a:r>
          </a:p>
        </p:txBody>
      </p:sp>
    </p:spTree>
    <p:extLst>
      <p:ext uri="{BB962C8B-B14F-4D97-AF65-F5344CB8AC3E}">
        <p14:creationId xmlns:p14="http://schemas.microsoft.com/office/powerpoint/2010/main" val="1810793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42529963-4F99-D20A-5A73-AF79D6A042CC}"/>
              </a:ext>
            </a:extLst>
          </p:cNvPr>
          <p:cNvSpPr txBox="1"/>
          <p:nvPr/>
        </p:nvSpPr>
        <p:spPr>
          <a:xfrm>
            <a:off x="350590" y="1401578"/>
            <a:ext cx="4455750" cy="923330"/>
          </a:xfrm>
          <a:prstGeom prst="rect">
            <a:avLst/>
          </a:prstGeom>
          <a:noFill/>
        </p:spPr>
        <p:txBody>
          <a:bodyPr wrap="square" rtlCol="0">
            <a:spAutoFit/>
          </a:bodyPr>
          <a:lstStyle/>
          <a:p>
            <a:r>
              <a:rPr lang="it-IT" dirty="0"/>
              <a:t>Cosa succede dopo la sospensione della terapia per il calo ponderale ? </a:t>
            </a:r>
          </a:p>
          <a:p>
            <a:r>
              <a:rPr lang="it-IT" dirty="0"/>
              <a:t>(SEMAGLUTIDE 2.4mg  vs PLACEBO)</a:t>
            </a:r>
          </a:p>
        </p:txBody>
      </p:sp>
      <p:pic>
        <p:nvPicPr>
          <p:cNvPr id="17" name="Immagine 16">
            <a:extLst>
              <a:ext uri="{FF2B5EF4-FFF2-40B4-BE49-F238E27FC236}">
                <a16:creationId xmlns:a16="http://schemas.microsoft.com/office/drawing/2014/main" id="{4AB76D19-69D3-81CF-F09A-D413F6F5EE3F}"/>
              </a:ext>
            </a:extLst>
          </p:cNvPr>
          <p:cNvPicPr>
            <a:picLocks noChangeAspect="1"/>
          </p:cNvPicPr>
          <p:nvPr/>
        </p:nvPicPr>
        <p:blipFill>
          <a:blip r:embed="rId2"/>
          <a:stretch>
            <a:fillRect/>
          </a:stretch>
        </p:blipFill>
        <p:spPr>
          <a:xfrm>
            <a:off x="284095" y="244366"/>
            <a:ext cx="5879638" cy="681133"/>
          </a:xfrm>
          <a:prstGeom prst="rect">
            <a:avLst/>
          </a:prstGeom>
        </p:spPr>
      </p:pic>
      <p:pic>
        <p:nvPicPr>
          <p:cNvPr id="19" name="Immagine 18">
            <a:extLst>
              <a:ext uri="{FF2B5EF4-FFF2-40B4-BE49-F238E27FC236}">
                <a16:creationId xmlns:a16="http://schemas.microsoft.com/office/drawing/2014/main" id="{0C068999-9DDD-239D-E15A-DE09F87FB60D}"/>
              </a:ext>
            </a:extLst>
          </p:cNvPr>
          <p:cNvPicPr>
            <a:picLocks noChangeAspect="1"/>
          </p:cNvPicPr>
          <p:nvPr/>
        </p:nvPicPr>
        <p:blipFill>
          <a:blip r:embed="rId3"/>
          <a:stretch>
            <a:fillRect/>
          </a:stretch>
        </p:blipFill>
        <p:spPr>
          <a:xfrm>
            <a:off x="7147485" y="51298"/>
            <a:ext cx="3382553" cy="386136"/>
          </a:xfrm>
          <a:prstGeom prst="rect">
            <a:avLst/>
          </a:prstGeom>
        </p:spPr>
      </p:pic>
      <p:grpSp>
        <p:nvGrpSpPr>
          <p:cNvPr id="15" name="Gruppo 14">
            <a:extLst>
              <a:ext uri="{FF2B5EF4-FFF2-40B4-BE49-F238E27FC236}">
                <a16:creationId xmlns:a16="http://schemas.microsoft.com/office/drawing/2014/main" id="{968C889F-ECE5-6E22-7243-6E6220756D99}"/>
              </a:ext>
            </a:extLst>
          </p:cNvPr>
          <p:cNvGrpSpPr/>
          <p:nvPr/>
        </p:nvGrpSpPr>
        <p:grpSpPr>
          <a:xfrm>
            <a:off x="284095" y="2511998"/>
            <a:ext cx="4148487" cy="3086674"/>
            <a:chOff x="191005" y="167878"/>
            <a:chExt cx="3498826" cy="2591537"/>
          </a:xfrm>
        </p:grpSpPr>
        <p:pic>
          <p:nvPicPr>
            <p:cNvPr id="8" name="Immagine 7">
              <a:extLst>
                <a:ext uri="{FF2B5EF4-FFF2-40B4-BE49-F238E27FC236}">
                  <a16:creationId xmlns:a16="http://schemas.microsoft.com/office/drawing/2014/main" id="{8E9E94CC-DFC2-2928-3DB0-A1A91A4D928B}"/>
                </a:ext>
              </a:extLst>
            </p:cNvPr>
            <p:cNvPicPr>
              <a:picLocks noChangeAspect="1"/>
            </p:cNvPicPr>
            <p:nvPr/>
          </p:nvPicPr>
          <p:blipFill>
            <a:blip r:embed="rId4"/>
            <a:stretch>
              <a:fillRect/>
            </a:stretch>
          </p:blipFill>
          <p:spPr>
            <a:xfrm>
              <a:off x="191005" y="167878"/>
              <a:ext cx="3498826" cy="2591537"/>
            </a:xfrm>
            <a:prstGeom prst="rect">
              <a:avLst/>
            </a:prstGeom>
          </p:spPr>
        </p:pic>
        <p:sp>
          <p:nvSpPr>
            <p:cNvPr id="13" name="CasellaDiTesto 12">
              <a:extLst>
                <a:ext uri="{FF2B5EF4-FFF2-40B4-BE49-F238E27FC236}">
                  <a16:creationId xmlns:a16="http://schemas.microsoft.com/office/drawing/2014/main" id="{D8D832F1-5907-6725-3A78-60A0ECB70D73}"/>
                </a:ext>
              </a:extLst>
            </p:cNvPr>
            <p:cNvSpPr txBox="1"/>
            <p:nvPr/>
          </p:nvSpPr>
          <p:spPr>
            <a:xfrm>
              <a:off x="1459042" y="2047196"/>
              <a:ext cx="543703" cy="232565"/>
            </a:xfrm>
            <a:prstGeom prst="rect">
              <a:avLst/>
            </a:prstGeom>
            <a:noFill/>
          </p:spPr>
          <p:txBody>
            <a:bodyPr wrap="square" rtlCol="0">
              <a:spAutoFit/>
            </a:bodyPr>
            <a:lstStyle/>
            <a:p>
              <a:r>
                <a:rPr lang="it-IT" sz="1200" b="1" dirty="0">
                  <a:solidFill>
                    <a:srgbClr val="FF0000"/>
                  </a:solidFill>
                </a:rPr>
                <a:t>-17,3%</a:t>
              </a:r>
            </a:p>
          </p:txBody>
        </p:sp>
        <p:sp>
          <p:nvSpPr>
            <p:cNvPr id="14" name="CasellaDiTesto 13">
              <a:extLst>
                <a:ext uri="{FF2B5EF4-FFF2-40B4-BE49-F238E27FC236}">
                  <a16:creationId xmlns:a16="http://schemas.microsoft.com/office/drawing/2014/main" id="{AB41CD97-DD65-1094-A999-77FC9E40156E}"/>
                </a:ext>
              </a:extLst>
            </p:cNvPr>
            <p:cNvSpPr txBox="1"/>
            <p:nvPr/>
          </p:nvSpPr>
          <p:spPr>
            <a:xfrm>
              <a:off x="1529614" y="991254"/>
              <a:ext cx="402560" cy="232565"/>
            </a:xfrm>
            <a:prstGeom prst="rect">
              <a:avLst/>
            </a:prstGeom>
            <a:noFill/>
          </p:spPr>
          <p:txBody>
            <a:bodyPr wrap="square" rtlCol="0">
              <a:spAutoFit/>
            </a:bodyPr>
            <a:lstStyle/>
            <a:p>
              <a:r>
                <a:rPr lang="it-IT" sz="1200" b="1" dirty="0">
                  <a:solidFill>
                    <a:srgbClr val="FF0000"/>
                  </a:solidFill>
                </a:rPr>
                <a:t>-2%</a:t>
              </a:r>
            </a:p>
          </p:txBody>
        </p:sp>
      </p:grpSp>
      <p:sp>
        <p:nvSpPr>
          <p:cNvPr id="20" name="Rettangolo 19">
            <a:extLst>
              <a:ext uri="{FF2B5EF4-FFF2-40B4-BE49-F238E27FC236}">
                <a16:creationId xmlns:a16="http://schemas.microsoft.com/office/drawing/2014/main" id="{5944D6E1-BB72-DC3C-33C7-6FD2BF7B1D13}"/>
              </a:ext>
            </a:extLst>
          </p:cNvPr>
          <p:cNvSpPr/>
          <p:nvPr/>
        </p:nvSpPr>
        <p:spPr>
          <a:xfrm>
            <a:off x="2585804" y="2598820"/>
            <a:ext cx="1294046" cy="26324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 name="Immagine 9">
            <a:extLst>
              <a:ext uri="{FF2B5EF4-FFF2-40B4-BE49-F238E27FC236}">
                <a16:creationId xmlns:a16="http://schemas.microsoft.com/office/drawing/2014/main" id="{C9734039-D415-D32E-99DD-81671E8046F9}"/>
              </a:ext>
            </a:extLst>
          </p:cNvPr>
          <p:cNvPicPr>
            <a:picLocks noChangeAspect="1"/>
          </p:cNvPicPr>
          <p:nvPr/>
        </p:nvPicPr>
        <p:blipFill>
          <a:blip r:embed="rId5"/>
          <a:srcRect r="5698"/>
          <a:stretch>
            <a:fillRect/>
          </a:stretch>
        </p:blipFill>
        <p:spPr>
          <a:xfrm>
            <a:off x="4181931" y="905661"/>
            <a:ext cx="7955088" cy="3057324"/>
          </a:xfrm>
          <a:prstGeom prst="rect">
            <a:avLst/>
          </a:prstGeom>
        </p:spPr>
      </p:pic>
      <p:sp>
        <p:nvSpPr>
          <p:cNvPr id="21" name="Rettangolo 20">
            <a:extLst>
              <a:ext uri="{FF2B5EF4-FFF2-40B4-BE49-F238E27FC236}">
                <a16:creationId xmlns:a16="http://schemas.microsoft.com/office/drawing/2014/main" id="{544E2478-D7F4-8E7D-F169-2811EFFFB5A3}"/>
              </a:ext>
            </a:extLst>
          </p:cNvPr>
          <p:cNvSpPr/>
          <p:nvPr/>
        </p:nvSpPr>
        <p:spPr>
          <a:xfrm>
            <a:off x="6734291" y="1401578"/>
            <a:ext cx="1151568" cy="21679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2AA91C00-ACFE-374A-DFC6-AEFE2217876D}"/>
              </a:ext>
            </a:extLst>
          </p:cNvPr>
          <p:cNvSpPr/>
          <p:nvPr/>
        </p:nvSpPr>
        <p:spPr>
          <a:xfrm>
            <a:off x="10644635" y="1428045"/>
            <a:ext cx="1151569" cy="21679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6C724B62-92E5-ED0D-54DE-2F30A383C1CE}"/>
              </a:ext>
            </a:extLst>
          </p:cNvPr>
          <p:cNvPicPr>
            <a:picLocks noChangeAspect="1"/>
          </p:cNvPicPr>
          <p:nvPr/>
        </p:nvPicPr>
        <p:blipFill>
          <a:blip r:embed="rId6"/>
          <a:stretch>
            <a:fillRect/>
          </a:stretch>
        </p:blipFill>
        <p:spPr>
          <a:xfrm>
            <a:off x="4579001" y="4021842"/>
            <a:ext cx="7325132" cy="2696955"/>
          </a:xfrm>
          <a:prstGeom prst="rect">
            <a:avLst/>
          </a:prstGeom>
        </p:spPr>
      </p:pic>
      <p:sp>
        <p:nvSpPr>
          <p:cNvPr id="24" name="Rettangolo 23">
            <a:extLst>
              <a:ext uri="{FF2B5EF4-FFF2-40B4-BE49-F238E27FC236}">
                <a16:creationId xmlns:a16="http://schemas.microsoft.com/office/drawing/2014/main" id="{3C45C754-771B-C8A9-31CF-F1813BEE7582}"/>
              </a:ext>
            </a:extLst>
          </p:cNvPr>
          <p:cNvSpPr/>
          <p:nvPr/>
        </p:nvSpPr>
        <p:spPr>
          <a:xfrm>
            <a:off x="6792241" y="4282744"/>
            <a:ext cx="1101366" cy="21679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Rettangolo 24">
            <a:extLst>
              <a:ext uri="{FF2B5EF4-FFF2-40B4-BE49-F238E27FC236}">
                <a16:creationId xmlns:a16="http://schemas.microsoft.com/office/drawing/2014/main" id="{ED884275-7E7C-F4C1-A8C4-83A332B7E3CA}"/>
              </a:ext>
            </a:extLst>
          </p:cNvPr>
          <p:cNvSpPr/>
          <p:nvPr/>
        </p:nvSpPr>
        <p:spPr>
          <a:xfrm>
            <a:off x="10280567" y="4282743"/>
            <a:ext cx="1088918" cy="21679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7202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0"/>
                                        </p:tgtEl>
                                      </p:cBhvr>
                                    </p:animEffect>
                                    <p:anim calcmode="lin" valueType="num">
                                      <p:cBhvr>
                                        <p:cTn id="7" dur="1000"/>
                                        <p:tgtEl>
                                          <p:spTgt spid="20"/>
                                        </p:tgtEl>
                                        <p:attrNameLst>
                                          <p:attrName>ppt_x</p:attrName>
                                        </p:attrNameLst>
                                      </p:cBhvr>
                                      <p:tavLst>
                                        <p:tav tm="0">
                                          <p:val>
                                            <p:strVal val="ppt_x"/>
                                          </p:val>
                                        </p:tav>
                                        <p:tav tm="100000">
                                          <p:val>
                                            <p:strVal val="ppt_x"/>
                                          </p:val>
                                        </p:tav>
                                      </p:tavLst>
                                    </p:anim>
                                    <p:anim calcmode="lin" valueType="num">
                                      <p:cBhvr>
                                        <p:cTn id="8" dur="1000"/>
                                        <p:tgtEl>
                                          <p:spTgt spid="20"/>
                                        </p:tgtEl>
                                        <p:attrNameLst>
                                          <p:attrName>ppt_y</p:attrName>
                                        </p:attrNameLst>
                                      </p:cBhvr>
                                      <p:tavLst>
                                        <p:tav tm="0">
                                          <p:val>
                                            <p:strVal val="ppt_y"/>
                                          </p:val>
                                        </p:tav>
                                        <p:tav tm="100000">
                                          <p:val>
                                            <p:strVal val="ppt_y+.1"/>
                                          </p:val>
                                        </p:tav>
                                      </p:tavLst>
                                    </p:anim>
                                    <p:set>
                                      <p:cBhvr>
                                        <p:cTn id="9" dur="1" fill="hold">
                                          <p:stCondLst>
                                            <p:cond delay="999"/>
                                          </p:stCondLst>
                                        </p:cTn>
                                        <p:tgtEl>
                                          <p:spTgt spid="2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21"/>
                                        </p:tgtEl>
                                      </p:cBhvr>
                                    </p:animEffect>
                                    <p:anim calcmode="lin" valueType="num">
                                      <p:cBhvr>
                                        <p:cTn id="14" dur="1000"/>
                                        <p:tgtEl>
                                          <p:spTgt spid="21"/>
                                        </p:tgtEl>
                                        <p:attrNameLst>
                                          <p:attrName>ppt_x</p:attrName>
                                        </p:attrNameLst>
                                      </p:cBhvr>
                                      <p:tavLst>
                                        <p:tav tm="0">
                                          <p:val>
                                            <p:strVal val="ppt_x"/>
                                          </p:val>
                                        </p:tav>
                                        <p:tav tm="100000">
                                          <p:val>
                                            <p:strVal val="ppt_x"/>
                                          </p:val>
                                        </p:tav>
                                      </p:tavLst>
                                    </p:anim>
                                    <p:anim calcmode="lin" valueType="num">
                                      <p:cBhvr>
                                        <p:cTn id="15" dur="1000"/>
                                        <p:tgtEl>
                                          <p:spTgt spid="21"/>
                                        </p:tgtEl>
                                        <p:attrNameLst>
                                          <p:attrName>ppt_y</p:attrName>
                                        </p:attrNameLst>
                                      </p:cBhvr>
                                      <p:tavLst>
                                        <p:tav tm="0">
                                          <p:val>
                                            <p:strVal val="ppt_y"/>
                                          </p:val>
                                        </p:tav>
                                        <p:tav tm="100000">
                                          <p:val>
                                            <p:strVal val="ppt_y+.1"/>
                                          </p:val>
                                        </p:tav>
                                      </p:tavLst>
                                    </p:anim>
                                    <p:set>
                                      <p:cBhvr>
                                        <p:cTn id="16" dur="1" fill="hold">
                                          <p:stCondLst>
                                            <p:cond delay="999"/>
                                          </p:stCondLst>
                                        </p:cTn>
                                        <p:tgtEl>
                                          <p:spTgt spid="21"/>
                                        </p:tgtEl>
                                        <p:attrNameLst>
                                          <p:attrName>style.visibility</p:attrName>
                                        </p:attrNameLst>
                                      </p:cBhvr>
                                      <p:to>
                                        <p:strVal val="hidden"/>
                                      </p:to>
                                    </p:set>
                                  </p:childTnLst>
                                </p:cTn>
                              </p:par>
                              <p:par>
                                <p:cTn id="17" presetID="42" presetClass="exit" presetSubtype="0" fill="hold" grpId="0" nodeType="withEffect">
                                  <p:stCondLst>
                                    <p:cond delay="0"/>
                                  </p:stCondLst>
                                  <p:childTnLst>
                                    <p:animEffect transition="out" filter="fade">
                                      <p:cBhvr>
                                        <p:cTn id="18" dur="1000"/>
                                        <p:tgtEl>
                                          <p:spTgt spid="23"/>
                                        </p:tgtEl>
                                      </p:cBhvr>
                                    </p:animEffect>
                                    <p:anim calcmode="lin" valueType="num">
                                      <p:cBhvr>
                                        <p:cTn id="19" dur="1000"/>
                                        <p:tgtEl>
                                          <p:spTgt spid="23"/>
                                        </p:tgtEl>
                                        <p:attrNameLst>
                                          <p:attrName>ppt_x</p:attrName>
                                        </p:attrNameLst>
                                      </p:cBhvr>
                                      <p:tavLst>
                                        <p:tav tm="0">
                                          <p:val>
                                            <p:strVal val="ppt_x"/>
                                          </p:val>
                                        </p:tav>
                                        <p:tav tm="100000">
                                          <p:val>
                                            <p:strVal val="ppt_x"/>
                                          </p:val>
                                        </p:tav>
                                      </p:tavLst>
                                    </p:anim>
                                    <p:anim calcmode="lin" valueType="num">
                                      <p:cBhvr>
                                        <p:cTn id="20" dur="1000"/>
                                        <p:tgtEl>
                                          <p:spTgt spid="23"/>
                                        </p:tgtEl>
                                        <p:attrNameLst>
                                          <p:attrName>ppt_y</p:attrName>
                                        </p:attrNameLst>
                                      </p:cBhvr>
                                      <p:tavLst>
                                        <p:tav tm="0">
                                          <p:val>
                                            <p:strVal val="ppt_y"/>
                                          </p:val>
                                        </p:tav>
                                        <p:tav tm="100000">
                                          <p:val>
                                            <p:strVal val="ppt_y+.1"/>
                                          </p:val>
                                        </p:tav>
                                      </p:tavLst>
                                    </p:anim>
                                    <p:set>
                                      <p:cBhvr>
                                        <p:cTn id="21" dur="1" fill="hold">
                                          <p:stCondLst>
                                            <p:cond delay="999"/>
                                          </p:stCondLst>
                                        </p:cTn>
                                        <p:tgtEl>
                                          <p:spTgt spid="23"/>
                                        </p:tgtEl>
                                        <p:attrNameLst>
                                          <p:attrName>style.visibility</p:attrName>
                                        </p:attrNameLst>
                                      </p:cBhvr>
                                      <p:to>
                                        <p:strVal val="hidden"/>
                                      </p:to>
                                    </p:set>
                                  </p:childTnLst>
                                </p:cTn>
                              </p:par>
                              <p:par>
                                <p:cTn id="22" presetID="42" presetClass="exit" presetSubtype="0" fill="hold" grpId="0" nodeType="withEffect">
                                  <p:stCondLst>
                                    <p:cond delay="0"/>
                                  </p:stCondLst>
                                  <p:childTnLst>
                                    <p:animEffect transition="out" filter="fade">
                                      <p:cBhvr>
                                        <p:cTn id="23" dur="1000"/>
                                        <p:tgtEl>
                                          <p:spTgt spid="24"/>
                                        </p:tgtEl>
                                      </p:cBhvr>
                                    </p:animEffect>
                                    <p:anim calcmode="lin" valueType="num">
                                      <p:cBhvr>
                                        <p:cTn id="24" dur="1000"/>
                                        <p:tgtEl>
                                          <p:spTgt spid="24"/>
                                        </p:tgtEl>
                                        <p:attrNameLst>
                                          <p:attrName>ppt_x</p:attrName>
                                        </p:attrNameLst>
                                      </p:cBhvr>
                                      <p:tavLst>
                                        <p:tav tm="0">
                                          <p:val>
                                            <p:strVal val="ppt_x"/>
                                          </p:val>
                                        </p:tav>
                                        <p:tav tm="100000">
                                          <p:val>
                                            <p:strVal val="ppt_x"/>
                                          </p:val>
                                        </p:tav>
                                      </p:tavLst>
                                    </p:anim>
                                    <p:anim calcmode="lin" valueType="num">
                                      <p:cBhvr>
                                        <p:cTn id="25" dur="1000"/>
                                        <p:tgtEl>
                                          <p:spTgt spid="24"/>
                                        </p:tgtEl>
                                        <p:attrNameLst>
                                          <p:attrName>ppt_y</p:attrName>
                                        </p:attrNameLst>
                                      </p:cBhvr>
                                      <p:tavLst>
                                        <p:tav tm="0">
                                          <p:val>
                                            <p:strVal val="ppt_y"/>
                                          </p:val>
                                        </p:tav>
                                        <p:tav tm="100000">
                                          <p:val>
                                            <p:strVal val="ppt_y+.1"/>
                                          </p:val>
                                        </p:tav>
                                      </p:tavLst>
                                    </p:anim>
                                    <p:set>
                                      <p:cBhvr>
                                        <p:cTn id="26" dur="1" fill="hold">
                                          <p:stCondLst>
                                            <p:cond delay="999"/>
                                          </p:stCondLst>
                                        </p:cTn>
                                        <p:tgtEl>
                                          <p:spTgt spid="24"/>
                                        </p:tgtEl>
                                        <p:attrNameLst>
                                          <p:attrName>style.visibility</p:attrName>
                                        </p:attrNameLst>
                                      </p:cBhvr>
                                      <p:to>
                                        <p:strVal val="hidden"/>
                                      </p:to>
                                    </p:set>
                                  </p:childTnLst>
                                </p:cTn>
                              </p:par>
                              <p:par>
                                <p:cTn id="27" presetID="42" presetClass="exit" presetSubtype="0" fill="hold" grpId="0" nodeType="withEffect">
                                  <p:stCondLst>
                                    <p:cond delay="0"/>
                                  </p:stCondLst>
                                  <p:childTnLst>
                                    <p:animEffect transition="out" filter="fade">
                                      <p:cBhvr>
                                        <p:cTn id="28" dur="1000"/>
                                        <p:tgtEl>
                                          <p:spTgt spid="25"/>
                                        </p:tgtEl>
                                      </p:cBhvr>
                                    </p:animEffect>
                                    <p:anim calcmode="lin" valueType="num">
                                      <p:cBhvr>
                                        <p:cTn id="29" dur="1000"/>
                                        <p:tgtEl>
                                          <p:spTgt spid="25"/>
                                        </p:tgtEl>
                                        <p:attrNameLst>
                                          <p:attrName>ppt_x</p:attrName>
                                        </p:attrNameLst>
                                      </p:cBhvr>
                                      <p:tavLst>
                                        <p:tav tm="0">
                                          <p:val>
                                            <p:strVal val="ppt_x"/>
                                          </p:val>
                                        </p:tav>
                                        <p:tav tm="100000">
                                          <p:val>
                                            <p:strVal val="ppt_x"/>
                                          </p:val>
                                        </p:tav>
                                      </p:tavLst>
                                    </p:anim>
                                    <p:anim calcmode="lin" valueType="num">
                                      <p:cBhvr>
                                        <p:cTn id="30" dur="1000"/>
                                        <p:tgtEl>
                                          <p:spTgt spid="25"/>
                                        </p:tgtEl>
                                        <p:attrNameLst>
                                          <p:attrName>ppt_y</p:attrName>
                                        </p:attrNameLst>
                                      </p:cBhvr>
                                      <p:tavLst>
                                        <p:tav tm="0">
                                          <p:val>
                                            <p:strVal val="ppt_y"/>
                                          </p:val>
                                        </p:tav>
                                        <p:tav tm="100000">
                                          <p:val>
                                            <p:strVal val="ppt_y+.1"/>
                                          </p:val>
                                        </p:tav>
                                      </p:tavLst>
                                    </p:anim>
                                    <p:set>
                                      <p:cBhvr>
                                        <p:cTn id="31"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88CE4402-C062-49F0-A4CB-FD53A09013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41" t="5555"/>
          <a:stretch/>
        </p:blipFill>
        <p:spPr>
          <a:xfrm>
            <a:off x="5066949" y="-426"/>
            <a:ext cx="6610525" cy="6852852"/>
          </a:xfrm>
        </p:spPr>
      </p:pic>
      <p:sp>
        <p:nvSpPr>
          <p:cNvPr id="4" name="Segnaposto testo 3">
            <a:extLst>
              <a:ext uri="{FF2B5EF4-FFF2-40B4-BE49-F238E27FC236}">
                <a16:creationId xmlns:a16="http://schemas.microsoft.com/office/drawing/2014/main" id="{D494A95B-7C99-4DC3-B338-E162DABCE4BB}"/>
              </a:ext>
            </a:extLst>
          </p:cNvPr>
          <p:cNvSpPr>
            <a:spLocks noGrp="1"/>
          </p:cNvSpPr>
          <p:nvPr>
            <p:ph type="body" sz="quarter" idx="13"/>
          </p:nvPr>
        </p:nvSpPr>
        <p:spPr>
          <a:xfrm>
            <a:off x="321131" y="6375862"/>
            <a:ext cx="10182386" cy="359307"/>
          </a:xfrm>
        </p:spPr>
        <p:txBody>
          <a:bodyPr/>
          <a:lstStyle/>
          <a:p>
            <a:r>
              <a:rPr lang="en-GB" sz="1400" b="1" i="0" u="none" strike="noStrike" baseline="0" dirty="0" err="1">
                <a:solidFill>
                  <a:srgbClr val="5A5A5A"/>
                </a:solidFill>
                <a:latin typeface="OTNEJMScalaSansLF-Bold"/>
              </a:rPr>
              <a:t>Heymsfiedl</a:t>
            </a:r>
            <a:r>
              <a:rPr lang="en-GB" sz="1400" b="1" i="0" u="none" strike="noStrike" baseline="0" dirty="0">
                <a:solidFill>
                  <a:srgbClr val="5A5A5A"/>
                </a:solidFill>
                <a:latin typeface="OTNEJMScalaSansLF-Bold"/>
              </a:rPr>
              <a:t> and </a:t>
            </a:r>
            <a:r>
              <a:rPr lang="en-GB" sz="1400" b="1" i="0" u="none" strike="noStrike" baseline="0" dirty="0" err="1">
                <a:solidFill>
                  <a:srgbClr val="5A5A5A"/>
                </a:solidFill>
                <a:latin typeface="OTNEJMScalaSansLF-Bold"/>
              </a:rPr>
              <a:t>Wadden</a:t>
            </a:r>
            <a:r>
              <a:rPr lang="en-GB" sz="1400" b="1" i="0" u="none" strike="noStrike" baseline="0" dirty="0">
                <a:solidFill>
                  <a:srgbClr val="5A5A5A"/>
                </a:solidFill>
                <a:latin typeface="OTNEJMScalaSansLF-Bold"/>
              </a:rPr>
              <a:t> N </a:t>
            </a:r>
            <a:r>
              <a:rPr lang="en-GB" sz="1400" b="1" i="0" u="none" strike="noStrike" baseline="0" dirty="0" err="1">
                <a:solidFill>
                  <a:srgbClr val="5A5A5A"/>
                </a:solidFill>
                <a:latin typeface="OTNEJMScalaSansLF-Bold"/>
              </a:rPr>
              <a:t>Engl</a:t>
            </a:r>
            <a:r>
              <a:rPr lang="en-GB" sz="1400" b="1" i="0" u="none" strike="noStrike" baseline="0" dirty="0">
                <a:solidFill>
                  <a:srgbClr val="5A5A5A"/>
                </a:solidFill>
                <a:latin typeface="OTNEJMScalaSansLF-Bold"/>
              </a:rPr>
              <a:t> J Med 2017</a:t>
            </a:r>
            <a:endParaRPr lang="en-GB" sz="500" dirty="0"/>
          </a:p>
        </p:txBody>
      </p:sp>
      <p:sp>
        <p:nvSpPr>
          <p:cNvPr id="12" name="CasellaDiTesto 11">
            <a:extLst>
              <a:ext uri="{FF2B5EF4-FFF2-40B4-BE49-F238E27FC236}">
                <a16:creationId xmlns:a16="http://schemas.microsoft.com/office/drawing/2014/main" id="{3A1C3A50-3AF5-4A86-8B65-B82224CF146A}"/>
              </a:ext>
            </a:extLst>
          </p:cNvPr>
          <p:cNvSpPr txBox="1"/>
          <p:nvPr/>
        </p:nvSpPr>
        <p:spPr>
          <a:xfrm>
            <a:off x="321131" y="2279777"/>
            <a:ext cx="4550228" cy="181588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1965"/>
                </a:solidFill>
                <a:effectLst/>
                <a:uLnTx/>
                <a:uFillTx/>
                <a:latin typeface="Apis For Office"/>
                <a:ea typeface="+mn-ea"/>
                <a:cs typeface="+mn-cs"/>
              </a:rPr>
              <a:t>Pathways through which </a:t>
            </a:r>
            <a:r>
              <a:rPr kumimoji="0" lang="en-US" sz="2800" b="1" i="0" u="none" strike="noStrike" kern="1200" cap="none" spc="0" normalizeH="0" baseline="0" noProof="0" dirty="0">
                <a:ln>
                  <a:noFill/>
                </a:ln>
                <a:solidFill>
                  <a:srgbClr val="001965"/>
                </a:solidFill>
                <a:effectLst/>
                <a:uLnTx/>
                <a:uFillTx/>
                <a:latin typeface="Apis For Office"/>
                <a:ea typeface="+mn-ea"/>
                <a:cs typeface="+mn-cs"/>
              </a:rPr>
              <a:t>excess adiposity</a:t>
            </a:r>
            <a:r>
              <a:rPr kumimoji="0" lang="en-US" sz="2800" b="0" i="0" u="none" strike="noStrike" kern="1200" cap="none" spc="0" normalizeH="0" baseline="0" noProof="0" dirty="0">
                <a:ln>
                  <a:noFill/>
                </a:ln>
                <a:solidFill>
                  <a:srgbClr val="001965"/>
                </a:solidFill>
                <a:effectLst/>
                <a:uLnTx/>
                <a:uFillTx/>
                <a:latin typeface="Apis For Office"/>
                <a:ea typeface="+mn-ea"/>
                <a:cs typeface="+mn-cs"/>
              </a:rPr>
              <a:t> leads to major risk factors and common chronic diseases</a:t>
            </a:r>
            <a:endParaRPr kumimoji="0" lang="en-GB" sz="14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2" name="Rettangolo 1">
            <a:extLst>
              <a:ext uri="{FF2B5EF4-FFF2-40B4-BE49-F238E27FC236}">
                <a16:creationId xmlns:a16="http://schemas.microsoft.com/office/drawing/2014/main" id="{29662E6C-BCEE-4E65-9B03-8E5CB619CE61}"/>
              </a:ext>
            </a:extLst>
          </p:cNvPr>
          <p:cNvSpPr/>
          <p:nvPr/>
        </p:nvSpPr>
        <p:spPr>
          <a:xfrm>
            <a:off x="7102980" y="3087003"/>
            <a:ext cx="881293" cy="352338"/>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err="1">
              <a:ln>
                <a:noFill/>
              </a:ln>
              <a:solidFill>
                <a:srgbClr val="000000"/>
              </a:solidFill>
              <a:effectLst/>
              <a:uLnTx/>
              <a:uFillTx/>
              <a:latin typeface="Apis For Office"/>
              <a:ea typeface="+mn-ea"/>
              <a:cs typeface="+mn-cs"/>
            </a:endParaRPr>
          </a:p>
        </p:txBody>
      </p:sp>
      <p:sp>
        <p:nvSpPr>
          <p:cNvPr id="7" name="Rettangolo 6">
            <a:extLst>
              <a:ext uri="{FF2B5EF4-FFF2-40B4-BE49-F238E27FC236}">
                <a16:creationId xmlns:a16="http://schemas.microsoft.com/office/drawing/2014/main" id="{E488150A-A983-47C6-BF96-BE17917D95EC}"/>
              </a:ext>
            </a:extLst>
          </p:cNvPr>
          <p:cNvSpPr/>
          <p:nvPr/>
        </p:nvSpPr>
        <p:spPr>
          <a:xfrm>
            <a:off x="5136649" y="2882539"/>
            <a:ext cx="1045587" cy="556801"/>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err="1">
              <a:ln>
                <a:noFill/>
              </a:ln>
              <a:solidFill>
                <a:srgbClr val="000000"/>
              </a:solidFill>
              <a:effectLst/>
              <a:uLnTx/>
              <a:uFillTx/>
              <a:latin typeface="Apis For Office"/>
              <a:ea typeface="+mn-ea"/>
              <a:cs typeface="+mn-cs"/>
            </a:endParaRPr>
          </a:p>
        </p:txBody>
      </p:sp>
      <p:sp>
        <p:nvSpPr>
          <p:cNvPr id="8" name="Rettangolo 7">
            <a:extLst>
              <a:ext uri="{FF2B5EF4-FFF2-40B4-BE49-F238E27FC236}">
                <a16:creationId xmlns:a16="http://schemas.microsoft.com/office/drawing/2014/main" id="{9253015C-AF8C-4D31-9CCD-839A259CA983}"/>
              </a:ext>
            </a:extLst>
          </p:cNvPr>
          <p:cNvSpPr/>
          <p:nvPr/>
        </p:nvSpPr>
        <p:spPr>
          <a:xfrm>
            <a:off x="8027790" y="3632644"/>
            <a:ext cx="902108" cy="613740"/>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err="1">
              <a:ln>
                <a:noFill/>
              </a:ln>
              <a:solidFill>
                <a:srgbClr val="000000"/>
              </a:solidFill>
              <a:effectLst/>
              <a:uLnTx/>
              <a:uFillTx/>
              <a:latin typeface="Apis For Office"/>
              <a:ea typeface="+mn-ea"/>
              <a:cs typeface="+mn-cs"/>
            </a:endParaRPr>
          </a:p>
        </p:txBody>
      </p:sp>
      <p:sp>
        <p:nvSpPr>
          <p:cNvPr id="9" name="Rettangolo 8">
            <a:extLst>
              <a:ext uri="{FF2B5EF4-FFF2-40B4-BE49-F238E27FC236}">
                <a16:creationId xmlns:a16="http://schemas.microsoft.com/office/drawing/2014/main" id="{70E2CAE3-8D0D-4AA5-9B79-AEAF3F923DC7}"/>
              </a:ext>
            </a:extLst>
          </p:cNvPr>
          <p:cNvSpPr/>
          <p:nvPr/>
        </p:nvSpPr>
        <p:spPr>
          <a:xfrm>
            <a:off x="8844803" y="4527394"/>
            <a:ext cx="902108" cy="472813"/>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err="1">
              <a:ln>
                <a:noFill/>
              </a:ln>
              <a:solidFill>
                <a:srgbClr val="000000"/>
              </a:solidFill>
              <a:effectLst/>
              <a:uLnTx/>
              <a:uFillTx/>
              <a:latin typeface="Apis For Office"/>
              <a:ea typeface="+mn-ea"/>
              <a:cs typeface="+mn-cs"/>
            </a:endParaRPr>
          </a:p>
        </p:txBody>
      </p:sp>
    </p:spTree>
    <p:extLst>
      <p:ext uri="{BB962C8B-B14F-4D97-AF65-F5344CB8AC3E}">
        <p14:creationId xmlns:p14="http://schemas.microsoft.com/office/powerpoint/2010/main" val="4036675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DA1C9BE-E785-AD26-86B1-228E53A7215B}"/>
              </a:ext>
            </a:extLst>
          </p:cNvPr>
          <p:cNvPicPr>
            <a:picLocks noChangeAspect="1"/>
          </p:cNvPicPr>
          <p:nvPr/>
        </p:nvPicPr>
        <p:blipFill>
          <a:blip r:embed="rId2"/>
          <a:stretch>
            <a:fillRect/>
          </a:stretch>
        </p:blipFill>
        <p:spPr>
          <a:xfrm>
            <a:off x="212839" y="225469"/>
            <a:ext cx="11524786" cy="6275540"/>
          </a:xfrm>
          <a:prstGeom prst="rect">
            <a:avLst/>
          </a:prstGeom>
        </p:spPr>
      </p:pic>
      <p:sp>
        <p:nvSpPr>
          <p:cNvPr id="5" name="Rettangolo 4">
            <a:extLst>
              <a:ext uri="{FF2B5EF4-FFF2-40B4-BE49-F238E27FC236}">
                <a16:creationId xmlns:a16="http://schemas.microsoft.com/office/drawing/2014/main" id="{CC2B11C1-776F-CB18-C9DB-06AF7D44D565}"/>
              </a:ext>
            </a:extLst>
          </p:cNvPr>
          <p:cNvSpPr/>
          <p:nvPr/>
        </p:nvSpPr>
        <p:spPr>
          <a:xfrm>
            <a:off x="7700212" y="1880237"/>
            <a:ext cx="3954150" cy="8913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WEIGHT REGAIN</a:t>
            </a:r>
          </a:p>
          <a:p>
            <a:pPr algn="ctr"/>
            <a:r>
              <a:rPr lang="it-IT" dirty="0"/>
              <a:t>RFECUPERO COMPOSIZIONE CORPOREA PRE INTERVENTO</a:t>
            </a:r>
          </a:p>
        </p:txBody>
      </p:sp>
    </p:spTree>
    <p:extLst>
      <p:ext uri="{BB962C8B-B14F-4D97-AF65-F5344CB8AC3E}">
        <p14:creationId xmlns:p14="http://schemas.microsoft.com/office/powerpoint/2010/main" val="2810640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a 7">
            <a:extLst>
              <a:ext uri="{FF2B5EF4-FFF2-40B4-BE49-F238E27FC236}">
                <a16:creationId xmlns:a16="http://schemas.microsoft.com/office/drawing/2014/main" id="{DEA85238-0E64-4B14-F328-7E54BCB20746}"/>
              </a:ext>
            </a:extLst>
          </p:cNvPr>
          <p:cNvGraphicFramePr/>
          <p:nvPr>
            <p:extLst>
              <p:ext uri="{D42A27DB-BD31-4B8C-83A1-F6EECF244321}">
                <p14:modId xmlns:p14="http://schemas.microsoft.com/office/powerpoint/2010/main" val="2931520201"/>
              </p:ext>
            </p:extLst>
          </p:nvPr>
        </p:nvGraphicFramePr>
        <p:xfrm>
          <a:off x="304800" y="298450"/>
          <a:ext cx="11074400" cy="6261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asellaDiTesto 9">
            <a:extLst>
              <a:ext uri="{FF2B5EF4-FFF2-40B4-BE49-F238E27FC236}">
                <a16:creationId xmlns:a16="http://schemas.microsoft.com/office/drawing/2014/main" id="{BE3061A2-E9D6-D9C2-382E-33132A6E44EA}"/>
              </a:ext>
            </a:extLst>
          </p:cNvPr>
          <p:cNvSpPr txBox="1"/>
          <p:nvPr/>
        </p:nvSpPr>
        <p:spPr>
          <a:xfrm>
            <a:off x="1524000" y="1124211"/>
            <a:ext cx="11074400" cy="461665"/>
          </a:xfrm>
          <a:prstGeom prst="rect">
            <a:avLst/>
          </a:prstGeom>
          <a:noFill/>
        </p:spPr>
        <p:txBody>
          <a:bodyPr wrap="square">
            <a:spAutoFit/>
          </a:bodyPr>
          <a:lstStyle/>
          <a:p>
            <a:pPr algn="l"/>
            <a:r>
              <a:rPr lang="en-US" sz="2400" b="1" i="0" u="none" strike="noStrike" baseline="0" dirty="0">
                <a:solidFill>
                  <a:srgbClr val="000000"/>
                </a:solidFill>
              </a:rPr>
              <a:t>QUALI SONO LE STRAGTEGIE PER CONTRASTARE IL WEIGHT REGAIN?</a:t>
            </a:r>
          </a:p>
        </p:txBody>
      </p:sp>
      <p:sp>
        <p:nvSpPr>
          <p:cNvPr id="14" name="Freccia a pentagono 13">
            <a:extLst>
              <a:ext uri="{FF2B5EF4-FFF2-40B4-BE49-F238E27FC236}">
                <a16:creationId xmlns:a16="http://schemas.microsoft.com/office/drawing/2014/main" id="{8C3C41D8-B5C5-C26F-4401-BB2FF2FCBA26}"/>
              </a:ext>
            </a:extLst>
          </p:cNvPr>
          <p:cNvSpPr/>
          <p:nvPr/>
        </p:nvSpPr>
        <p:spPr>
          <a:xfrm>
            <a:off x="1308100" y="2411637"/>
            <a:ext cx="6591300" cy="2146300"/>
          </a:xfrm>
          <a:prstGeom prst="homePlate">
            <a:avLst/>
          </a:prstGeom>
          <a:solidFill>
            <a:srgbClr val="FFFFFF">
              <a:alpha val="6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422640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5D0C92DD-ED03-8236-7AC0-32393B8985C7}"/>
              </a:ext>
            </a:extLst>
          </p:cNvPr>
          <p:cNvSpPr txBox="1"/>
          <p:nvPr/>
        </p:nvSpPr>
        <p:spPr>
          <a:xfrm>
            <a:off x="0" y="1012520"/>
            <a:ext cx="6118895" cy="923330"/>
          </a:xfrm>
          <a:prstGeom prst="rect">
            <a:avLst/>
          </a:prstGeom>
          <a:noFill/>
        </p:spPr>
        <p:txBody>
          <a:bodyPr wrap="square">
            <a:spAutoFit/>
          </a:bodyPr>
          <a:lstStyle/>
          <a:p>
            <a:r>
              <a:rPr lang="it-IT" dirty="0">
                <a:latin typeface="GuardianSansGR-Regular"/>
              </a:rPr>
              <a:t>I farmaci per il trattamento dell'obesità  attualmente disponibili si dividono in 3 gruppi in base al loro meccanismo d'azione</a:t>
            </a:r>
          </a:p>
          <a:p>
            <a:endParaRPr lang="it-IT" dirty="0">
              <a:latin typeface="GuardianSansGR-Regular"/>
            </a:endParaRPr>
          </a:p>
        </p:txBody>
      </p:sp>
      <p:grpSp>
        <p:nvGrpSpPr>
          <p:cNvPr id="14" name="Gruppo 13">
            <a:extLst>
              <a:ext uri="{FF2B5EF4-FFF2-40B4-BE49-F238E27FC236}">
                <a16:creationId xmlns:a16="http://schemas.microsoft.com/office/drawing/2014/main" id="{080B850F-80C7-625A-EF1A-54CA0F06BB6C}"/>
              </a:ext>
            </a:extLst>
          </p:cNvPr>
          <p:cNvGrpSpPr/>
          <p:nvPr/>
        </p:nvGrpSpPr>
        <p:grpSpPr>
          <a:xfrm>
            <a:off x="80637" y="215788"/>
            <a:ext cx="4583565" cy="727592"/>
            <a:chOff x="57980" y="375485"/>
            <a:chExt cx="4616319" cy="1001236"/>
          </a:xfrm>
        </p:grpSpPr>
        <p:pic>
          <p:nvPicPr>
            <p:cNvPr id="11" name="Immagine 10">
              <a:extLst>
                <a:ext uri="{FF2B5EF4-FFF2-40B4-BE49-F238E27FC236}">
                  <a16:creationId xmlns:a16="http://schemas.microsoft.com/office/drawing/2014/main" id="{42E54423-76B9-C828-95EE-F298C986DB32}"/>
                </a:ext>
              </a:extLst>
            </p:cNvPr>
            <p:cNvPicPr>
              <a:picLocks noChangeAspect="1"/>
            </p:cNvPicPr>
            <p:nvPr/>
          </p:nvPicPr>
          <p:blipFill>
            <a:blip r:embed="rId3"/>
            <a:srcRect t="24058"/>
            <a:stretch>
              <a:fillRect/>
            </a:stretch>
          </p:blipFill>
          <p:spPr>
            <a:xfrm>
              <a:off x="57980" y="375485"/>
              <a:ext cx="3268110" cy="1001236"/>
            </a:xfrm>
            <a:prstGeom prst="rect">
              <a:avLst/>
            </a:prstGeom>
          </p:spPr>
        </p:pic>
        <p:sp>
          <p:nvSpPr>
            <p:cNvPr id="13" name="CasellaDiTesto 12">
              <a:extLst>
                <a:ext uri="{FF2B5EF4-FFF2-40B4-BE49-F238E27FC236}">
                  <a16:creationId xmlns:a16="http://schemas.microsoft.com/office/drawing/2014/main" id="{A810F7CC-6A03-251F-AA8D-B0A8E7543A85}"/>
                </a:ext>
              </a:extLst>
            </p:cNvPr>
            <p:cNvSpPr txBox="1"/>
            <p:nvPr/>
          </p:nvSpPr>
          <p:spPr>
            <a:xfrm>
              <a:off x="2791363" y="394373"/>
              <a:ext cx="1882936" cy="338824"/>
            </a:xfrm>
            <a:prstGeom prst="rect">
              <a:avLst/>
            </a:prstGeom>
            <a:noFill/>
          </p:spPr>
          <p:txBody>
            <a:bodyPr wrap="square">
              <a:spAutoFit/>
            </a:bodyPr>
            <a:lstStyle/>
            <a:p>
              <a:r>
                <a:rPr lang="it-IT" sz="1000" b="0" i="0" u="none" strike="noStrike" baseline="0" dirty="0">
                  <a:latin typeface="GuardianSans-Semibold"/>
                </a:rPr>
                <a:t>JAMA </a:t>
              </a:r>
              <a:r>
                <a:rPr lang="it-IT" sz="1000" b="0" i="0" u="none" strike="noStrike" baseline="0" dirty="0">
                  <a:latin typeface="GuardianSansGR-Regular"/>
                </a:rPr>
                <a:t>August 20, 2024</a:t>
              </a:r>
              <a:endParaRPr lang="it-IT" sz="1000" dirty="0"/>
            </a:p>
          </p:txBody>
        </p:sp>
      </p:grpSp>
      <p:pic>
        <p:nvPicPr>
          <p:cNvPr id="22" name="Immagine 21">
            <a:extLst>
              <a:ext uri="{FF2B5EF4-FFF2-40B4-BE49-F238E27FC236}">
                <a16:creationId xmlns:a16="http://schemas.microsoft.com/office/drawing/2014/main" id="{9E7B6F4A-8A86-A9B6-5574-02941C4A9B2E}"/>
              </a:ext>
            </a:extLst>
          </p:cNvPr>
          <p:cNvPicPr>
            <a:picLocks noChangeAspect="1"/>
          </p:cNvPicPr>
          <p:nvPr/>
        </p:nvPicPr>
        <p:blipFill>
          <a:blip r:embed="rId4"/>
          <a:srcRect l="2528"/>
          <a:stretch>
            <a:fillRect/>
          </a:stretch>
        </p:blipFill>
        <p:spPr>
          <a:xfrm>
            <a:off x="6045200" y="104295"/>
            <a:ext cx="6118896" cy="6636369"/>
          </a:xfrm>
          <a:prstGeom prst="rect">
            <a:avLst/>
          </a:prstGeom>
        </p:spPr>
      </p:pic>
      <p:sp>
        <p:nvSpPr>
          <p:cNvPr id="42" name="CasellaDiTesto 41">
            <a:extLst>
              <a:ext uri="{FF2B5EF4-FFF2-40B4-BE49-F238E27FC236}">
                <a16:creationId xmlns:a16="http://schemas.microsoft.com/office/drawing/2014/main" id="{356B818F-FDF4-C1DD-2A1C-933B4C2CEAD1}"/>
              </a:ext>
            </a:extLst>
          </p:cNvPr>
          <p:cNvSpPr txBox="1"/>
          <p:nvPr/>
        </p:nvSpPr>
        <p:spPr>
          <a:xfrm>
            <a:off x="195009" y="5024569"/>
            <a:ext cx="6261100" cy="1477328"/>
          </a:xfrm>
          <a:prstGeom prst="rect">
            <a:avLst/>
          </a:prstGeom>
          <a:noFill/>
        </p:spPr>
        <p:txBody>
          <a:bodyPr wrap="square">
            <a:spAutoFit/>
          </a:bodyPr>
          <a:lstStyle/>
          <a:p>
            <a:r>
              <a:rPr lang="it-IT" dirty="0"/>
              <a:t>Indicazioni: </a:t>
            </a:r>
          </a:p>
          <a:p>
            <a:pPr marL="285750" indent="-285750">
              <a:buFontTx/>
              <a:buChar char="-"/>
            </a:pPr>
            <a:r>
              <a:rPr lang="it-IT" dirty="0"/>
              <a:t>adulti con un BMI </a:t>
            </a:r>
            <a:r>
              <a:rPr lang="it-IT" dirty="0">
                <a:latin typeface="Calibri" panose="020F0502020204030204" pitchFamily="34" charset="0"/>
                <a:ea typeface="Calibri" panose="020F0502020204030204" pitchFamily="34" charset="0"/>
                <a:cs typeface="Calibri" panose="020F0502020204030204" pitchFamily="34" charset="0"/>
              </a:rPr>
              <a:t>≥</a:t>
            </a:r>
            <a:r>
              <a:rPr lang="it-IT" dirty="0"/>
              <a:t> 30 </a:t>
            </a:r>
            <a:br>
              <a:rPr lang="it-IT" dirty="0"/>
            </a:br>
            <a:r>
              <a:rPr lang="it-IT" dirty="0"/>
              <a:t>o BMI </a:t>
            </a:r>
            <a:r>
              <a:rPr lang="it-IT" dirty="0">
                <a:latin typeface="Calibri" panose="020F0502020204030204" pitchFamily="34" charset="0"/>
                <a:ea typeface="Calibri" panose="020F0502020204030204" pitchFamily="34" charset="0"/>
                <a:cs typeface="Calibri" panose="020F0502020204030204" pitchFamily="34" charset="0"/>
              </a:rPr>
              <a:t>≥</a:t>
            </a:r>
            <a:r>
              <a:rPr lang="it-IT" dirty="0"/>
              <a:t>  27 + comorbilità legate al peso</a:t>
            </a:r>
          </a:p>
          <a:p>
            <a:pPr marL="285750" indent="-285750">
              <a:buFontTx/>
              <a:buChar char="-"/>
            </a:pPr>
            <a:r>
              <a:rPr lang="it-IT" dirty="0"/>
              <a:t>adolescenti (di età pari o superiore a 12 anni) con </a:t>
            </a:r>
            <a:br>
              <a:rPr lang="it-IT" dirty="0"/>
            </a:br>
            <a:r>
              <a:rPr lang="it-IT" dirty="0"/>
              <a:t>BMI </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a:t>95° percentile per età e sesso</a:t>
            </a:r>
          </a:p>
        </p:txBody>
      </p:sp>
      <p:grpSp>
        <p:nvGrpSpPr>
          <p:cNvPr id="47" name="Gruppo 46">
            <a:extLst>
              <a:ext uri="{FF2B5EF4-FFF2-40B4-BE49-F238E27FC236}">
                <a16:creationId xmlns:a16="http://schemas.microsoft.com/office/drawing/2014/main" id="{1B98BA6B-28C8-2485-D306-296A1EE78553}"/>
              </a:ext>
            </a:extLst>
          </p:cNvPr>
          <p:cNvGrpSpPr/>
          <p:nvPr/>
        </p:nvGrpSpPr>
        <p:grpSpPr>
          <a:xfrm>
            <a:off x="126382" y="1578350"/>
            <a:ext cx="5891530" cy="3139321"/>
            <a:chOff x="407670" y="1565650"/>
            <a:chExt cx="5891530" cy="3139321"/>
          </a:xfrm>
        </p:grpSpPr>
        <p:sp>
          <p:nvSpPr>
            <p:cNvPr id="3" name="CasellaDiTesto 2">
              <a:extLst>
                <a:ext uri="{FF2B5EF4-FFF2-40B4-BE49-F238E27FC236}">
                  <a16:creationId xmlns:a16="http://schemas.microsoft.com/office/drawing/2014/main" id="{C80E5A63-9B6C-E2EB-8806-E692168C9E74}"/>
                </a:ext>
              </a:extLst>
            </p:cNvPr>
            <p:cNvSpPr txBox="1"/>
            <p:nvPr/>
          </p:nvSpPr>
          <p:spPr>
            <a:xfrm>
              <a:off x="407670" y="1565650"/>
              <a:ext cx="5891530" cy="3139321"/>
            </a:xfrm>
            <a:prstGeom prst="rect">
              <a:avLst/>
            </a:prstGeom>
            <a:noFill/>
          </p:spPr>
          <p:txBody>
            <a:bodyPr wrap="square">
              <a:spAutoFit/>
            </a:bodyPr>
            <a:lstStyle/>
            <a:p>
              <a:pPr marL="285750" indent="-285750">
                <a:buFontTx/>
                <a:buChar char="-"/>
              </a:pPr>
              <a:r>
                <a:rPr lang="it-IT" dirty="0">
                  <a:latin typeface="GuardianSansGR-Regular"/>
                </a:rPr>
                <a:t>Farmaci con azione sull' assorbimento gastrointestinale di grassi:</a:t>
              </a:r>
            </a:p>
            <a:p>
              <a:pPr marL="742950" lvl="1" indent="-285750">
                <a:buFontTx/>
                <a:buChar char="-"/>
              </a:pPr>
              <a:r>
                <a:rPr lang="it-IT" b="1" dirty="0" err="1">
                  <a:latin typeface="GuardianSansGR-Regular"/>
                </a:rPr>
                <a:t>Orlistat</a:t>
              </a:r>
              <a:endParaRPr lang="it-IT" dirty="0">
                <a:latin typeface="GuardianSansGR-Regular"/>
              </a:endParaRPr>
            </a:p>
            <a:p>
              <a:pPr marL="285750" indent="-285750">
                <a:buFontTx/>
                <a:buChar char="-"/>
              </a:pPr>
              <a:r>
                <a:rPr lang="it-IT" dirty="0">
                  <a:latin typeface="GuardianSansGR-Regular"/>
                </a:rPr>
                <a:t> Farmaci ad azione centrale:</a:t>
              </a:r>
            </a:p>
            <a:p>
              <a:pPr marL="742950" lvl="1" indent="-285750">
                <a:buFontTx/>
                <a:buChar char="-"/>
              </a:pPr>
              <a:r>
                <a:rPr lang="it-IT" dirty="0" err="1">
                  <a:latin typeface="GuardianSansGR-Regular"/>
                </a:rPr>
                <a:t>Fentermina</a:t>
              </a:r>
              <a:r>
                <a:rPr lang="it-IT" dirty="0">
                  <a:latin typeface="GuardianSansGR-Regular"/>
                </a:rPr>
                <a:t>, </a:t>
              </a:r>
            </a:p>
            <a:p>
              <a:pPr marL="742950" lvl="1" indent="-285750">
                <a:buFontTx/>
                <a:buChar char="-"/>
              </a:pPr>
              <a:r>
                <a:rPr lang="it-IT" dirty="0" err="1">
                  <a:latin typeface="GuardianSansGR-Regular"/>
                </a:rPr>
                <a:t>Fentermina-topiramato</a:t>
              </a:r>
              <a:r>
                <a:rPr lang="it-IT" dirty="0">
                  <a:latin typeface="GuardianSansGR-Regular"/>
                </a:rPr>
                <a:t> </a:t>
              </a:r>
            </a:p>
            <a:p>
              <a:pPr marL="742950" lvl="1" indent="-285750">
                <a:buFontTx/>
                <a:buChar char="-"/>
              </a:pPr>
              <a:r>
                <a:rPr lang="it-IT" b="1" dirty="0">
                  <a:latin typeface="GuardianSansGR-Regular"/>
                </a:rPr>
                <a:t>Naltrexone-bupropione</a:t>
              </a:r>
              <a:endParaRPr lang="it-IT" dirty="0">
                <a:latin typeface="GuardianSansGR-Regular"/>
              </a:endParaRPr>
            </a:p>
            <a:p>
              <a:pPr marL="285750" indent="-285750">
                <a:buFontTx/>
                <a:buChar char="-"/>
              </a:pPr>
              <a:r>
                <a:rPr lang="it-IT" dirty="0">
                  <a:latin typeface="GuardianSansGR-Regular"/>
                </a:rPr>
                <a:t>Farmaci a base di ormoni stimolati dai nutrienti :</a:t>
              </a:r>
            </a:p>
            <a:p>
              <a:pPr marL="742950" lvl="1" indent="-285750">
                <a:buFontTx/>
                <a:buChar char="-"/>
              </a:pPr>
              <a:r>
                <a:rPr lang="it-IT" b="1" dirty="0" err="1">
                  <a:latin typeface="GuardianSansGR-Regular"/>
                </a:rPr>
                <a:t>Liraglutide</a:t>
              </a:r>
              <a:r>
                <a:rPr lang="it-IT" b="1" dirty="0">
                  <a:latin typeface="GuardianSansGR-Regular"/>
                </a:rPr>
                <a:t> </a:t>
              </a:r>
              <a:r>
                <a:rPr lang="it-IT" dirty="0">
                  <a:latin typeface="GuardianSansGR-Regular"/>
                </a:rPr>
                <a:t>(GLP1 </a:t>
              </a:r>
              <a:r>
                <a:rPr lang="it-IT" dirty="0" err="1">
                  <a:latin typeface="GuardianSansGR-Regular"/>
                </a:rPr>
                <a:t>ra</a:t>
              </a:r>
              <a:r>
                <a:rPr lang="it-IT" dirty="0">
                  <a:latin typeface="GuardianSansGR-Regular"/>
                </a:rPr>
                <a:t>)</a:t>
              </a:r>
              <a:endParaRPr lang="it-IT" b="1" dirty="0">
                <a:latin typeface="GuardianSansGR-Regular"/>
              </a:endParaRPr>
            </a:p>
            <a:p>
              <a:pPr marL="742950" lvl="1" indent="-285750">
                <a:buFontTx/>
                <a:buChar char="-"/>
              </a:pPr>
              <a:r>
                <a:rPr lang="it-IT" b="1" dirty="0" err="1">
                  <a:latin typeface="GuardianSansGR-Regular"/>
                </a:rPr>
                <a:t>Semaglutide</a:t>
              </a:r>
              <a:r>
                <a:rPr lang="it-IT" b="1" dirty="0">
                  <a:latin typeface="GuardianSansGR-Regular"/>
                </a:rPr>
                <a:t> </a:t>
              </a:r>
              <a:r>
                <a:rPr lang="it-IT" dirty="0">
                  <a:latin typeface="GuardianSansGR-Regular"/>
                </a:rPr>
                <a:t>(GLP1 </a:t>
              </a:r>
              <a:r>
                <a:rPr lang="it-IT" dirty="0" err="1">
                  <a:latin typeface="GuardianSansGR-Regular"/>
                </a:rPr>
                <a:t>ra</a:t>
              </a:r>
              <a:r>
                <a:rPr lang="it-IT" dirty="0">
                  <a:latin typeface="GuardianSansGR-Regular"/>
                </a:rPr>
                <a:t>)</a:t>
              </a:r>
              <a:endParaRPr lang="it-IT" b="1" dirty="0">
                <a:latin typeface="GuardianSansGR-Regular"/>
              </a:endParaRPr>
            </a:p>
            <a:p>
              <a:pPr marL="742950" lvl="1" indent="-285750">
                <a:buFontTx/>
                <a:buChar char="-"/>
              </a:pPr>
              <a:r>
                <a:rPr lang="it-IT" b="1" dirty="0" err="1">
                  <a:latin typeface="GuardianSansGR-Regular"/>
                </a:rPr>
                <a:t>Tirzepatide</a:t>
              </a:r>
              <a:r>
                <a:rPr lang="it-IT" b="1" dirty="0">
                  <a:latin typeface="GuardianSansGR-Regular"/>
                </a:rPr>
                <a:t> </a:t>
              </a:r>
              <a:r>
                <a:rPr lang="it-IT" dirty="0">
                  <a:latin typeface="GuardianSansGR-Regular"/>
                </a:rPr>
                <a:t>(GIP/GLP1 </a:t>
              </a:r>
              <a:r>
                <a:rPr lang="it-IT" dirty="0" err="1">
                  <a:latin typeface="GuardianSansGR-Regular"/>
                </a:rPr>
                <a:t>ra</a:t>
              </a:r>
              <a:r>
                <a:rPr lang="it-IT" dirty="0">
                  <a:latin typeface="GuardianSansGR-Regular"/>
                </a:rPr>
                <a:t>)</a:t>
              </a:r>
              <a:endParaRPr lang="it-IT" b="1" dirty="0"/>
            </a:p>
          </p:txBody>
        </p:sp>
        <p:pic>
          <p:nvPicPr>
            <p:cNvPr id="36" name="Picture 10" descr="Bandiera Italia">
              <a:extLst>
                <a:ext uri="{FF2B5EF4-FFF2-40B4-BE49-F238E27FC236}">
                  <a16:creationId xmlns:a16="http://schemas.microsoft.com/office/drawing/2014/main" id="{D1746353-2465-F28C-832C-3365CC9A249F}"/>
                </a:ext>
              </a:extLst>
            </p:cNvPr>
            <p:cNvPicPr>
              <a:picLocks noChangeAspect="1" noChangeArrowheads="1"/>
            </p:cNvPicPr>
            <p:nvPr/>
          </p:nvPicPr>
          <p:blipFill>
            <a:blip r:embed="rId5" cstate="print"/>
            <a:srcRect/>
            <a:stretch>
              <a:fillRect/>
            </a:stretch>
          </p:blipFill>
          <p:spPr bwMode="auto">
            <a:xfrm>
              <a:off x="2027163" y="2172180"/>
              <a:ext cx="331414" cy="281287"/>
            </a:xfrm>
            <a:prstGeom prst="rect">
              <a:avLst/>
            </a:prstGeom>
            <a:noFill/>
          </p:spPr>
        </p:pic>
        <p:pic>
          <p:nvPicPr>
            <p:cNvPr id="43" name="Picture 10" descr="Bandiera Italia">
              <a:extLst>
                <a:ext uri="{FF2B5EF4-FFF2-40B4-BE49-F238E27FC236}">
                  <a16:creationId xmlns:a16="http://schemas.microsoft.com/office/drawing/2014/main" id="{10774DCA-6DF6-83AE-ED04-A2BA0348C3E2}"/>
                </a:ext>
              </a:extLst>
            </p:cNvPr>
            <p:cNvPicPr>
              <a:picLocks noChangeAspect="1" noChangeArrowheads="1"/>
            </p:cNvPicPr>
            <p:nvPr/>
          </p:nvPicPr>
          <p:blipFill>
            <a:blip r:embed="rId5" cstate="print"/>
            <a:srcRect/>
            <a:stretch>
              <a:fillRect/>
            </a:stretch>
          </p:blipFill>
          <p:spPr bwMode="auto">
            <a:xfrm>
              <a:off x="3563707" y="3326866"/>
              <a:ext cx="331414" cy="281287"/>
            </a:xfrm>
            <a:prstGeom prst="rect">
              <a:avLst/>
            </a:prstGeom>
            <a:noFill/>
          </p:spPr>
        </p:pic>
        <p:pic>
          <p:nvPicPr>
            <p:cNvPr id="44" name="Picture 10" descr="Bandiera Italia">
              <a:extLst>
                <a:ext uri="{FF2B5EF4-FFF2-40B4-BE49-F238E27FC236}">
                  <a16:creationId xmlns:a16="http://schemas.microsoft.com/office/drawing/2014/main" id="{E911F9A3-64B4-226C-89D0-EFCB31061256}"/>
                </a:ext>
              </a:extLst>
            </p:cNvPr>
            <p:cNvPicPr>
              <a:picLocks noChangeAspect="1" noChangeArrowheads="1"/>
            </p:cNvPicPr>
            <p:nvPr/>
          </p:nvPicPr>
          <p:blipFill>
            <a:blip r:embed="rId5" cstate="print"/>
            <a:srcRect/>
            <a:stretch>
              <a:fillRect/>
            </a:stretch>
          </p:blipFill>
          <p:spPr bwMode="auto">
            <a:xfrm>
              <a:off x="3679288" y="3794703"/>
              <a:ext cx="331414" cy="281287"/>
            </a:xfrm>
            <a:prstGeom prst="rect">
              <a:avLst/>
            </a:prstGeom>
            <a:noFill/>
          </p:spPr>
        </p:pic>
        <p:pic>
          <p:nvPicPr>
            <p:cNvPr id="45" name="Picture 10" descr="Bandiera Italia">
              <a:extLst>
                <a:ext uri="{FF2B5EF4-FFF2-40B4-BE49-F238E27FC236}">
                  <a16:creationId xmlns:a16="http://schemas.microsoft.com/office/drawing/2014/main" id="{105038D7-D086-7426-F613-8497FF5AF85A}"/>
                </a:ext>
              </a:extLst>
            </p:cNvPr>
            <p:cNvPicPr>
              <a:picLocks noChangeAspect="1" noChangeArrowheads="1"/>
            </p:cNvPicPr>
            <p:nvPr/>
          </p:nvPicPr>
          <p:blipFill>
            <a:blip r:embed="rId5" cstate="print"/>
            <a:srcRect/>
            <a:stretch>
              <a:fillRect/>
            </a:stretch>
          </p:blipFill>
          <p:spPr bwMode="auto">
            <a:xfrm>
              <a:off x="3683626" y="4054730"/>
              <a:ext cx="331414" cy="281287"/>
            </a:xfrm>
            <a:prstGeom prst="rect">
              <a:avLst/>
            </a:prstGeom>
            <a:noFill/>
          </p:spPr>
        </p:pic>
        <p:pic>
          <p:nvPicPr>
            <p:cNvPr id="46" name="Picture 10" descr="Bandiera Italia">
              <a:extLst>
                <a:ext uri="{FF2B5EF4-FFF2-40B4-BE49-F238E27FC236}">
                  <a16:creationId xmlns:a16="http://schemas.microsoft.com/office/drawing/2014/main" id="{ED3473A7-3430-7A5C-1AE5-BCB9B9C74C25}"/>
                </a:ext>
              </a:extLst>
            </p:cNvPr>
            <p:cNvPicPr>
              <a:picLocks noChangeAspect="1" noChangeArrowheads="1"/>
            </p:cNvPicPr>
            <p:nvPr/>
          </p:nvPicPr>
          <p:blipFill>
            <a:blip r:embed="rId5" cstate="print"/>
            <a:srcRect/>
            <a:stretch>
              <a:fillRect/>
            </a:stretch>
          </p:blipFill>
          <p:spPr bwMode="auto">
            <a:xfrm>
              <a:off x="3679288" y="4314757"/>
              <a:ext cx="331414" cy="281287"/>
            </a:xfrm>
            <a:prstGeom prst="rect">
              <a:avLst/>
            </a:prstGeom>
            <a:noFill/>
          </p:spPr>
        </p:pic>
      </p:grpSp>
    </p:spTree>
    <p:extLst>
      <p:ext uri="{BB962C8B-B14F-4D97-AF65-F5344CB8AC3E}">
        <p14:creationId xmlns:p14="http://schemas.microsoft.com/office/powerpoint/2010/main" val="757817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E54805D-8BEF-54B0-B07E-8ABA2EFC7930}"/>
              </a:ext>
            </a:extLst>
          </p:cNvPr>
          <p:cNvPicPr>
            <a:picLocks noChangeAspect="1"/>
          </p:cNvPicPr>
          <p:nvPr/>
        </p:nvPicPr>
        <p:blipFill>
          <a:blip r:embed="rId2"/>
          <a:stretch>
            <a:fillRect/>
          </a:stretch>
        </p:blipFill>
        <p:spPr>
          <a:xfrm>
            <a:off x="137837" y="1651000"/>
            <a:ext cx="6110563" cy="4483101"/>
          </a:xfrm>
          <a:prstGeom prst="rect">
            <a:avLst/>
          </a:prstGeom>
        </p:spPr>
      </p:pic>
      <p:sp>
        <p:nvSpPr>
          <p:cNvPr id="8" name="CasellaDiTesto 7">
            <a:extLst>
              <a:ext uri="{FF2B5EF4-FFF2-40B4-BE49-F238E27FC236}">
                <a16:creationId xmlns:a16="http://schemas.microsoft.com/office/drawing/2014/main" id="{3CFEC793-D5DD-094B-37B5-31A0746A64A0}"/>
              </a:ext>
            </a:extLst>
          </p:cNvPr>
          <p:cNvSpPr txBox="1"/>
          <p:nvPr/>
        </p:nvSpPr>
        <p:spPr>
          <a:xfrm>
            <a:off x="2212975" y="262234"/>
            <a:ext cx="7766050" cy="461665"/>
          </a:xfrm>
          <a:prstGeom prst="rect">
            <a:avLst/>
          </a:prstGeom>
          <a:noFill/>
        </p:spPr>
        <p:txBody>
          <a:bodyPr wrap="square" rtlCol="0">
            <a:spAutoFit/>
          </a:bodyPr>
          <a:lstStyle/>
          <a:p>
            <a:r>
              <a:rPr lang="it-IT" sz="2400" b="1" dirty="0">
                <a:effectLst>
                  <a:outerShdw blurRad="38100" dist="38100" dir="2700000" algn="tl">
                    <a:srgbClr val="000000">
                      <a:alpha val="43137"/>
                    </a:srgbClr>
                  </a:outerShdw>
                </a:effectLst>
              </a:rPr>
              <a:t>Naltrexone- Bupropione: meccanismo d'azione</a:t>
            </a:r>
          </a:p>
        </p:txBody>
      </p:sp>
      <p:graphicFrame>
        <p:nvGraphicFramePr>
          <p:cNvPr id="14" name="Diagramma 13">
            <a:extLst>
              <a:ext uri="{FF2B5EF4-FFF2-40B4-BE49-F238E27FC236}">
                <a16:creationId xmlns:a16="http://schemas.microsoft.com/office/drawing/2014/main" id="{F44429F6-6AF6-E79C-B218-745077F22FEB}"/>
              </a:ext>
            </a:extLst>
          </p:cNvPr>
          <p:cNvGraphicFramePr/>
          <p:nvPr>
            <p:extLst>
              <p:ext uri="{D42A27DB-BD31-4B8C-83A1-F6EECF244321}">
                <p14:modId xmlns:p14="http://schemas.microsoft.com/office/powerpoint/2010/main" val="3906767"/>
              </p:ext>
            </p:extLst>
          </p:nvPr>
        </p:nvGraphicFramePr>
        <p:xfrm>
          <a:off x="5245100" y="923926"/>
          <a:ext cx="6946900" cy="501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e 14">
            <a:extLst>
              <a:ext uri="{FF2B5EF4-FFF2-40B4-BE49-F238E27FC236}">
                <a16:creationId xmlns:a16="http://schemas.microsoft.com/office/drawing/2014/main" id="{025F7ABE-B01F-C7AE-9DBB-61408B186518}"/>
              </a:ext>
            </a:extLst>
          </p:cNvPr>
          <p:cNvSpPr/>
          <p:nvPr/>
        </p:nvSpPr>
        <p:spPr>
          <a:xfrm>
            <a:off x="1677987" y="5006973"/>
            <a:ext cx="1069975" cy="841374"/>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16" name="Ovale 15">
            <a:extLst>
              <a:ext uri="{FF2B5EF4-FFF2-40B4-BE49-F238E27FC236}">
                <a16:creationId xmlns:a16="http://schemas.microsoft.com/office/drawing/2014/main" id="{58BF411D-C62B-7A0D-69B1-7C103AD0121B}"/>
              </a:ext>
            </a:extLst>
          </p:cNvPr>
          <p:cNvSpPr/>
          <p:nvPr/>
        </p:nvSpPr>
        <p:spPr>
          <a:xfrm>
            <a:off x="4180162" y="4722813"/>
            <a:ext cx="1369737" cy="968375"/>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2021643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ighlights the relevant functions of both GLP1 and GIP on the body">
            <a:extLst>
              <a:ext uri="{FF2B5EF4-FFF2-40B4-BE49-F238E27FC236}">
                <a16:creationId xmlns:a16="http://schemas.microsoft.com/office/drawing/2014/main" id="{53E7FC46-E9B4-FD8C-1F38-662134064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901" y="1594532"/>
            <a:ext cx="5967664" cy="431076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156402DE-84AA-C7C2-DFE0-2D2C211507FD}"/>
              </a:ext>
            </a:extLst>
          </p:cNvPr>
          <p:cNvSpPr txBox="1"/>
          <p:nvPr/>
        </p:nvSpPr>
        <p:spPr>
          <a:xfrm>
            <a:off x="228701" y="6406594"/>
            <a:ext cx="4042610" cy="451406"/>
          </a:xfrm>
          <a:prstGeom prst="rect">
            <a:avLst/>
          </a:prstGeom>
          <a:noFill/>
        </p:spPr>
        <p:txBody>
          <a:bodyPr wrap="square">
            <a:spAutoFit/>
          </a:bodyPr>
          <a:lstStyle/>
          <a:p>
            <a:pPr algn="l">
              <a:spcAft>
                <a:spcPts val="375"/>
              </a:spcAft>
            </a:pPr>
            <a:r>
              <a:rPr lang="en-US" sz="1000" b="0" i="0" dirty="0">
                <a:solidFill>
                  <a:srgbClr val="555555"/>
                </a:solidFill>
                <a:effectLst/>
                <a:latin typeface="Roboto" panose="02000000000000000000" pitchFamily="2" charset="0"/>
              </a:rPr>
              <a:t>August 2023  </a:t>
            </a:r>
            <a:r>
              <a:rPr lang="en-US" sz="1000" b="0" i="0" u="sng" dirty="0">
                <a:solidFill>
                  <a:srgbClr val="555555"/>
                </a:solidFill>
                <a:effectLst/>
                <a:latin typeface="inherit"/>
                <a:hlinkClick r:id="rId3"/>
              </a:rPr>
              <a:t>Reviews in Endocrine and Metabolic Disorders</a:t>
            </a:r>
            <a:r>
              <a:rPr lang="en-US" sz="1000" b="0" i="0" dirty="0">
                <a:solidFill>
                  <a:srgbClr val="555555"/>
                </a:solidFill>
                <a:effectLst/>
                <a:latin typeface="Roboto" panose="02000000000000000000" pitchFamily="2" charset="0"/>
              </a:rPr>
              <a:t> 24(6):1-13 </a:t>
            </a:r>
          </a:p>
          <a:p>
            <a:pPr algn="l">
              <a:spcAft>
                <a:spcPts val="375"/>
              </a:spcAft>
            </a:pPr>
            <a:r>
              <a:rPr lang="en-US" sz="1000" b="0" i="0" dirty="0">
                <a:solidFill>
                  <a:srgbClr val="555555"/>
                </a:solidFill>
                <a:effectLst/>
                <a:latin typeface="Roboto" panose="02000000000000000000" pitchFamily="2" charset="0"/>
              </a:rPr>
              <a:t>DOI:</a:t>
            </a:r>
            <a:r>
              <a:rPr lang="en-US" sz="1000" b="0" i="0" u="sng" dirty="0">
                <a:solidFill>
                  <a:srgbClr val="555555"/>
                </a:solidFill>
                <a:effectLst/>
                <a:latin typeface="inherit"/>
                <a:hlinkClick r:id="rId4"/>
              </a:rPr>
              <a:t>10.1007/s11154-023-09825-1</a:t>
            </a:r>
            <a:endParaRPr lang="en-US" sz="1000" b="0" i="0" dirty="0">
              <a:solidFill>
                <a:srgbClr val="555555"/>
              </a:solidFill>
              <a:effectLst/>
              <a:latin typeface="Roboto" panose="02000000000000000000" pitchFamily="2" charset="0"/>
            </a:endParaRPr>
          </a:p>
        </p:txBody>
      </p:sp>
      <p:sp>
        <p:nvSpPr>
          <p:cNvPr id="7" name="CasellaDiTesto 6">
            <a:extLst>
              <a:ext uri="{FF2B5EF4-FFF2-40B4-BE49-F238E27FC236}">
                <a16:creationId xmlns:a16="http://schemas.microsoft.com/office/drawing/2014/main" id="{0B3EE442-B8E3-D287-EEE3-E070F3A74261}"/>
              </a:ext>
            </a:extLst>
          </p:cNvPr>
          <p:cNvSpPr txBox="1"/>
          <p:nvPr/>
        </p:nvSpPr>
        <p:spPr>
          <a:xfrm>
            <a:off x="952500" y="262234"/>
            <a:ext cx="10560466" cy="830997"/>
          </a:xfrm>
          <a:prstGeom prst="rect">
            <a:avLst/>
          </a:prstGeom>
          <a:noFill/>
        </p:spPr>
        <p:txBody>
          <a:bodyPr wrap="square" rtlCol="0">
            <a:spAutoFit/>
          </a:bodyPr>
          <a:lstStyle/>
          <a:p>
            <a:r>
              <a:rPr lang="it-IT" sz="2400" b="1" dirty="0">
                <a:effectLst>
                  <a:outerShdw blurRad="38100" dist="38100" dir="2700000" algn="tl">
                    <a:srgbClr val="000000">
                      <a:alpha val="43137"/>
                    </a:srgbClr>
                  </a:outerShdw>
                </a:effectLst>
              </a:rPr>
              <a:t>Farmaci a base di ormoni stimolati dai nutrienti (GLP1ra o GIP/GLP1ra): meccanismo d'azione</a:t>
            </a:r>
          </a:p>
        </p:txBody>
      </p:sp>
      <p:sp>
        <p:nvSpPr>
          <p:cNvPr id="8" name="CasellaDiTesto 7">
            <a:extLst>
              <a:ext uri="{FF2B5EF4-FFF2-40B4-BE49-F238E27FC236}">
                <a16:creationId xmlns:a16="http://schemas.microsoft.com/office/drawing/2014/main" id="{18C03A3A-C0D8-7591-6C51-4C8A56481CF0}"/>
              </a:ext>
            </a:extLst>
          </p:cNvPr>
          <p:cNvSpPr txBox="1"/>
          <p:nvPr/>
        </p:nvSpPr>
        <p:spPr>
          <a:xfrm>
            <a:off x="9430877" y="1263664"/>
            <a:ext cx="2499185" cy="646331"/>
          </a:xfrm>
          <a:prstGeom prst="rect">
            <a:avLst/>
          </a:prstGeom>
          <a:noFill/>
        </p:spPr>
        <p:txBody>
          <a:bodyPr wrap="square" rtlCol="0">
            <a:spAutoFit/>
          </a:bodyPr>
          <a:lstStyle/>
          <a:p>
            <a:r>
              <a:rPr lang="it-IT" dirty="0"/>
              <a:t>Secreto dalle cellule </a:t>
            </a:r>
            <a:r>
              <a:rPr lang="it-IT" dirty="0" err="1"/>
              <a:t>duodenodigiunali</a:t>
            </a:r>
            <a:endParaRPr lang="it-IT" dirty="0"/>
          </a:p>
        </p:txBody>
      </p:sp>
      <p:sp>
        <p:nvSpPr>
          <p:cNvPr id="9" name="CasellaDiTesto 8">
            <a:extLst>
              <a:ext uri="{FF2B5EF4-FFF2-40B4-BE49-F238E27FC236}">
                <a16:creationId xmlns:a16="http://schemas.microsoft.com/office/drawing/2014/main" id="{FE2790B6-DEE4-28B2-8DAE-264B9D62E958}"/>
              </a:ext>
            </a:extLst>
          </p:cNvPr>
          <p:cNvSpPr txBox="1"/>
          <p:nvPr/>
        </p:nvSpPr>
        <p:spPr>
          <a:xfrm>
            <a:off x="739906" y="1374759"/>
            <a:ext cx="3020200" cy="646331"/>
          </a:xfrm>
          <a:prstGeom prst="rect">
            <a:avLst/>
          </a:prstGeom>
          <a:noFill/>
        </p:spPr>
        <p:txBody>
          <a:bodyPr wrap="square" rtlCol="0">
            <a:spAutoFit/>
          </a:bodyPr>
          <a:lstStyle/>
          <a:p>
            <a:r>
              <a:rPr lang="it-IT" dirty="0"/>
              <a:t>Secreto dalle cellule ileocoliche</a:t>
            </a:r>
          </a:p>
        </p:txBody>
      </p:sp>
      <p:sp>
        <p:nvSpPr>
          <p:cNvPr id="10" name="Ovale 9">
            <a:extLst>
              <a:ext uri="{FF2B5EF4-FFF2-40B4-BE49-F238E27FC236}">
                <a16:creationId xmlns:a16="http://schemas.microsoft.com/office/drawing/2014/main" id="{6A7C62F8-95E7-BECE-7D14-5C91138D76C7}"/>
              </a:ext>
            </a:extLst>
          </p:cNvPr>
          <p:cNvSpPr/>
          <p:nvPr/>
        </p:nvSpPr>
        <p:spPr>
          <a:xfrm>
            <a:off x="457200" y="1263664"/>
            <a:ext cx="2499185" cy="830997"/>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F74DED0-354A-7BEE-F173-9D63E3BBD594}"/>
              </a:ext>
            </a:extLst>
          </p:cNvPr>
          <p:cNvSpPr/>
          <p:nvPr/>
        </p:nvSpPr>
        <p:spPr>
          <a:xfrm>
            <a:off x="9115425" y="1125728"/>
            <a:ext cx="2814637" cy="968933"/>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11079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BA4E67CC-BD9C-C0B4-075E-379787A931FF}"/>
              </a:ext>
            </a:extLst>
          </p:cNvPr>
          <p:cNvPicPr>
            <a:picLocks noChangeAspect="1"/>
          </p:cNvPicPr>
          <p:nvPr/>
        </p:nvPicPr>
        <p:blipFill>
          <a:blip r:embed="rId3"/>
          <a:stretch>
            <a:fillRect/>
          </a:stretch>
        </p:blipFill>
        <p:spPr>
          <a:xfrm>
            <a:off x="2252530" y="900111"/>
            <a:ext cx="7686939" cy="5695655"/>
          </a:xfrm>
          <a:prstGeom prst="rect">
            <a:avLst/>
          </a:prstGeom>
        </p:spPr>
      </p:pic>
      <p:sp>
        <p:nvSpPr>
          <p:cNvPr id="8" name="CasellaDiTesto 7">
            <a:extLst>
              <a:ext uri="{FF2B5EF4-FFF2-40B4-BE49-F238E27FC236}">
                <a16:creationId xmlns:a16="http://schemas.microsoft.com/office/drawing/2014/main" id="{9E3E3874-9BE2-F182-0AB5-4DB77F1C1157}"/>
              </a:ext>
            </a:extLst>
          </p:cNvPr>
          <p:cNvSpPr txBox="1"/>
          <p:nvPr/>
        </p:nvSpPr>
        <p:spPr>
          <a:xfrm>
            <a:off x="952500" y="262234"/>
            <a:ext cx="10560466" cy="830997"/>
          </a:xfrm>
          <a:prstGeom prst="rect">
            <a:avLst/>
          </a:prstGeom>
          <a:noFill/>
        </p:spPr>
        <p:txBody>
          <a:bodyPr wrap="square" rtlCol="0">
            <a:spAutoFit/>
          </a:bodyPr>
          <a:lstStyle/>
          <a:p>
            <a:r>
              <a:rPr lang="it-IT" sz="2400" b="1" dirty="0">
                <a:effectLst>
                  <a:outerShdw blurRad="38100" dist="38100" dir="2700000" algn="tl">
                    <a:srgbClr val="000000">
                      <a:alpha val="43137"/>
                    </a:srgbClr>
                  </a:outerShdw>
                </a:effectLst>
              </a:rPr>
              <a:t>Farmaci a base di ormoni stimolati dai nutrienti (GLP1ra o GIP/GLP1ra): meccanismo d'azione (sazietà)</a:t>
            </a:r>
          </a:p>
        </p:txBody>
      </p:sp>
      <p:sp>
        <p:nvSpPr>
          <p:cNvPr id="10" name="CasellaDiTesto 9">
            <a:extLst>
              <a:ext uri="{FF2B5EF4-FFF2-40B4-BE49-F238E27FC236}">
                <a16:creationId xmlns:a16="http://schemas.microsoft.com/office/drawing/2014/main" id="{3F48F10D-7A47-E4A4-FDDB-5B7E5C3D60F3}"/>
              </a:ext>
            </a:extLst>
          </p:cNvPr>
          <p:cNvSpPr txBox="1"/>
          <p:nvPr/>
        </p:nvSpPr>
        <p:spPr>
          <a:xfrm>
            <a:off x="288357" y="6595766"/>
            <a:ext cx="8191499" cy="253916"/>
          </a:xfrm>
          <a:prstGeom prst="rect">
            <a:avLst/>
          </a:prstGeom>
          <a:noFill/>
        </p:spPr>
        <p:txBody>
          <a:bodyPr wrap="square">
            <a:spAutoFit/>
          </a:bodyPr>
          <a:lstStyle/>
          <a:p>
            <a:r>
              <a:rPr lang="en-US" sz="1050" b="0" i="1" dirty="0">
                <a:solidFill>
                  <a:srgbClr val="222222"/>
                </a:solidFill>
                <a:effectLst/>
                <a:latin typeface="Arial" panose="020B0604020202020204" pitchFamily="34" charset="0"/>
              </a:rPr>
              <a:t>Int. J. Mol. Sci.</a:t>
            </a:r>
            <a:r>
              <a:rPr lang="en-US" sz="1050" b="0" i="0" dirty="0">
                <a:solidFill>
                  <a:srgbClr val="222222"/>
                </a:solidFill>
                <a:effectLst/>
                <a:latin typeface="Arial" panose="020B0604020202020204" pitchFamily="34" charset="0"/>
              </a:rPr>
              <a:t> </a:t>
            </a:r>
            <a:r>
              <a:rPr lang="en-US" sz="1050" b="1" i="0" dirty="0">
                <a:solidFill>
                  <a:srgbClr val="222222"/>
                </a:solidFill>
                <a:effectLst/>
                <a:latin typeface="Arial" panose="020B0604020202020204" pitchFamily="34" charset="0"/>
              </a:rPr>
              <a:t>2023</a:t>
            </a:r>
            <a:r>
              <a:rPr lang="en-US" sz="1050" b="0" i="0" dirty="0">
                <a:solidFill>
                  <a:srgbClr val="222222"/>
                </a:solidFill>
                <a:effectLst/>
                <a:latin typeface="Arial" panose="020B0604020202020204" pitchFamily="34" charset="0"/>
              </a:rPr>
              <a:t>, </a:t>
            </a:r>
            <a:r>
              <a:rPr lang="en-US" sz="1050" b="0" i="1" dirty="0">
                <a:solidFill>
                  <a:srgbClr val="222222"/>
                </a:solidFill>
                <a:effectLst/>
                <a:latin typeface="Arial" panose="020B0604020202020204" pitchFamily="34" charset="0"/>
              </a:rPr>
              <a:t>24</a:t>
            </a:r>
            <a:r>
              <a:rPr lang="en-US" sz="1050" b="0" i="0" dirty="0">
                <a:solidFill>
                  <a:srgbClr val="222222"/>
                </a:solidFill>
                <a:effectLst/>
                <a:latin typeface="Arial" panose="020B0604020202020204" pitchFamily="34" charset="0"/>
              </a:rPr>
              <a:t>(4), 3384; </a:t>
            </a:r>
            <a:r>
              <a:rPr lang="en-US" sz="1050" b="1" i="0" u="none" strike="noStrike" dirty="0">
                <a:solidFill>
                  <a:srgbClr val="4F5671"/>
                </a:solidFill>
                <a:effectLst/>
                <a:latin typeface="Arial" panose="020B0604020202020204" pitchFamily="34" charset="0"/>
                <a:hlinkClick r:id="rId4"/>
              </a:rPr>
              <a:t>https://doi.org/10.3390/ijms24043384</a:t>
            </a:r>
            <a:endParaRPr lang="it-IT" sz="1050" dirty="0"/>
          </a:p>
        </p:txBody>
      </p:sp>
      <mc:AlternateContent xmlns:mc="http://schemas.openxmlformats.org/markup-compatibility/2006" xmlns:pslz="http://schemas.microsoft.com/office/powerpoint/2016/slidezoom">
        <mc:Choice Requires="pslz">
          <p:graphicFrame>
            <p:nvGraphicFramePr>
              <p:cNvPr id="12" name="Anteprima della diapositiva 11">
                <a:extLst>
                  <a:ext uri="{FF2B5EF4-FFF2-40B4-BE49-F238E27FC236}">
                    <a16:creationId xmlns:a16="http://schemas.microsoft.com/office/drawing/2014/main" id="{B2B503FE-C05B-E9E7-56E4-2294C5401319}"/>
                  </a:ext>
                </a:extLst>
              </p:cNvPr>
              <p:cNvGraphicFramePr>
                <a:graphicFrameLocks noChangeAspect="1"/>
              </p:cNvGraphicFramePr>
              <p:nvPr>
                <p:extLst>
                  <p:ext uri="{D42A27DB-BD31-4B8C-83A1-F6EECF244321}">
                    <p14:modId xmlns:p14="http://schemas.microsoft.com/office/powerpoint/2010/main" val="3002519608"/>
                  </p:ext>
                </p:extLst>
              </p:nvPr>
            </p:nvGraphicFramePr>
            <p:xfrm>
              <a:off x="12177384" y="4140052"/>
              <a:ext cx="3048000" cy="1714500"/>
            </p:xfrm>
            <a:graphic>
              <a:graphicData uri="http://schemas.microsoft.com/office/powerpoint/2016/slidezoom">
                <pslz:sldZm>
                  <pslz:sldZmObj sldId="2134959162" cId="3165144086">
                    <pslz:zmPr id="{D6578C6E-D417-4093-8246-08EC4AACF813}"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2" name="Anteprima della diapositiva 11">
                <a:hlinkClick r:id="rId6" action="ppaction://hlinksldjump"/>
                <a:extLst>
                  <a:ext uri="{FF2B5EF4-FFF2-40B4-BE49-F238E27FC236}">
                    <a16:creationId xmlns:a16="http://schemas.microsoft.com/office/drawing/2014/main" id="{B2B503FE-C05B-E9E7-56E4-2294C5401319}"/>
                  </a:ext>
                </a:extLst>
              </p:cNvPr>
              <p:cNvPicPr>
                <a:picLocks noGrp="1" noRot="1" noChangeAspect="1" noMove="1" noResize="1" noEditPoints="1" noAdjustHandles="1" noChangeArrowheads="1" noChangeShapeType="1"/>
              </p:cNvPicPr>
              <p:nvPr/>
            </p:nvPicPr>
            <p:blipFill>
              <a:blip r:embed="rId7"/>
              <a:stretch>
                <a:fillRect/>
              </a:stretch>
            </p:blipFill>
            <p:spPr>
              <a:xfrm>
                <a:off x="12177384" y="414005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088011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A9D03B2-82AE-FFD2-ABC6-026C39869509}"/>
              </a:ext>
            </a:extLst>
          </p:cNvPr>
          <p:cNvPicPr>
            <a:picLocks noChangeAspect="1"/>
          </p:cNvPicPr>
          <p:nvPr/>
        </p:nvPicPr>
        <p:blipFill>
          <a:blip r:embed="rId3"/>
          <a:stretch>
            <a:fillRect/>
          </a:stretch>
        </p:blipFill>
        <p:spPr>
          <a:xfrm>
            <a:off x="281940" y="820157"/>
            <a:ext cx="6313044" cy="5032003"/>
          </a:xfrm>
          <a:prstGeom prst="rect">
            <a:avLst/>
          </a:prstGeom>
        </p:spPr>
      </p:pic>
      <p:sp>
        <p:nvSpPr>
          <p:cNvPr id="5" name="CasellaDiTesto 4">
            <a:extLst>
              <a:ext uri="{FF2B5EF4-FFF2-40B4-BE49-F238E27FC236}">
                <a16:creationId xmlns:a16="http://schemas.microsoft.com/office/drawing/2014/main" id="{2D90A16A-54E8-A858-6386-2A8A3AED144C}"/>
              </a:ext>
            </a:extLst>
          </p:cNvPr>
          <p:cNvSpPr txBox="1"/>
          <p:nvPr/>
        </p:nvSpPr>
        <p:spPr>
          <a:xfrm>
            <a:off x="6911349" y="1439050"/>
            <a:ext cx="5193021" cy="3376374"/>
          </a:xfrm>
          <a:prstGeom prst="rect">
            <a:avLst/>
          </a:prstGeom>
          <a:noFill/>
        </p:spPr>
        <p:txBody>
          <a:bodyPr wrap="square" rtlCol="0">
            <a:spAutoFit/>
          </a:bodyPr>
          <a:lstStyle/>
          <a:p>
            <a:pPr>
              <a:lnSpc>
                <a:spcPct val="150000"/>
              </a:lnSpc>
            </a:pPr>
            <a:r>
              <a:rPr lang="it-IT" dirty="0"/>
              <a:t>RIDUZIONE </a:t>
            </a:r>
          </a:p>
          <a:p>
            <a:pPr marL="285750" indent="-285750">
              <a:lnSpc>
                <a:spcPct val="150000"/>
              </a:lnSpc>
              <a:buFontTx/>
              <a:buChar char="-"/>
            </a:pPr>
            <a:r>
              <a:rPr lang="it-IT" dirty="0"/>
              <a:t>Fattori di rischio CV (ipertensione arteriosa, dislipidemia,  </a:t>
            </a:r>
            <a:r>
              <a:rPr lang="it-IT" dirty="0" err="1"/>
              <a:t>ateroscelrosi</a:t>
            </a:r>
            <a:r>
              <a:rPr lang="it-IT" dirty="0"/>
              <a:t>, iperglicemia/DM2)</a:t>
            </a:r>
          </a:p>
          <a:p>
            <a:pPr marL="285750" indent="-285750">
              <a:lnSpc>
                <a:spcPct val="150000"/>
              </a:lnSpc>
              <a:buFontTx/>
              <a:buChar char="-"/>
            </a:pPr>
            <a:r>
              <a:rPr lang="it-IT" dirty="0"/>
              <a:t>Rischio di eventi CV maggiori (AOCP, IMA, stroke) </a:t>
            </a:r>
          </a:p>
          <a:p>
            <a:pPr marL="285750" indent="-285750">
              <a:lnSpc>
                <a:spcPct val="150000"/>
              </a:lnSpc>
              <a:buFontTx/>
              <a:buChar char="-"/>
            </a:pPr>
            <a:r>
              <a:rPr lang="it-IT" dirty="0"/>
              <a:t>Infiammazione sistemica</a:t>
            </a:r>
          </a:p>
          <a:p>
            <a:pPr marL="285750" indent="-285750">
              <a:lnSpc>
                <a:spcPct val="150000"/>
              </a:lnSpc>
              <a:buFontTx/>
              <a:buChar char="-"/>
            </a:pPr>
            <a:r>
              <a:rPr lang="it-IT" dirty="0"/>
              <a:t>MAFLD/MASH</a:t>
            </a:r>
          </a:p>
          <a:p>
            <a:pPr marL="285750" indent="-285750">
              <a:lnSpc>
                <a:spcPct val="150000"/>
              </a:lnSpc>
              <a:buFontTx/>
              <a:buChar char="-"/>
            </a:pPr>
            <a:r>
              <a:rPr lang="it-IT" dirty="0"/>
              <a:t>Progressione della malattia renale cronica</a:t>
            </a:r>
          </a:p>
        </p:txBody>
      </p:sp>
      <p:pic>
        <p:nvPicPr>
          <p:cNvPr id="6" name="Immagine 5">
            <a:extLst>
              <a:ext uri="{FF2B5EF4-FFF2-40B4-BE49-F238E27FC236}">
                <a16:creationId xmlns:a16="http://schemas.microsoft.com/office/drawing/2014/main" id="{F5B7A9D6-EA9A-06D4-C310-4987410FC89D}"/>
              </a:ext>
            </a:extLst>
          </p:cNvPr>
          <p:cNvPicPr>
            <a:picLocks noChangeAspect="1"/>
          </p:cNvPicPr>
          <p:nvPr/>
        </p:nvPicPr>
        <p:blipFill>
          <a:blip r:embed="rId4"/>
          <a:stretch>
            <a:fillRect/>
          </a:stretch>
        </p:blipFill>
        <p:spPr>
          <a:xfrm>
            <a:off x="10275570" y="5029200"/>
            <a:ext cx="1828800" cy="1828800"/>
          </a:xfrm>
          <a:prstGeom prst="rect">
            <a:avLst/>
          </a:prstGeom>
        </p:spPr>
      </p:pic>
      <p:cxnSp>
        <p:nvCxnSpPr>
          <p:cNvPr id="8" name="Connettore diritto 7">
            <a:extLst>
              <a:ext uri="{FF2B5EF4-FFF2-40B4-BE49-F238E27FC236}">
                <a16:creationId xmlns:a16="http://schemas.microsoft.com/office/drawing/2014/main" id="{9A8BD6D1-BEB5-1ED6-0DCA-2DE01115019B}"/>
              </a:ext>
            </a:extLst>
          </p:cNvPr>
          <p:cNvCxnSpPr>
            <a:cxnSpLocks/>
          </p:cNvCxnSpPr>
          <p:nvPr/>
        </p:nvCxnSpPr>
        <p:spPr>
          <a:xfrm>
            <a:off x="6800850" y="1439050"/>
            <a:ext cx="0" cy="365873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11" name="CasellaDiTesto 10">
            <a:extLst>
              <a:ext uri="{FF2B5EF4-FFF2-40B4-BE49-F238E27FC236}">
                <a16:creationId xmlns:a16="http://schemas.microsoft.com/office/drawing/2014/main" id="{A0FE3552-2759-4F35-D7DA-D76B79B04B2C}"/>
              </a:ext>
            </a:extLst>
          </p:cNvPr>
          <p:cNvSpPr txBox="1"/>
          <p:nvPr/>
        </p:nvSpPr>
        <p:spPr>
          <a:xfrm>
            <a:off x="7181850" y="258068"/>
            <a:ext cx="4179570" cy="646331"/>
          </a:xfrm>
          <a:prstGeom prst="rect">
            <a:avLst/>
          </a:prstGeom>
          <a:solidFill>
            <a:schemeClr val="accent2">
              <a:lumMod val="60000"/>
              <a:lumOff val="40000"/>
            </a:schemeClr>
          </a:solidFill>
          <a:ln>
            <a:solidFill>
              <a:srgbClr val="C00000"/>
            </a:solidFill>
          </a:ln>
        </p:spPr>
        <p:txBody>
          <a:bodyPr wrap="square" rtlCol="0">
            <a:spAutoFit/>
          </a:bodyPr>
          <a:lstStyle/>
          <a:p>
            <a:r>
              <a:rPr lang="it-IT" dirty="0"/>
              <a:t>GLP1ra : unici che hanno dimostrato beneficio cardiovascolare </a:t>
            </a:r>
          </a:p>
        </p:txBody>
      </p:sp>
    </p:spTree>
    <p:extLst>
      <p:ext uri="{BB962C8B-B14F-4D97-AF65-F5344CB8AC3E}">
        <p14:creationId xmlns:p14="http://schemas.microsoft.com/office/powerpoint/2010/main" val="2672237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2286F85-8F0D-1289-E447-FD84282DFFE4}"/>
              </a:ext>
            </a:extLst>
          </p:cNvPr>
          <p:cNvPicPr>
            <a:picLocks noChangeAspect="1"/>
          </p:cNvPicPr>
          <p:nvPr/>
        </p:nvPicPr>
        <p:blipFill>
          <a:blip r:embed="rId3"/>
          <a:stretch>
            <a:fillRect/>
          </a:stretch>
        </p:blipFill>
        <p:spPr>
          <a:xfrm>
            <a:off x="594544" y="1261760"/>
            <a:ext cx="11002911" cy="4334480"/>
          </a:xfrm>
          <a:prstGeom prst="rect">
            <a:avLst/>
          </a:prstGeom>
        </p:spPr>
      </p:pic>
      <p:sp>
        <p:nvSpPr>
          <p:cNvPr id="6" name="CasellaDiTesto 5">
            <a:extLst>
              <a:ext uri="{FF2B5EF4-FFF2-40B4-BE49-F238E27FC236}">
                <a16:creationId xmlns:a16="http://schemas.microsoft.com/office/drawing/2014/main" id="{B121C713-7995-8252-247F-EA1AA9FD0CCC}"/>
              </a:ext>
            </a:extLst>
          </p:cNvPr>
          <p:cNvSpPr txBox="1"/>
          <p:nvPr/>
        </p:nvSpPr>
        <p:spPr>
          <a:xfrm>
            <a:off x="9716126" y="6465214"/>
            <a:ext cx="2336174" cy="246221"/>
          </a:xfrm>
          <a:prstGeom prst="rect">
            <a:avLst/>
          </a:prstGeom>
          <a:noFill/>
        </p:spPr>
        <p:txBody>
          <a:bodyPr wrap="square">
            <a:spAutoFit/>
          </a:bodyPr>
          <a:lstStyle/>
          <a:p>
            <a:r>
              <a:rPr lang="it-IT" sz="1000" b="0" i="0" u="none" strike="noStrike" baseline="0" dirty="0">
                <a:latin typeface="GuardianSans-Semibold"/>
              </a:rPr>
              <a:t>Kimberly et  al. JAMA </a:t>
            </a:r>
            <a:r>
              <a:rPr lang="it-IT" sz="1000" b="0" i="0" u="none" strike="noStrike" baseline="0" dirty="0">
                <a:latin typeface="GuardianSansGR-Regular"/>
              </a:rPr>
              <a:t>August 20, 2024</a:t>
            </a:r>
            <a:endParaRPr lang="it-IT" sz="1000" dirty="0"/>
          </a:p>
        </p:txBody>
      </p:sp>
      <p:sp>
        <p:nvSpPr>
          <p:cNvPr id="7" name="Rettangolo 6">
            <a:extLst>
              <a:ext uri="{FF2B5EF4-FFF2-40B4-BE49-F238E27FC236}">
                <a16:creationId xmlns:a16="http://schemas.microsoft.com/office/drawing/2014/main" id="{B15AA7A2-51FB-0176-1E12-8E7F00674CAF}"/>
              </a:ext>
            </a:extLst>
          </p:cNvPr>
          <p:cNvSpPr/>
          <p:nvPr/>
        </p:nvSpPr>
        <p:spPr>
          <a:xfrm>
            <a:off x="7600950" y="1914525"/>
            <a:ext cx="3839342" cy="347186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65144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7BF907-9804-7449-464B-FA3420AC16E7}"/>
              </a:ext>
            </a:extLst>
          </p:cNvPr>
          <p:cNvSpPr>
            <a:spLocks noGrp="1"/>
          </p:cNvSpPr>
          <p:nvPr>
            <p:ph type="title"/>
          </p:nvPr>
        </p:nvSpPr>
        <p:spPr>
          <a:xfrm>
            <a:off x="319258" y="394871"/>
            <a:ext cx="4435258" cy="1325563"/>
          </a:xfrm>
        </p:spPr>
        <p:txBody>
          <a:bodyPr>
            <a:normAutofit/>
          </a:bodyPr>
          <a:lstStyle/>
          <a:p>
            <a:r>
              <a:rPr lang="it-IT" sz="3200" b="1" i="1" dirty="0"/>
              <a:t>WEIGHT REGAIN</a:t>
            </a:r>
          </a:p>
        </p:txBody>
      </p:sp>
      <p:sp>
        <p:nvSpPr>
          <p:cNvPr id="6" name="CasellaDiTesto 5">
            <a:extLst>
              <a:ext uri="{FF2B5EF4-FFF2-40B4-BE49-F238E27FC236}">
                <a16:creationId xmlns:a16="http://schemas.microsoft.com/office/drawing/2014/main" id="{9F556FA6-96D6-6371-3A39-EBBF49564307}"/>
              </a:ext>
            </a:extLst>
          </p:cNvPr>
          <p:cNvSpPr txBox="1"/>
          <p:nvPr/>
        </p:nvSpPr>
        <p:spPr>
          <a:xfrm>
            <a:off x="216962" y="5542075"/>
            <a:ext cx="11557503" cy="1138773"/>
          </a:xfrm>
          <a:prstGeom prst="rect">
            <a:avLst/>
          </a:prstGeom>
          <a:noFill/>
        </p:spPr>
        <p:txBody>
          <a:bodyPr wrap="square">
            <a:spAutoFit/>
          </a:bodyPr>
          <a:lstStyle/>
          <a:p>
            <a:r>
              <a:rPr lang="it-IT" dirty="0"/>
              <a:t>I criteri di selezione per definire l’inefficacia dell’intervento sono molteplici e non standardizzati. </a:t>
            </a:r>
          </a:p>
          <a:p>
            <a:r>
              <a:rPr lang="it-IT" dirty="0"/>
              <a:t>Per il calo ponderale/ripresa di peso il più utilizzato è </a:t>
            </a:r>
            <a:r>
              <a:rPr lang="it-IT" u="sng" dirty="0" err="1"/>
              <a:t>Excess</a:t>
            </a:r>
            <a:r>
              <a:rPr lang="it-IT" u="sng" dirty="0"/>
              <a:t> Weight </a:t>
            </a:r>
            <a:r>
              <a:rPr lang="it-IT" u="sng" dirty="0" err="1"/>
              <a:t>Percent</a:t>
            </a:r>
            <a:r>
              <a:rPr lang="it-IT" u="sng" dirty="0"/>
              <a:t> Loss (EW%L)</a:t>
            </a:r>
          </a:p>
          <a:p>
            <a:endParaRPr lang="it-IT" dirty="0"/>
          </a:p>
          <a:p>
            <a:r>
              <a:rPr lang="it-IT" sz="1400" i="1" dirty="0"/>
              <a:t>LG SICOB 2016</a:t>
            </a:r>
          </a:p>
        </p:txBody>
      </p:sp>
      <p:sp>
        <p:nvSpPr>
          <p:cNvPr id="8" name="CasellaDiTesto 7">
            <a:extLst>
              <a:ext uri="{FF2B5EF4-FFF2-40B4-BE49-F238E27FC236}">
                <a16:creationId xmlns:a16="http://schemas.microsoft.com/office/drawing/2014/main" id="{105BAAA0-65BC-55E2-DE3F-F90B2DF6AACE}"/>
              </a:ext>
            </a:extLst>
          </p:cNvPr>
          <p:cNvSpPr txBox="1"/>
          <p:nvPr/>
        </p:nvSpPr>
        <p:spPr>
          <a:xfrm>
            <a:off x="351786" y="1356112"/>
            <a:ext cx="5477006" cy="1200329"/>
          </a:xfrm>
          <a:prstGeom prst="rect">
            <a:avLst/>
          </a:prstGeom>
          <a:noFill/>
        </p:spPr>
        <p:txBody>
          <a:bodyPr wrap="square">
            <a:spAutoFit/>
          </a:bodyPr>
          <a:lstStyle/>
          <a:p>
            <a:pPr algn="l"/>
            <a:r>
              <a:rPr lang="it-IT" sz="1800" b="0" i="0" u="none" strike="noStrike" baseline="0" dirty="0">
                <a:latin typeface="Aptos" panose="020B0004020202020204" pitchFamily="34" charset="0"/>
              </a:rPr>
              <a:t>Il recupero ponderale è genericamente definito come un progressivo aumento di peso che avvenga dopo il raggiungimento di un calo ponderale soddisfacente attraverso la chirurgia bariatrica.</a:t>
            </a:r>
            <a:endParaRPr lang="it-IT" dirty="0">
              <a:latin typeface="Aptos" panose="020B0004020202020204" pitchFamily="34" charset="0"/>
            </a:endParaRPr>
          </a:p>
        </p:txBody>
      </p:sp>
      <p:sp>
        <p:nvSpPr>
          <p:cNvPr id="5" name="CasellaDiTesto 4">
            <a:extLst>
              <a:ext uri="{FF2B5EF4-FFF2-40B4-BE49-F238E27FC236}">
                <a16:creationId xmlns:a16="http://schemas.microsoft.com/office/drawing/2014/main" id="{52E0B010-BD94-5CF7-DA4D-F8A4FF182F69}"/>
              </a:ext>
            </a:extLst>
          </p:cNvPr>
          <p:cNvSpPr txBox="1"/>
          <p:nvPr/>
        </p:nvSpPr>
        <p:spPr>
          <a:xfrm>
            <a:off x="308100" y="3143579"/>
            <a:ext cx="11758074" cy="1200329"/>
          </a:xfrm>
          <a:prstGeom prst="rect">
            <a:avLst/>
          </a:prstGeom>
          <a:noFill/>
        </p:spPr>
        <p:txBody>
          <a:bodyPr wrap="square">
            <a:spAutoFit/>
          </a:bodyPr>
          <a:lstStyle/>
          <a:p>
            <a:r>
              <a:rPr lang="it-IT" dirty="0"/>
              <a:t>L’</a:t>
            </a:r>
            <a:r>
              <a:rPr lang="it-IT" b="1" i="1" dirty="0"/>
              <a:t>insuccesso della chirurgia bariatrica </a:t>
            </a:r>
            <a:r>
              <a:rPr lang="it-IT" dirty="0"/>
              <a:t>è definito dal </a:t>
            </a:r>
            <a:r>
              <a:rPr lang="it-IT" dirty="0">
                <a:solidFill>
                  <a:srgbClr val="FF0000"/>
                </a:solidFill>
              </a:rPr>
              <a:t>mancato raggiungimento dell’obiettivo terapeutico</a:t>
            </a:r>
            <a:r>
              <a:rPr lang="it-IT" dirty="0"/>
              <a:t>, sia che si tratti di </a:t>
            </a:r>
            <a:r>
              <a:rPr lang="it-IT" dirty="0">
                <a:solidFill>
                  <a:srgbClr val="FF0000"/>
                </a:solidFill>
              </a:rPr>
              <a:t>mantenimento</a:t>
            </a:r>
            <a:r>
              <a:rPr lang="it-IT" dirty="0"/>
              <a:t> </a:t>
            </a:r>
            <a:r>
              <a:rPr lang="it-IT" dirty="0">
                <a:solidFill>
                  <a:srgbClr val="FF0000"/>
                </a:solidFill>
              </a:rPr>
              <a:t>del calo ponderale </a:t>
            </a:r>
            <a:r>
              <a:rPr lang="it-IT" dirty="0"/>
              <a:t>sia che si tratti di </a:t>
            </a:r>
            <a:r>
              <a:rPr lang="it-IT" dirty="0">
                <a:solidFill>
                  <a:srgbClr val="FF0000"/>
                </a:solidFill>
              </a:rPr>
              <a:t>mancata o parziale risoluzione delle comorbilità preesistenti</a:t>
            </a:r>
            <a:r>
              <a:rPr lang="it-IT" dirty="0"/>
              <a:t>, oppure dalla comparsa di complicanze maggiori e/o recidiva delle comorbilità preoperatorie </a:t>
            </a:r>
          </a:p>
          <a:p>
            <a:r>
              <a:rPr lang="it-IT" dirty="0"/>
              <a:t>(LIVELLO DI EVIDENZA: 3; GRADO DI RACCOMANDAZIONE: B).</a:t>
            </a:r>
          </a:p>
        </p:txBody>
      </p:sp>
      <p:pic>
        <p:nvPicPr>
          <p:cNvPr id="7" name="Immagine 6">
            <a:extLst>
              <a:ext uri="{FF2B5EF4-FFF2-40B4-BE49-F238E27FC236}">
                <a16:creationId xmlns:a16="http://schemas.microsoft.com/office/drawing/2014/main" id="{BC27065F-4531-0E4A-95DC-EE6463A2941C}"/>
              </a:ext>
            </a:extLst>
          </p:cNvPr>
          <p:cNvPicPr>
            <a:picLocks noChangeAspect="1"/>
          </p:cNvPicPr>
          <p:nvPr/>
        </p:nvPicPr>
        <p:blipFill>
          <a:blip r:embed="rId3"/>
          <a:stretch>
            <a:fillRect/>
          </a:stretch>
        </p:blipFill>
        <p:spPr>
          <a:xfrm>
            <a:off x="7629720" y="617394"/>
            <a:ext cx="3430762" cy="2233698"/>
          </a:xfrm>
          <a:prstGeom prst="rect">
            <a:avLst/>
          </a:prstGeom>
        </p:spPr>
      </p:pic>
      <p:pic>
        <p:nvPicPr>
          <p:cNvPr id="12" name="Immagine 11">
            <a:extLst>
              <a:ext uri="{FF2B5EF4-FFF2-40B4-BE49-F238E27FC236}">
                <a16:creationId xmlns:a16="http://schemas.microsoft.com/office/drawing/2014/main" id="{2319C10A-B19E-190F-088C-103C0DD1C1ED}"/>
              </a:ext>
            </a:extLst>
          </p:cNvPr>
          <p:cNvPicPr>
            <a:picLocks noChangeAspect="1"/>
          </p:cNvPicPr>
          <p:nvPr/>
        </p:nvPicPr>
        <p:blipFill>
          <a:blip r:embed="rId4"/>
          <a:stretch>
            <a:fillRect/>
          </a:stretch>
        </p:blipFill>
        <p:spPr>
          <a:xfrm>
            <a:off x="10770363" y="6185187"/>
            <a:ext cx="1204674" cy="615375"/>
          </a:xfrm>
          <a:prstGeom prst="rect">
            <a:avLst/>
          </a:prstGeom>
        </p:spPr>
      </p:pic>
      <p:sp>
        <p:nvSpPr>
          <p:cNvPr id="13" name="Ovale 12">
            <a:extLst>
              <a:ext uri="{FF2B5EF4-FFF2-40B4-BE49-F238E27FC236}">
                <a16:creationId xmlns:a16="http://schemas.microsoft.com/office/drawing/2014/main" id="{80088218-9C74-7FBC-919A-F967373DFA82}"/>
              </a:ext>
            </a:extLst>
          </p:cNvPr>
          <p:cNvSpPr/>
          <p:nvPr/>
        </p:nvSpPr>
        <p:spPr>
          <a:xfrm>
            <a:off x="3221276" y="4636395"/>
            <a:ext cx="5749447" cy="571535"/>
          </a:xfrm>
          <a:prstGeom prst="ellipse">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lumMod val="95000"/>
                    <a:lumOff val="5000"/>
                  </a:schemeClr>
                </a:solidFill>
              </a:rPr>
              <a:t>DEFINIZIONE NON STANDARDIZZATA</a:t>
            </a:r>
          </a:p>
        </p:txBody>
      </p:sp>
    </p:spTree>
    <p:extLst>
      <p:ext uri="{BB962C8B-B14F-4D97-AF65-F5344CB8AC3E}">
        <p14:creationId xmlns:p14="http://schemas.microsoft.com/office/powerpoint/2010/main" val="3401865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a:extLst>
              <a:ext uri="{FF2B5EF4-FFF2-40B4-BE49-F238E27FC236}">
                <a16:creationId xmlns:a16="http://schemas.microsoft.com/office/drawing/2014/main" id="{06036B9D-7139-433C-9855-67D578A315C1}"/>
              </a:ext>
            </a:extLst>
          </p:cNvPr>
          <p:cNvSpPr>
            <a:spLocks noGrp="1"/>
          </p:cNvSpPr>
          <p:nvPr>
            <p:ph type="title"/>
          </p:nvPr>
        </p:nvSpPr>
        <p:spPr>
          <a:xfrm>
            <a:off x="838200" y="529727"/>
            <a:ext cx="10004108" cy="977205"/>
          </a:xfrm>
        </p:spPr>
        <p:txBody>
          <a:bodyPr/>
          <a:lstStyle/>
          <a:p>
            <a:r>
              <a:rPr lang="en-GB" sz="3200" dirty="0">
                <a:ea typeface="Apis For Office" panose="020B0504010101010104" pitchFamily="34" charset="0"/>
                <a:cs typeface="Apis For Office" panose="020B0504010101010104" pitchFamily="34" charset="0"/>
              </a:rPr>
              <a:t>Change in body weight</a:t>
            </a:r>
            <a:br>
              <a:rPr lang="en-GB" sz="3600" dirty="0">
                <a:ea typeface="Apis For Office" panose="020B0504010101010104" pitchFamily="34" charset="0"/>
                <a:cs typeface="Apis For Office" panose="020B0504010101010104" pitchFamily="34" charset="0"/>
              </a:rPr>
            </a:br>
            <a:r>
              <a:rPr lang="en-GB" sz="2400" b="1" dirty="0">
                <a:solidFill>
                  <a:srgbClr val="3B97DE"/>
                </a:solidFill>
                <a:ea typeface="Apis For Office" panose="020B0504010101010104" pitchFamily="34" charset="0"/>
                <a:cs typeface="Apis For Office" panose="020B0504010101010104" pitchFamily="34" charset="0"/>
              </a:rPr>
              <a:t>STEP 1</a:t>
            </a:r>
            <a:endParaRPr lang="en-GB" sz="2400" b="1" dirty="0">
              <a:solidFill>
                <a:srgbClr val="3B97DE"/>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4" name="Text Placeholder 23">
            <a:extLst>
              <a:ext uri="{FF2B5EF4-FFF2-40B4-BE49-F238E27FC236}">
                <a16:creationId xmlns:a16="http://schemas.microsoft.com/office/drawing/2014/main" id="{F52B7D11-13E7-4A06-9B62-42B4BECDE5D6}"/>
              </a:ext>
            </a:extLst>
          </p:cNvPr>
          <p:cNvSpPr>
            <a:spLocks noGrp="1"/>
          </p:cNvSpPr>
          <p:nvPr>
            <p:ph type="body" sz="quarter" idx="13"/>
          </p:nvPr>
        </p:nvSpPr>
        <p:spPr>
          <a:xfrm>
            <a:off x="647999" y="6268368"/>
            <a:ext cx="8652000" cy="324000"/>
          </a:xfrm>
        </p:spPr>
        <p:txBody>
          <a:bodyPr/>
          <a:lstStyle/>
          <a:p>
            <a:r>
              <a:rPr lang="en-US" sz="700" dirty="0">
                <a:latin typeface="Apis For Office" panose="020B0504010101010104" pitchFamily="34" charset="0"/>
                <a:ea typeface="Apis For Office" panose="020B0504010101010104" pitchFamily="34" charset="0"/>
                <a:cs typeface="Apis For Office" panose="020B0504010101010104" pitchFamily="34" charset="0"/>
              </a:rPr>
              <a:t>Error bars are +/- standard error of the mean. </a:t>
            </a:r>
            <a:br>
              <a:rPr lang="en-US" sz="700" dirty="0">
                <a:latin typeface="Apis For Office" panose="020B0504010101010104" pitchFamily="34" charset="0"/>
                <a:ea typeface="Apis For Office" panose="020B0504010101010104" pitchFamily="34" charset="0"/>
                <a:cs typeface="Apis For Office" panose="020B0504010101010104" pitchFamily="34" charset="0"/>
              </a:rPr>
            </a:br>
            <a:r>
              <a:rPr lang="en-US" sz="700" dirty="0">
                <a:latin typeface="Apis For Office" panose="020B0504010101010104" pitchFamily="34" charset="0"/>
                <a:ea typeface="Apis For Office" panose="020B0504010101010104" pitchFamily="34" charset="0"/>
                <a:cs typeface="Apis For Office" panose="020B0504010101010104" pitchFamily="34" charset="0"/>
              </a:rPr>
              <a:t>CI, confidence interval; ETD, estimated treatment difference.</a:t>
            </a:r>
            <a:br>
              <a:rPr lang="en-US" sz="700" dirty="0">
                <a:latin typeface="Apis For Office" panose="020B0504010101010104" pitchFamily="34" charset="0"/>
                <a:ea typeface="Apis For Office" panose="020B0504010101010104" pitchFamily="34" charset="0"/>
                <a:cs typeface="Apis For Office" panose="020B0504010101010104" pitchFamily="34" charset="0"/>
              </a:rPr>
            </a:br>
            <a:r>
              <a:rPr lang="en-US" i="1" dirty="0">
                <a:ea typeface="Apis For Office" panose="020B0504010101010104" pitchFamily="34" charset="0"/>
                <a:cs typeface="Apis For Office" panose="020B0504010101010104" pitchFamily="34" charset="0"/>
              </a:rPr>
              <a:t>Wilding et al. N </a:t>
            </a:r>
            <a:r>
              <a:rPr lang="en-US" i="1" dirty="0" err="1">
                <a:ea typeface="Apis For Office" panose="020B0504010101010104" pitchFamily="34" charset="0"/>
                <a:cs typeface="Apis For Office" panose="020B0504010101010104" pitchFamily="34" charset="0"/>
              </a:rPr>
              <a:t>Engl</a:t>
            </a:r>
            <a:r>
              <a:rPr lang="en-US" i="1" dirty="0">
                <a:ea typeface="Apis For Office" panose="020B0504010101010104" pitchFamily="34" charset="0"/>
                <a:cs typeface="Apis For Office" panose="020B0504010101010104" pitchFamily="34" charset="0"/>
              </a:rPr>
              <a:t> J Med 2021;384:989-1002</a:t>
            </a:r>
            <a:r>
              <a:rPr lang="en-US" sz="700" dirty="0">
                <a:ea typeface="Apis For Office" panose="020B0504010101010104" pitchFamily="34" charset="0"/>
                <a:cs typeface="Apis For Office" panose="020B0504010101010104" pitchFamily="34" charset="0"/>
              </a:rPr>
              <a:t>; </a:t>
            </a:r>
            <a:r>
              <a:rPr lang="en-US" sz="700" dirty="0">
                <a:latin typeface="Apis For Office" panose="020B0504010101010104" pitchFamily="34" charset="0"/>
                <a:ea typeface="Apis For Office" panose="020B0504010101010104" pitchFamily="34" charset="0"/>
                <a:cs typeface="Apis For Office" panose="020B0504010101010104" pitchFamily="34" charset="0"/>
              </a:rPr>
              <a:t>*Novo Nordisk, data on file.</a:t>
            </a:r>
          </a:p>
        </p:txBody>
      </p:sp>
      <p:graphicFrame>
        <p:nvGraphicFramePr>
          <p:cNvPr id="7" name="Chart 6">
            <a:extLst>
              <a:ext uri="{FF2B5EF4-FFF2-40B4-BE49-F238E27FC236}">
                <a16:creationId xmlns:a16="http://schemas.microsoft.com/office/drawing/2014/main" id="{BC8589EF-6767-4B77-B5D0-6BD8F215B3E8}"/>
              </a:ext>
            </a:extLst>
          </p:cNvPr>
          <p:cNvGraphicFramePr>
            <a:graphicFrameLocks/>
          </p:cNvGraphicFramePr>
          <p:nvPr/>
        </p:nvGraphicFramePr>
        <p:xfrm>
          <a:off x="627492" y="1925561"/>
          <a:ext cx="5653981" cy="3897100"/>
        </p:xfrm>
        <a:graphic>
          <a:graphicData uri="http://schemas.openxmlformats.org/drawingml/2006/chart">
            <c:chart xmlns:c="http://schemas.openxmlformats.org/drawingml/2006/chart" xmlns:r="http://schemas.openxmlformats.org/officeDocument/2006/relationships" r:id="rId3"/>
          </a:graphicData>
        </a:graphic>
      </p:graphicFrame>
      <p:grpSp>
        <p:nvGrpSpPr>
          <p:cNvPr id="40" name="Group 39">
            <a:extLst>
              <a:ext uri="{FF2B5EF4-FFF2-40B4-BE49-F238E27FC236}">
                <a16:creationId xmlns:a16="http://schemas.microsoft.com/office/drawing/2014/main" id="{8B3F4C8E-E59C-49ED-A19C-2DC016127C69}"/>
              </a:ext>
            </a:extLst>
          </p:cNvPr>
          <p:cNvGrpSpPr/>
          <p:nvPr/>
        </p:nvGrpSpPr>
        <p:grpSpPr>
          <a:xfrm>
            <a:off x="8831063" y="2601824"/>
            <a:ext cx="2241871" cy="3128260"/>
            <a:chOff x="9143577" y="3470869"/>
            <a:chExt cx="2241870" cy="2672583"/>
          </a:xfrm>
        </p:grpSpPr>
        <p:sp>
          <p:nvSpPr>
            <p:cNvPr id="18" name="TextBox 17">
              <a:extLst>
                <a:ext uri="{FF2B5EF4-FFF2-40B4-BE49-F238E27FC236}">
                  <a16:creationId xmlns:a16="http://schemas.microsoft.com/office/drawing/2014/main" id="{94E04445-25E7-40EF-9CD8-3ACD62CD3498}"/>
                </a:ext>
              </a:extLst>
            </p:cNvPr>
            <p:cNvSpPr txBox="1"/>
            <p:nvPr/>
          </p:nvSpPr>
          <p:spPr>
            <a:xfrm>
              <a:off x="9143577" y="5816272"/>
              <a:ext cx="2241861" cy="327180"/>
            </a:xfrm>
            <a:prstGeom prst="rect">
              <a:avLst/>
            </a:prstGeom>
            <a:noFill/>
          </p:spPr>
          <p:txBody>
            <a:bodyPr wrap="square" rtlCol="0">
              <a:spAutoFit/>
            </a:bodyPr>
            <a:lstStyle/>
            <a:p>
              <a:pPr lvl="0" algn="ctr">
                <a:lnSpc>
                  <a:spcPct val="90000"/>
                </a:lnSpc>
                <a:defRPr/>
              </a:pPr>
              <a:r>
                <a:rPr lang="en-US" sz="1051"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ETD:</a:t>
              </a:r>
              <a:r>
                <a:rPr lang="en-US" sz="105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 </a:t>
              </a:r>
              <a:r>
                <a:rPr lang="en-US" sz="1051"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-14.4 %-points</a:t>
              </a:r>
              <a:br>
                <a:rPr lang="en-US" sz="1051"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br>
              <a:r>
                <a:rPr lang="en-US" sz="105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95% CI: [-15.3;-13.5]</a:t>
              </a:r>
              <a:endParaRPr lang="en-GB" sz="105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9" name="Group 18">
              <a:extLst>
                <a:ext uri="{FF2B5EF4-FFF2-40B4-BE49-F238E27FC236}">
                  <a16:creationId xmlns:a16="http://schemas.microsoft.com/office/drawing/2014/main" id="{0BFD339B-5AD7-406A-8C04-CC04D03CDF68}"/>
                </a:ext>
              </a:extLst>
            </p:cNvPr>
            <p:cNvGrpSpPr/>
            <p:nvPr/>
          </p:nvGrpSpPr>
          <p:grpSpPr>
            <a:xfrm>
              <a:off x="9143586" y="3470869"/>
              <a:ext cx="2241861" cy="2343277"/>
              <a:chOff x="6951169" y="2476267"/>
              <a:chExt cx="1212646" cy="1283138"/>
            </a:xfrm>
          </p:grpSpPr>
          <p:cxnSp>
            <p:nvCxnSpPr>
              <p:cNvPr id="20" name="Straight Connector 19">
                <a:extLst>
                  <a:ext uri="{FF2B5EF4-FFF2-40B4-BE49-F238E27FC236}">
                    <a16:creationId xmlns:a16="http://schemas.microsoft.com/office/drawing/2014/main" id="{480B5380-B5EE-4A80-B5E4-65492D22CDDC}"/>
                  </a:ext>
                </a:extLst>
              </p:cNvPr>
              <p:cNvCxnSpPr>
                <a:cxnSpLocks/>
              </p:cNvCxnSpPr>
              <p:nvPr/>
            </p:nvCxnSpPr>
            <p:spPr>
              <a:xfrm>
                <a:off x="6951169" y="3757102"/>
                <a:ext cx="1212646"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46BE21-6F5C-4416-8FF7-F4E6BF73426C}"/>
                  </a:ext>
                </a:extLst>
              </p:cNvPr>
              <p:cNvCxnSpPr>
                <a:cxnSpLocks/>
              </p:cNvCxnSpPr>
              <p:nvPr/>
            </p:nvCxnSpPr>
            <p:spPr>
              <a:xfrm>
                <a:off x="8163815" y="2476267"/>
                <a:ext cx="0" cy="1273702"/>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527A9F-775B-4499-B020-1016183211BC}"/>
                  </a:ext>
                </a:extLst>
              </p:cNvPr>
              <p:cNvCxnSpPr>
                <a:cxnSpLocks/>
              </p:cNvCxnSpPr>
              <p:nvPr/>
            </p:nvCxnSpPr>
            <p:spPr>
              <a:xfrm>
                <a:off x="6952474" y="3681947"/>
                <a:ext cx="0" cy="77458"/>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grpSp>
      </p:grpSp>
      <p:sp>
        <p:nvSpPr>
          <p:cNvPr id="3" name="TextBox 2">
            <a:extLst>
              <a:ext uri="{FF2B5EF4-FFF2-40B4-BE49-F238E27FC236}">
                <a16:creationId xmlns:a16="http://schemas.microsoft.com/office/drawing/2014/main" id="{BBBA4A58-6BC8-4D2E-B50C-9F8587DB2D52}"/>
              </a:ext>
            </a:extLst>
          </p:cNvPr>
          <p:cNvSpPr txBox="1"/>
          <p:nvPr/>
        </p:nvSpPr>
        <p:spPr>
          <a:xfrm>
            <a:off x="647702" y="1608492"/>
            <a:ext cx="5262828" cy="828560"/>
          </a:xfrm>
          <a:prstGeom prst="rect">
            <a:avLst/>
          </a:prstGeom>
          <a:noFill/>
        </p:spPr>
        <p:txBody>
          <a:bodyPr wrap="square" lIns="0" tIns="0" rIns="0" bIns="0" rtlCol="0">
            <a:spAutoFit/>
          </a:bodyPr>
          <a:lstStyle/>
          <a:p>
            <a:pPr defTabSz="914377">
              <a:lnSpc>
                <a:spcPct val="120000"/>
              </a:lnSpc>
              <a:defRPr/>
            </a:pPr>
            <a:r>
              <a:rPr lang="en-US" sz="1600"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Observed body weight change over time</a:t>
            </a:r>
          </a:p>
          <a:p>
            <a:pPr>
              <a:lnSpc>
                <a:spcPct val="120000"/>
              </a:lnSpc>
              <a:defRPr/>
            </a:pPr>
            <a:r>
              <a:rPr lang="en-GB" sz="1400" dirty="0">
                <a:solidFill>
                  <a:schemeClr val="tx2"/>
                </a:solidFill>
                <a:latin typeface="Apis For Office" panose="020B0504010101010104" pitchFamily="34" charset="0"/>
                <a:ea typeface="Apis For Office" panose="020B0504010101010104" pitchFamily="34" charset="0"/>
                <a:cs typeface="Apis For Office" panose="020B0504010101010104" pitchFamily="34" charset="0"/>
              </a:rPr>
              <a:t>(Mean at baseline: 105.8 kg)</a:t>
            </a:r>
            <a:endParaRPr lang="en-CA" sz="1400" dirty="0">
              <a:solidFill>
                <a:schemeClr val="tx2"/>
              </a:solidFill>
              <a:latin typeface="Apis For Office" panose="020B0504010101010104" pitchFamily="34" charset="0"/>
              <a:ea typeface="Apis For Office" panose="020B0504010101010104" pitchFamily="34" charset="0"/>
              <a:cs typeface="Apis For Office" panose="020B0504010101010104" pitchFamily="34" charset="0"/>
            </a:endParaRPr>
          </a:p>
          <a:p>
            <a:pPr defTabSz="914377">
              <a:lnSpc>
                <a:spcPct val="120000"/>
              </a:lnSpc>
              <a:defRPr/>
            </a:pPr>
            <a:endParaRPr lang="en-GB" sz="1600"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46" name="Group 45">
            <a:extLst>
              <a:ext uri="{FF2B5EF4-FFF2-40B4-BE49-F238E27FC236}">
                <a16:creationId xmlns:a16="http://schemas.microsoft.com/office/drawing/2014/main" id="{8EF129EE-4D82-45E9-AA4B-06FC4490EDFF}"/>
              </a:ext>
            </a:extLst>
          </p:cNvPr>
          <p:cNvGrpSpPr/>
          <p:nvPr/>
        </p:nvGrpSpPr>
        <p:grpSpPr>
          <a:xfrm>
            <a:off x="7631406" y="2564247"/>
            <a:ext cx="2477877" cy="2654156"/>
            <a:chOff x="7657685" y="2618109"/>
            <a:chExt cx="2286253" cy="3058297"/>
          </a:xfrm>
        </p:grpSpPr>
        <p:sp>
          <p:nvSpPr>
            <p:cNvPr id="41" name="TextBox 40">
              <a:extLst>
                <a:ext uri="{FF2B5EF4-FFF2-40B4-BE49-F238E27FC236}">
                  <a16:creationId xmlns:a16="http://schemas.microsoft.com/office/drawing/2014/main" id="{9B36FDBC-A4BD-4C46-84EC-B370E4898D3A}"/>
                </a:ext>
              </a:extLst>
            </p:cNvPr>
            <p:cNvSpPr txBox="1"/>
            <p:nvPr/>
          </p:nvSpPr>
          <p:spPr>
            <a:xfrm>
              <a:off x="7657685" y="5234583"/>
              <a:ext cx="2285028" cy="441823"/>
            </a:xfrm>
            <a:prstGeom prst="rect">
              <a:avLst/>
            </a:prstGeom>
            <a:noFill/>
          </p:spPr>
          <p:txBody>
            <a:bodyPr wrap="square" rtlCol="0">
              <a:spAutoFit/>
            </a:bodyPr>
            <a:lstStyle/>
            <a:p>
              <a:pPr lvl="0" algn="ctr">
                <a:lnSpc>
                  <a:spcPct val="90000"/>
                </a:lnSpc>
                <a:defRPr/>
              </a:pPr>
              <a:r>
                <a:rPr lang="en-US" sz="1051"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ETD:</a:t>
              </a:r>
              <a:r>
                <a:rPr lang="en-US" sz="105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 </a:t>
              </a:r>
              <a:r>
                <a:rPr lang="en-US" sz="1051"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-12.4 %-points </a:t>
              </a:r>
              <a:br>
                <a:rPr lang="en-US" sz="1051"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br>
              <a:r>
                <a:rPr lang="en-US" sz="105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95% CI: [-13.4;-11.5];</a:t>
              </a:r>
              <a:r>
                <a:rPr lang="en-US" sz="1051" baseline="-250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 </a:t>
              </a:r>
              <a:r>
                <a:rPr lang="en-US" sz="105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p&lt;0.001</a:t>
              </a:r>
              <a:endParaRPr lang="en-GB" sz="105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42" name="Group 41">
              <a:extLst>
                <a:ext uri="{FF2B5EF4-FFF2-40B4-BE49-F238E27FC236}">
                  <a16:creationId xmlns:a16="http://schemas.microsoft.com/office/drawing/2014/main" id="{967F449E-47D5-4B89-9AB0-9413D8D5DB03}"/>
                </a:ext>
              </a:extLst>
            </p:cNvPr>
            <p:cNvGrpSpPr/>
            <p:nvPr/>
          </p:nvGrpSpPr>
          <p:grpSpPr>
            <a:xfrm>
              <a:off x="7658910" y="2618109"/>
              <a:ext cx="2285028" cy="2600549"/>
              <a:chOff x="6593183" y="2338640"/>
              <a:chExt cx="1235995" cy="1424018"/>
            </a:xfrm>
          </p:grpSpPr>
          <p:cxnSp>
            <p:nvCxnSpPr>
              <p:cNvPr id="43" name="Straight Connector 42">
                <a:extLst>
                  <a:ext uri="{FF2B5EF4-FFF2-40B4-BE49-F238E27FC236}">
                    <a16:creationId xmlns:a16="http://schemas.microsoft.com/office/drawing/2014/main" id="{A277188F-F92F-461E-BFA3-AC503D0812B2}"/>
                  </a:ext>
                </a:extLst>
              </p:cNvPr>
              <p:cNvCxnSpPr>
                <a:cxnSpLocks/>
              </p:cNvCxnSpPr>
              <p:nvPr/>
            </p:nvCxnSpPr>
            <p:spPr>
              <a:xfrm>
                <a:off x="6593183" y="3762658"/>
                <a:ext cx="1235995"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597245A-7624-4C3D-A24F-6E7843CE8072}"/>
                  </a:ext>
                </a:extLst>
              </p:cNvPr>
              <p:cNvCxnSpPr>
                <a:cxnSpLocks/>
              </p:cNvCxnSpPr>
              <p:nvPr/>
            </p:nvCxnSpPr>
            <p:spPr>
              <a:xfrm>
                <a:off x="7828515" y="2338640"/>
                <a:ext cx="663" cy="1424018"/>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E463DFA-399A-4E0A-A9AF-8ADE94163C50}"/>
                  </a:ext>
                </a:extLst>
              </p:cNvPr>
              <p:cNvCxnSpPr/>
              <p:nvPr/>
            </p:nvCxnSpPr>
            <p:spPr>
              <a:xfrm>
                <a:off x="6593183" y="3545815"/>
                <a:ext cx="0" cy="216843"/>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grpSp>
      </p:grpSp>
      <p:sp>
        <p:nvSpPr>
          <p:cNvPr id="59" name="TextBox 58">
            <a:extLst>
              <a:ext uri="{FF2B5EF4-FFF2-40B4-BE49-F238E27FC236}">
                <a16:creationId xmlns:a16="http://schemas.microsoft.com/office/drawing/2014/main" id="{E9772E8D-00DC-9645-9222-881DD98E5EBE}"/>
              </a:ext>
            </a:extLst>
          </p:cNvPr>
          <p:cNvSpPr txBox="1"/>
          <p:nvPr/>
        </p:nvSpPr>
        <p:spPr>
          <a:xfrm>
            <a:off x="6779237" y="1608492"/>
            <a:ext cx="4488727" cy="274562"/>
          </a:xfrm>
          <a:prstGeom prst="rect">
            <a:avLst/>
          </a:prstGeom>
          <a:noFill/>
        </p:spPr>
        <p:txBody>
          <a:bodyPr wrap="square" lIns="0" tIns="0" rIns="0" bIns="0" rtlCol="0">
            <a:spAutoFit/>
          </a:bodyPr>
          <a:lstStyle/>
          <a:p>
            <a:pPr lvl="0">
              <a:lnSpc>
                <a:spcPct val="120000"/>
              </a:lnSpc>
              <a:defRPr/>
            </a:pPr>
            <a:r>
              <a:rPr lang="en-US" sz="1600"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Estimated change from baseline to week 68</a:t>
            </a:r>
          </a:p>
        </p:txBody>
      </p:sp>
      <p:sp>
        <p:nvSpPr>
          <p:cNvPr id="65" name="TextBox 64">
            <a:extLst>
              <a:ext uri="{FF2B5EF4-FFF2-40B4-BE49-F238E27FC236}">
                <a16:creationId xmlns:a16="http://schemas.microsoft.com/office/drawing/2014/main" id="{CF363072-E47D-BE49-B31F-416703D9935F}"/>
              </a:ext>
            </a:extLst>
          </p:cNvPr>
          <p:cNvSpPr txBox="1"/>
          <p:nvPr/>
        </p:nvSpPr>
        <p:spPr>
          <a:xfrm>
            <a:off x="627493" y="5981460"/>
            <a:ext cx="1019510" cy="188770"/>
          </a:xfrm>
          <a:prstGeom prst="rect">
            <a:avLst/>
          </a:prstGeom>
          <a:noFill/>
        </p:spPr>
        <p:txBody>
          <a:bodyPr wrap="none" lIns="0" tIns="0" rIns="0" bIns="0" rtlCol="0">
            <a:spAutoFit/>
          </a:bodyPr>
          <a:lstStyle/>
          <a:p>
            <a:pPr defTabSz="914377">
              <a:lnSpc>
                <a:spcPct val="120000"/>
              </a:lnSpc>
              <a:defRPr/>
            </a:pPr>
            <a:r>
              <a:rPr lang="en-US" sz="1100" b="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On-treatment:</a:t>
            </a:r>
            <a:endParaRPr lang="en-GB" sz="1100" b="1" err="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0" name="TextBox 49">
            <a:extLst>
              <a:ext uri="{FF2B5EF4-FFF2-40B4-BE49-F238E27FC236}">
                <a16:creationId xmlns:a16="http://schemas.microsoft.com/office/drawing/2014/main" id="{AF61F308-1AE3-4C4D-9F13-1123CE3BFB3A}"/>
              </a:ext>
            </a:extLst>
          </p:cNvPr>
          <p:cNvSpPr txBox="1"/>
          <p:nvPr/>
        </p:nvSpPr>
        <p:spPr>
          <a:xfrm>
            <a:off x="1720320" y="5639668"/>
            <a:ext cx="1322478" cy="188770"/>
          </a:xfrm>
          <a:prstGeom prst="rect">
            <a:avLst/>
          </a:prstGeom>
          <a:noFill/>
        </p:spPr>
        <p:txBody>
          <a:bodyPr wrap="none" lIns="0" tIns="0" rIns="0" bIns="0" rtlCol="0">
            <a:spAutoFit/>
          </a:bodyPr>
          <a:lstStyle/>
          <a:p>
            <a:pPr defTabSz="914377">
              <a:lnSpc>
                <a:spcPct val="120000"/>
              </a:lnSpc>
              <a:defRPr/>
            </a:pPr>
            <a:r>
              <a:rPr lang="en-US" sz="110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Semaglutide 2.4 mg</a:t>
            </a:r>
            <a:endParaRPr lang="en-GB" sz="1100" err="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4" name="TextBox 53">
            <a:extLst>
              <a:ext uri="{FF2B5EF4-FFF2-40B4-BE49-F238E27FC236}">
                <a16:creationId xmlns:a16="http://schemas.microsoft.com/office/drawing/2014/main" id="{8CE4E37D-2EF1-E341-B341-536EDB58D32B}"/>
              </a:ext>
            </a:extLst>
          </p:cNvPr>
          <p:cNvSpPr txBox="1"/>
          <p:nvPr/>
        </p:nvSpPr>
        <p:spPr>
          <a:xfrm>
            <a:off x="3194797" y="5639668"/>
            <a:ext cx="519373" cy="188770"/>
          </a:xfrm>
          <a:prstGeom prst="rect">
            <a:avLst/>
          </a:prstGeom>
          <a:noFill/>
        </p:spPr>
        <p:txBody>
          <a:bodyPr wrap="none" lIns="0" tIns="0" rIns="0" bIns="0" rtlCol="0">
            <a:spAutoFit/>
          </a:bodyPr>
          <a:lstStyle/>
          <a:p>
            <a:pPr defTabSz="914377">
              <a:lnSpc>
                <a:spcPct val="120000"/>
              </a:lnSpc>
              <a:defRPr/>
            </a:pPr>
            <a:r>
              <a:rPr lang="en-US" sz="110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Placebo</a:t>
            </a:r>
            <a:endParaRPr lang="en-GB" sz="1100" err="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5" name="TextBox 54">
            <a:extLst>
              <a:ext uri="{FF2B5EF4-FFF2-40B4-BE49-F238E27FC236}">
                <a16:creationId xmlns:a16="http://schemas.microsoft.com/office/drawing/2014/main" id="{F95A8F32-F38C-8A4E-B5AB-82A29245EA1C}"/>
              </a:ext>
            </a:extLst>
          </p:cNvPr>
          <p:cNvSpPr txBox="1"/>
          <p:nvPr/>
        </p:nvSpPr>
        <p:spPr>
          <a:xfrm>
            <a:off x="627493" y="5808092"/>
            <a:ext cx="528991" cy="188770"/>
          </a:xfrm>
          <a:prstGeom prst="rect">
            <a:avLst/>
          </a:prstGeom>
          <a:noFill/>
        </p:spPr>
        <p:txBody>
          <a:bodyPr wrap="none" lIns="0" tIns="0" rIns="0" bIns="0" rtlCol="0">
            <a:spAutoFit/>
          </a:bodyPr>
          <a:lstStyle/>
          <a:p>
            <a:pPr defTabSz="914377">
              <a:lnSpc>
                <a:spcPct val="120000"/>
              </a:lnSpc>
              <a:defRPr/>
            </a:pPr>
            <a:r>
              <a:rPr lang="en-US" sz="1100"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In-trial:</a:t>
            </a:r>
            <a:endParaRPr lang="en-GB" sz="1100"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cxnSp>
        <p:nvCxnSpPr>
          <p:cNvPr id="89" name="Straight Connector 88">
            <a:extLst>
              <a:ext uri="{FF2B5EF4-FFF2-40B4-BE49-F238E27FC236}">
                <a16:creationId xmlns:a16="http://schemas.microsoft.com/office/drawing/2014/main" id="{E144812D-C430-E942-83B0-82516D26E700}"/>
              </a:ext>
            </a:extLst>
          </p:cNvPr>
          <p:cNvCxnSpPr/>
          <p:nvPr/>
        </p:nvCxnSpPr>
        <p:spPr>
          <a:xfrm>
            <a:off x="2219559" y="5915756"/>
            <a:ext cx="324000" cy="0"/>
          </a:xfrm>
          <a:prstGeom prst="line">
            <a:avLst/>
          </a:prstGeom>
          <a:ln w="381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49CD1AC-B9E7-D649-8960-854B60E358A1}"/>
              </a:ext>
            </a:extLst>
          </p:cNvPr>
          <p:cNvCxnSpPr/>
          <p:nvPr/>
        </p:nvCxnSpPr>
        <p:spPr>
          <a:xfrm>
            <a:off x="3304011" y="5921408"/>
            <a:ext cx="324000" cy="0"/>
          </a:xfrm>
          <a:prstGeom prst="line">
            <a:avLst/>
          </a:prstGeom>
          <a:ln w="38100">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B01E770-5CF7-2C43-B223-CCAAB2CA4542}"/>
              </a:ext>
            </a:extLst>
          </p:cNvPr>
          <p:cNvCxnSpPr/>
          <p:nvPr/>
        </p:nvCxnSpPr>
        <p:spPr>
          <a:xfrm>
            <a:off x="2219559" y="6082810"/>
            <a:ext cx="324000" cy="0"/>
          </a:xfrm>
          <a:prstGeom prst="line">
            <a:avLst/>
          </a:prstGeom>
          <a:ln w="38100">
            <a:solidFill>
              <a:srgbClr val="6774A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A1EBD01-A106-204B-ACE2-7827B0F8B4BC}"/>
              </a:ext>
            </a:extLst>
          </p:cNvPr>
          <p:cNvCxnSpPr/>
          <p:nvPr/>
        </p:nvCxnSpPr>
        <p:spPr>
          <a:xfrm>
            <a:off x="3304011" y="6088462"/>
            <a:ext cx="324000" cy="0"/>
          </a:xfrm>
          <a:prstGeom prst="line">
            <a:avLst/>
          </a:prstGeom>
          <a:ln w="38100">
            <a:solidFill>
              <a:srgbClr val="BFC2CA"/>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5087DFF2-94D3-7540-B0DF-D3C11CF856D8}"/>
              </a:ext>
            </a:extLst>
          </p:cNvPr>
          <p:cNvSpPr txBox="1"/>
          <p:nvPr/>
        </p:nvSpPr>
        <p:spPr>
          <a:xfrm>
            <a:off x="7426585" y="6155228"/>
            <a:ext cx="1651093" cy="188770"/>
          </a:xfrm>
          <a:prstGeom prst="rect">
            <a:avLst/>
          </a:prstGeom>
          <a:noFill/>
        </p:spPr>
        <p:txBody>
          <a:bodyPr wrap="none" lIns="0" tIns="0" rIns="0" bIns="0" rtlCol="0">
            <a:spAutoFit/>
          </a:bodyPr>
          <a:lstStyle/>
          <a:p>
            <a:pPr defTabSz="914377">
              <a:lnSpc>
                <a:spcPct val="120000"/>
              </a:lnSpc>
              <a:defRPr/>
            </a:pPr>
            <a:r>
              <a:rPr lang="en-US" sz="1100" b="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Trial product </a:t>
            </a:r>
            <a:r>
              <a:rPr lang="en-US" sz="1100" b="1" err="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estimand</a:t>
            </a:r>
            <a:r>
              <a:rPr lang="en-US" sz="1100" b="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a:t>
            </a:r>
            <a:endParaRPr lang="en-GB" sz="1100" b="1" err="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14" name="TextBox 113">
            <a:extLst>
              <a:ext uri="{FF2B5EF4-FFF2-40B4-BE49-F238E27FC236}">
                <a16:creationId xmlns:a16="http://schemas.microsoft.com/office/drawing/2014/main" id="{AA0E8679-3EFF-964A-AC70-1F36C66CC885}"/>
              </a:ext>
            </a:extLst>
          </p:cNvPr>
          <p:cNvSpPr txBox="1"/>
          <p:nvPr/>
        </p:nvSpPr>
        <p:spPr>
          <a:xfrm>
            <a:off x="9142869" y="5813436"/>
            <a:ext cx="1322478" cy="188770"/>
          </a:xfrm>
          <a:prstGeom prst="rect">
            <a:avLst/>
          </a:prstGeom>
          <a:noFill/>
        </p:spPr>
        <p:txBody>
          <a:bodyPr wrap="none" lIns="0" tIns="0" rIns="0" bIns="0" rtlCol="0">
            <a:spAutoFit/>
          </a:bodyPr>
          <a:lstStyle/>
          <a:p>
            <a:pPr defTabSz="914377">
              <a:lnSpc>
                <a:spcPct val="120000"/>
              </a:lnSpc>
              <a:defRPr/>
            </a:pPr>
            <a:r>
              <a:rPr lang="en-US" sz="110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Semaglutide 2.4 mg</a:t>
            </a:r>
            <a:endParaRPr lang="en-GB" sz="1100" err="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15" name="TextBox 114">
            <a:extLst>
              <a:ext uri="{FF2B5EF4-FFF2-40B4-BE49-F238E27FC236}">
                <a16:creationId xmlns:a16="http://schemas.microsoft.com/office/drawing/2014/main" id="{E3C86CBB-45A6-8F44-9145-3F332A6D961A}"/>
              </a:ext>
            </a:extLst>
          </p:cNvPr>
          <p:cNvSpPr txBox="1"/>
          <p:nvPr/>
        </p:nvSpPr>
        <p:spPr>
          <a:xfrm>
            <a:off x="10617345" y="5813436"/>
            <a:ext cx="519373" cy="188770"/>
          </a:xfrm>
          <a:prstGeom prst="rect">
            <a:avLst/>
          </a:prstGeom>
          <a:noFill/>
        </p:spPr>
        <p:txBody>
          <a:bodyPr wrap="none" lIns="0" tIns="0" rIns="0" bIns="0" rtlCol="0">
            <a:spAutoFit/>
          </a:bodyPr>
          <a:lstStyle/>
          <a:p>
            <a:pPr defTabSz="914377">
              <a:lnSpc>
                <a:spcPct val="120000"/>
              </a:lnSpc>
              <a:defRPr/>
            </a:pPr>
            <a:r>
              <a:rPr lang="en-US" sz="11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Placebo</a:t>
            </a:r>
            <a:endParaRPr lang="en-GB" sz="11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16" name="TextBox 115">
            <a:extLst>
              <a:ext uri="{FF2B5EF4-FFF2-40B4-BE49-F238E27FC236}">
                <a16:creationId xmlns:a16="http://schemas.microsoft.com/office/drawing/2014/main" id="{03C6490B-8FC0-0B4C-9C53-12F87EA45434}"/>
              </a:ext>
            </a:extLst>
          </p:cNvPr>
          <p:cNvSpPr txBox="1"/>
          <p:nvPr/>
        </p:nvSpPr>
        <p:spPr>
          <a:xfrm>
            <a:off x="7135631" y="5981860"/>
            <a:ext cx="1942840" cy="188770"/>
          </a:xfrm>
          <a:prstGeom prst="rect">
            <a:avLst/>
          </a:prstGeom>
          <a:noFill/>
        </p:spPr>
        <p:txBody>
          <a:bodyPr wrap="none" lIns="0" tIns="0" rIns="0" bIns="0" rtlCol="0">
            <a:spAutoFit/>
          </a:bodyPr>
          <a:lstStyle/>
          <a:p>
            <a:pPr defTabSz="914377">
              <a:lnSpc>
                <a:spcPct val="120000"/>
              </a:lnSpc>
              <a:defRPr/>
            </a:pPr>
            <a:r>
              <a:rPr lang="en-US" sz="1100" b="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Treatment policy </a:t>
            </a:r>
            <a:r>
              <a:rPr lang="en-US" sz="1100" b="1" err="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estimand</a:t>
            </a:r>
            <a:r>
              <a:rPr lang="en-US" sz="1100" b="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a:t>
            </a:r>
            <a:endParaRPr lang="en-GB" sz="1100" b="1" err="1">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17" name="Rectangle 116">
            <a:extLst>
              <a:ext uri="{FF2B5EF4-FFF2-40B4-BE49-F238E27FC236}">
                <a16:creationId xmlns:a16="http://schemas.microsoft.com/office/drawing/2014/main" id="{BA5D4BED-7D1D-CE4F-AA31-9B4CE7C33605}"/>
              </a:ext>
            </a:extLst>
          </p:cNvPr>
          <p:cNvSpPr/>
          <p:nvPr/>
        </p:nvSpPr>
        <p:spPr>
          <a:xfrm>
            <a:off x="9750108" y="6034330"/>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2800" err="1">
              <a:solidFill>
                <a:srgbClr val="FFFFFF"/>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18" name="Rectangle 117">
            <a:extLst>
              <a:ext uri="{FF2B5EF4-FFF2-40B4-BE49-F238E27FC236}">
                <a16:creationId xmlns:a16="http://schemas.microsoft.com/office/drawing/2014/main" id="{50464339-B77C-2D43-88A1-0137C0065D57}"/>
              </a:ext>
            </a:extLst>
          </p:cNvPr>
          <p:cNvSpPr/>
          <p:nvPr/>
        </p:nvSpPr>
        <p:spPr>
          <a:xfrm>
            <a:off x="9750108" y="6199430"/>
            <a:ext cx="108000" cy="108000"/>
          </a:xfrm>
          <a:prstGeom prst="rect">
            <a:avLst/>
          </a:prstGeom>
          <a:solidFill>
            <a:srgbClr val="6774A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2800" err="1">
              <a:solidFill>
                <a:srgbClr val="FFFFFF"/>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19" name="Rectangle 118">
            <a:extLst>
              <a:ext uri="{FF2B5EF4-FFF2-40B4-BE49-F238E27FC236}">
                <a16:creationId xmlns:a16="http://schemas.microsoft.com/office/drawing/2014/main" id="{F7280A00-A78F-7E40-ADC6-613504518186}"/>
              </a:ext>
            </a:extLst>
          </p:cNvPr>
          <p:cNvSpPr/>
          <p:nvPr/>
        </p:nvSpPr>
        <p:spPr>
          <a:xfrm>
            <a:off x="10842308" y="6034330"/>
            <a:ext cx="108000" cy="108000"/>
          </a:xfrm>
          <a:prstGeom prst="rect">
            <a:avLst/>
          </a:prstGeom>
          <a:solidFill>
            <a:srgbClr val="939AA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2800" err="1">
              <a:solidFill>
                <a:srgbClr val="FFFFFF"/>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20" name="Rectangle 119">
            <a:extLst>
              <a:ext uri="{FF2B5EF4-FFF2-40B4-BE49-F238E27FC236}">
                <a16:creationId xmlns:a16="http://schemas.microsoft.com/office/drawing/2014/main" id="{2C7BA870-57BB-6045-B2C8-C2AB1DB844F2}"/>
              </a:ext>
            </a:extLst>
          </p:cNvPr>
          <p:cNvSpPr/>
          <p:nvPr/>
        </p:nvSpPr>
        <p:spPr>
          <a:xfrm>
            <a:off x="10842308" y="6199430"/>
            <a:ext cx="108000" cy="108000"/>
          </a:xfrm>
          <a:prstGeom prst="rect">
            <a:avLst/>
          </a:prstGeom>
          <a:solidFill>
            <a:srgbClr val="BFC2C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2800" err="1">
              <a:solidFill>
                <a:srgbClr val="FFFFFF"/>
              </a:solidFill>
              <a:latin typeface="Apis For Office" panose="020B0504010101010104" pitchFamily="34" charset="0"/>
              <a:ea typeface="Apis For Office" panose="020B0504010101010104" pitchFamily="34" charset="0"/>
              <a:cs typeface="Apis For Office" panose="020B0504010101010104" pitchFamily="34" charset="0"/>
            </a:endParaRPr>
          </a:p>
        </p:txBody>
      </p:sp>
      <p:graphicFrame>
        <p:nvGraphicFramePr>
          <p:cNvPr id="10" name="Content Placeholder 9">
            <a:extLst>
              <a:ext uri="{FF2B5EF4-FFF2-40B4-BE49-F238E27FC236}">
                <a16:creationId xmlns:a16="http://schemas.microsoft.com/office/drawing/2014/main" id="{A25811EF-55CF-4D69-A42D-3A14AD05E55F}"/>
              </a:ext>
            </a:extLst>
          </p:cNvPr>
          <p:cNvGraphicFramePr>
            <a:graphicFrameLocks noGrp="1"/>
          </p:cNvGraphicFramePr>
          <p:nvPr>
            <p:ph idx="4294967295"/>
          </p:nvPr>
        </p:nvGraphicFramePr>
        <p:xfrm>
          <a:off x="6449485" y="1792209"/>
          <a:ext cx="5285316" cy="3850431"/>
        </p:xfrm>
        <a:graphic>
          <a:graphicData uri="http://schemas.openxmlformats.org/drawingml/2006/chart">
            <c:chart xmlns:c="http://schemas.openxmlformats.org/drawingml/2006/chart" xmlns:r="http://schemas.openxmlformats.org/officeDocument/2006/relationships" r:id="rId4"/>
          </a:graphicData>
        </a:graphic>
      </p:graphicFrame>
      <p:sp>
        <p:nvSpPr>
          <p:cNvPr id="2" name="Stella a 6 punte 1">
            <a:extLst>
              <a:ext uri="{FF2B5EF4-FFF2-40B4-BE49-F238E27FC236}">
                <a16:creationId xmlns:a16="http://schemas.microsoft.com/office/drawing/2014/main" id="{D58DD959-47AD-A8A4-67C6-7070B2698A66}"/>
              </a:ext>
            </a:extLst>
          </p:cNvPr>
          <p:cNvSpPr/>
          <p:nvPr/>
        </p:nvSpPr>
        <p:spPr>
          <a:xfrm>
            <a:off x="8334957" y="4157195"/>
            <a:ext cx="807912" cy="914377"/>
          </a:xfrm>
          <a:prstGeom prst="star6">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3AFA7FD4-BBA0-DCFD-3F76-11391132D32E}"/>
              </a:ext>
            </a:extLst>
          </p:cNvPr>
          <p:cNvSpPr txBox="1"/>
          <p:nvPr/>
        </p:nvSpPr>
        <p:spPr>
          <a:xfrm>
            <a:off x="7283074" y="198938"/>
            <a:ext cx="4537652" cy="646331"/>
          </a:xfrm>
          <a:prstGeom prst="rect">
            <a:avLst/>
          </a:prstGeom>
          <a:solidFill>
            <a:schemeClr val="tx2">
              <a:lumMod val="25000"/>
              <a:lumOff val="75000"/>
            </a:schemeClr>
          </a:solidFill>
          <a:ln w="38100">
            <a:solidFill>
              <a:srgbClr val="6675A3"/>
            </a:solidFill>
          </a:ln>
        </p:spPr>
        <p:txBody>
          <a:bodyPr wrap="none" rtlCol="0">
            <a:spAutoFit/>
          </a:bodyPr>
          <a:lstStyle/>
          <a:p>
            <a:r>
              <a:rPr lang="it-IT" sz="3600" dirty="0"/>
              <a:t>SEMAGLUTIDE 2.4 mg</a:t>
            </a:r>
          </a:p>
        </p:txBody>
      </p:sp>
    </p:spTree>
    <p:extLst>
      <p:ext uri="{BB962C8B-B14F-4D97-AF65-F5344CB8AC3E}">
        <p14:creationId xmlns:p14="http://schemas.microsoft.com/office/powerpoint/2010/main" val="1498593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6" name="Object 5">
            <a:extLst>
              <a:ext uri="{FF2B5EF4-FFF2-40B4-BE49-F238E27FC236}">
                <a16:creationId xmlns:a16="http://schemas.microsoft.com/office/drawing/2014/main" id="{8F3A5101-DDC1-469B-9A9C-5B8508C7B464}"/>
              </a:ext>
            </a:extLst>
          </p:cNvPr>
          <p:cNvGraphicFramePr>
            <a:graphicFrameLocks/>
          </p:cNvGraphicFramePr>
          <p:nvPr/>
        </p:nvGraphicFramePr>
        <p:xfrm>
          <a:off x="0" y="2779934"/>
          <a:ext cx="11751109" cy="3006524"/>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Straight Connector 4">
            <a:extLst>
              <a:ext uri="{FF2B5EF4-FFF2-40B4-BE49-F238E27FC236}">
                <a16:creationId xmlns:a16="http://schemas.microsoft.com/office/drawing/2014/main" id="{0F4853D0-B963-40C1-8281-F1D67314FEF2}"/>
              </a:ext>
            </a:extLst>
          </p:cNvPr>
          <p:cNvCxnSpPr>
            <a:cxnSpLocks/>
          </p:cNvCxnSpPr>
          <p:nvPr/>
        </p:nvCxnSpPr>
        <p:spPr>
          <a:xfrm>
            <a:off x="3288061" y="2524889"/>
            <a:ext cx="0" cy="3367707"/>
          </a:xfrm>
          <a:prstGeom prst="line">
            <a:avLst/>
          </a:prstGeom>
          <a:ln w="19050">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1AF44C2-D259-4413-BE67-A2B82C634662}"/>
              </a:ext>
            </a:extLst>
          </p:cNvPr>
          <p:cNvCxnSpPr>
            <a:cxnSpLocks/>
          </p:cNvCxnSpPr>
          <p:nvPr/>
        </p:nvCxnSpPr>
        <p:spPr>
          <a:xfrm>
            <a:off x="5402472" y="2543264"/>
            <a:ext cx="0" cy="3367705"/>
          </a:xfrm>
          <a:prstGeom prst="line">
            <a:avLst/>
          </a:prstGeom>
          <a:ln w="19050">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B7EE94-6294-4044-AA7D-156A9E8730F1}"/>
              </a:ext>
            </a:extLst>
          </p:cNvPr>
          <p:cNvCxnSpPr>
            <a:cxnSpLocks/>
          </p:cNvCxnSpPr>
          <p:nvPr/>
        </p:nvCxnSpPr>
        <p:spPr>
          <a:xfrm>
            <a:off x="9583543" y="2564732"/>
            <a:ext cx="0" cy="3367705"/>
          </a:xfrm>
          <a:prstGeom prst="line">
            <a:avLst/>
          </a:prstGeom>
          <a:ln w="1905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F3C3CD30-222A-4520-A2D4-A3778F9B0AC8}"/>
              </a:ext>
            </a:extLst>
          </p:cNvPr>
          <p:cNvSpPr>
            <a:spLocks noGrp="1"/>
          </p:cNvSpPr>
          <p:nvPr>
            <p:ph type="title"/>
          </p:nvPr>
        </p:nvSpPr>
        <p:spPr>
          <a:xfrm>
            <a:off x="1445906" y="550043"/>
            <a:ext cx="10471732" cy="921672"/>
          </a:xfrm>
        </p:spPr>
        <p:txBody>
          <a:bodyPr>
            <a:normAutofit fontScale="90000"/>
          </a:bodyPr>
          <a:lstStyle/>
          <a:p>
            <a:r>
              <a:rPr lang="en-GB" dirty="0"/>
              <a:t>Perdita di peso negli studi STEP</a:t>
            </a:r>
            <a:br>
              <a:rPr lang="en-GB" dirty="0"/>
            </a:br>
            <a:r>
              <a:rPr lang="en-US" sz="2000" dirty="0">
                <a:solidFill>
                  <a:schemeClr val="accent5"/>
                </a:solidFill>
              </a:rPr>
              <a:t>Semaglutide 2.4 mg once-weekly in participants with overweight or obesity</a:t>
            </a:r>
            <a:endParaRPr lang="en-GB" sz="2000" dirty="0">
              <a:solidFill>
                <a:schemeClr val="accent5"/>
              </a:solidFill>
            </a:endParaRPr>
          </a:p>
        </p:txBody>
      </p:sp>
      <p:sp>
        <p:nvSpPr>
          <p:cNvPr id="44" name="Text Placeholder 6">
            <a:extLst>
              <a:ext uri="{FF2B5EF4-FFF2-40B4-BE49-F238E27FC236}">
                <a16:creationId xmlns:a16="http://schemas.microsoft.com/office/drawing/2014/main" id="{D8927282-A9DD-469D-8904-09ED1FCEB5E1}"/>
              </a:ext>
            </a:extLst>
          </p:cNvPr>
          <p:cNvSpPr>
            <a:spLocks noGrp="1"/>
          </p:cNvSpPr>
          <p:nvPr>
            <p:ph type="body" sz="quarter" idx="13"/>
          </p:nvPr>
        </p:nvSpPr>
        <p:spPr>
          <a:xfrm>
            <a:off x="647998" y="6210000"/>
            <a:ext cx="10039051" cy="324000"/>
          </a:xfrm>
        </p:spPr>
        <p:txBody>
          <a:bodyPr/>
          <a:lstStyle/>
          <a:p>
            <a:r>
              <a:rPr lang="en-GB" dirty="0"/>
              <a:t>*Statistically significant vs placebo</a:t>
            </a:r>
            <a:r>
              <a:rPr lang="en-US" dirty="0"/>
              <a:t>.</a:t>
            </a:r>
            <a:br>
              <a:rPr lang="en-US" dirty="0"/>
            </a:br>
            <a:r>
              <a:rPr lang="en-US" dirty="0"/>
              <a:t>BW, body weight; IBT, intensive </a:t>
            </a:r>
            <a:r>
              <a:rPr lang="en-US" dirty="0" err="1"/>
              <a:t>behavioural</a:t>
            </a:r>
            <a:r>
              <a:rPr lang="en-US" dirty="0"/>
              <a:t> therapy. </a:t>
            </a:r>
            <a:br>
              <a:rPr lang="en-US" dirty="0"/>
            </a:br>
            <a:r>
              <a:rPr lang="da-DK" dirty="0"/>
              <a:t>Wilding et al. N Engl J Med 2021;384:989-1002; </a:t>
            </a:r>
            <a:r>
              <a:rPr lang="fr-FR" dirty="0"/>
              <a:t>Davies et al. Lancet 2021;397:971-84.</a:t>
            </a:r>
            <a:r>
              <a:rPr lang="en-US" dirty="0"/>
              <a:t>; </a:t>
            </a:r>
            <a:r>
              <a:rPr lang="en-US" i="1" dirty="0" err="1">
                <a:ea typeface="Apis For Office" panose="020B0504010101010104" pitchFamily="34" charset="0"/>
                <a:cs typeface="Apis For Office" panose="020B0504010101010104" pitchFamily="34" charset="0"/>
              </a:rPr>
              <a:t>Wadden</a:t>
            </a:r>
            <a:r>
              <a:rPr lang="en-US" i="1" dirty="0">
                <a:ea typeface="Apis For Office" panose="020B0504010101010104" pitchFamily="34" charset="0"/>
                <a:cs typeface="Apis For Office" panose="020B0504010101010104" pitchFamily="34" charset="0"/>
              </a:rPr>
              <a:t> et al. JAMA 2021;325:1403-13</a:t>
            </a:r>
            <a:r>
              <a:rPr lang="en-US" dirty="0"/>
              <a:t>; </a:t>
            </a:r>
            <a:r>
              <a:rPr lang="en-GB" dirty="0" err="1"/>
              <a:t>Rubino</a:t>
            </a:r>
            <a:r>
              <a:rPr lang="en-GB" dirty="0"/>
              <a:t> et al. JAMA. 2021;325:1414-25.</a:t>
            </a:r>
          </a:p>
        </p:txBody>
      </p:sp>
      <p:graphicFrame>
        <p:nvGraphicFramePr>
          <p:cNvPr id="315" name="Object 314">
            <a:extLst>
              <a:ext uri="{FF2B5EF4-FFF2-40B4-BE49-F238E27FC236}">
                <a16:creationId xmlns:a16="http://schemas.microsoft.com/office/drawing/2014/main" id="{87194A75-2D6E-45F1-966F-5F0575517658}"/>
              </a:ext>
            </a:extLst>
          </p:cNvPr>
          <p:cNvGraphicFramePr>
            <a:graphicFrameLocks noChangeAspect="1"/>
          </p:cNvGraphicFramePr>
          <p:nvPr>
            <p:custDataLst>
              <p:tags r:id="rId1"/>
            </p:custDataLst>
          </p:nvPr>
        </p:nvGraphicFramePr>
        <p:xfrm>
          <a:off x="205318" y="205318"/>
          <a:ext cx="2116" cy="2116"/>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15" name="Object 314">
                        <a:extLst>
                          <a:ext uri="{FF2B5EF4-FFF2-40B4-BE49-F238E27FC236}">
                            <a16:creationId xmlns:a16="http://schemas.microsoft.com/office/drawing/2014/main" id="{87194A75-2D6E-45F1-966F-5F0575517658}"/>
                          </a:ext>
                        </a:extLst>
                      </p:cNvPr>
                      <p:cNvPicPr/>
                      <p:nvPr/>
                    </p:nvPicPr>
                    <p:blipFill>
                      <a:blip r:embed="rId6"/>
                      <a:stretch>
                        <a:fillRect/>
                      </a:stretch>
                    </p:blipFill>
                    <p:spPr>
                      <a:xfrm>
                        <a:off x="205318" y="205318"/>
                        <a:ext cx="2116" cy="2116"/>
                      </a:xfrm>
                      <a:prstGeom prst="rect">
                        <a:avLst/>
                      </a:prstGeom>
                    </p:spPr>
                  </p:pic>
                </p:oleObj>
              </mc:Fallback>
            </mc:AlternateContent>
          </a:graphicData>
        </a:graphic>
      </p:graphicFrame>
      <p:sp>
        <p:nvSpPr>
          <p:cNvPr id="86" name="TextBox 85">
            <a:extLst>
              <a:ext uri="{FF2B5EF4-FFF2-40B4-BE49-F238E27FC236}">
                <a16:creationId xmlns:a16="http://schemas.microsoft.com/office/drawing/2014/main" id="{9DD5292B-C7B3-4D33-A781-6601D39E1903}"/>
              </a:ext>
            </a:extLst>
          </p:cNvPr>
          <p:cNvSpPr txBox="1"/>
          <p:nvPr/>
        </p:nvSpPr>
        <p:spPr>
          <a:xfrm>
            <a:off x="1487222" y="5558023"/>
            <a:ext cx="231820" cy="266676"/>
          </a:xfrm>
          <a:prstGeom prst="rect">
            <a:avLst/>
          </a:prstGeom>
          <a:noFill/>
        </p:spPr>
        <p:txBody>
          <a:bodyPr wrap="square" lIns="0" tIns="0" rIns="0" bIns="0" rtlCol="0">
            <a:spAutoFit/>
          </a:bodyPr>
          <a:lstStyle/>
          <a:p>
            <a:pPr algn="ctr" defTabSz="1219110">
              <a:defRPr/>
            </a:pPr>
            <a:endParaRPr lang="en-GB" sz="400">
              <a:solidFill>
                <a:srgbClr val="001965"/>
              </a:solidFill>
              <a:ea typeface="Apis For Office" panose="020B0504010101010104" pitchFamily="34" charset="0"/>
              <a:cs typeface="Apis For Office" panose="020B0504010101010104" pitchFamily="34" charset="0"/>
            </a:endParaRPr>
          </a:p>
          <a:p>
            <a:pPr algn="ctr" defTabSz="1219110">
              <a:defRPr/>
            </a:pPr>
            <a:endParaRPr lang="en-GB" sz="1333">
              <a:solidFill>
                <a:srgbClr val="001965"/>
              </a:solidFill>
              <a:ea typeface="Apis For Office" panose="020B0504010101010104" pitchFamily="34" charset="0"/>
              <a:cs typeface="Apis For Office" panose="020B0504010101010104" pitchFamily="34" charset="0"/>
            </a:endParaRPr>
          </a:p>
        </p:txBody>
      </p:sp>
      <p:sp>
        <p:nvSpPr>
          <p:cNvPr id="87" name="TextBox 86">
            <a:extLst>
              <a:ext uri="{FF2B5EF4-FFF2-40B4-BE49-F238E27FC236}">
                <a16:creationId xmlns:a16="http://schemas.microsoft.com/office/drawing/2014/main" id="{BBC4F3A3-4A8B-4499-80EB-1F35F7C6B47F}"/>
              </a:ext>
            </a:extLst>
          </p:cNvPr>
          <p:cNvSpPr txBox="1"/>
          <p:nvPr/>
        </p:nvSpPr>
        <p:spPr>
          <a:xfrm>
            <a:off x="1867961" y="5805708"/>
            <a:ext cx="231820" cy="266676"/>
          </a:xfrm>
          <a:prstGeom prst="rect">
            <a:avLst/>
          </a:prstGeom>
          <a:noFill/>
        </p:spPr>
        <p:txBody>
          <a:bodyPr wrap="square" lIns="0" tIns="0" rIns="0" bIns="0" rtlCol="0">
            <a:spAutoFit/>
          </a:bodyPr>
          <a:lstStyle/>
          <a:p>
            <a:pPr algn="ctr" defTabSz="1219110">
              <a:defRPr/>
            </a:pPr>
            <a:endParaRPr lang="en-GB" sz="400">
              <a:solidFill>
                <a:srgbClr val="001965"/>
              </a:solidFill>
              <a:ea typeface="Apis For Office" panose="020B0504010101010104" pitchFamily="34" charset="0"/>
              <a:cs typeface="Apis For Office" panose="020B0504010101010104" pitchFamily="34" charset="0"/>
            </a:endParaRPr>
          </a:p>
          <a:p>
            <a:pPr algn="ctr" defTabSz="1219110">
              <a:defRPr/>
            </a:pPr>
            <a:endParaRPr lang="en-GB" sz="1333">
              <a:solidFill>
                <a:srgbClr val="001965"/>
              </a:solidFill>
              <a:ea typeface="Apis For Office" panose="020B0504010101010104" pitchFamily="34" charset="0"/>
              <a:cs typeface="Apis For Office" panose="020B0504010101010104" pitchFamily="34" charset="0"/>
            </a:endParaRPr>
          </a:p>
        </p:txBody>
      </p:sp>
      <p:sp>
        <p:nvSpPr>
          <p:cNvPr id="88" name="TextBox 87">
            <a:extLst>
              <a:ext uri="{FF2B5EF4-FFF2-40B4-BE49-F238E27FC236}">
                <a16:creationId xmlns:a16="http://schemas.microsoft.com/office/drawing/2014/main" id="{C93D2F79-40F1-429D-B149-242E5A26D093}"/>
              </a:ext>
            </a:extLst>
          </p:cNvPr>
          <p:cNvSpPr txBox="1"/>
          <p:nvPr/>
        </p:nvSpPr>
        <p:spPr>
          <a:xfrm>
            <a:off x="2850997" y="5736365"/>
            <a:ext cx="231820" cy="266676"/>
          </a:xfrm>
          <a:prstGeom prst="rect">
            <a:avLst/>
          </a:prstGeom>
          <a:noFill/>
        </p:spPr>
        <p:txBody>
          <a:bodyPr wrap="square" lIns="0" tIns="0" rIns="0" bIns="0" rtlCol="0">
            <a:spAutoFit/>
          </a:bodyPr>
          <a:lstStyle/>
          <a:p>
            <a:pPr algn="ctr" defTabSz="1219110">
              <a:defRPr/>
            </a:pPr>
            <a:endParaRPr lang="en-GB" sz="400">
              <a:solidFill>
                <a:srgbClr val="001965"/>
              </a:solidFill>
              <a:ea typeface="Apis For Office" panose="020B0504010101010104" pitchFamily="34" charset="0"/>
              <a:cs typeface="Apis For Office" panose="020B0504010101010104" pitchFamily="34" charset="0"/>
            </a:endParaRPr>
          </a:p>
          <a:p>
            <a:pPr algn="ctr" defTabSz="1219110">
              <a:defRPr/>
            </a:pPr>
            <a:endParaRPr lang="en-GB" sz="1333">
              <a:solidFill>
                <a:srgbClr val="001965"/>
              </a:solidFill>
              <a:ea typeface="Apis For Office" panose="020B0504010101010104" pitchFamily="34" charset="0"/>
              <a:cs typeface="Apis For Office" panose="020B0504010101010104" pitchFamily="34" charset="0"/>
            </a:endParaRPr>
          </a:p>
        </p:txBody>
      </p:sp>
      <p:sp>
        <p:nvSpPr>
          <p:cNvPr id="40" name="Rectangle 39">
            <a:extLst>
              <a:ext uri="{FF2B5EF4-FFF2-40B4-BE49-F238E27FC236}">
                <a16:creationId xmlns:a16="http://schemas.microsoft.com/office/drawing/2014/main" id="{5CA08739-1BE4-4632-BDC2-DDE7BEAA0396}"/>
              </a:ext>
            </a:extLst>
          </p:cNvPr>
          <p:cNvSpPr/>
          <p:nvPr/>
        </p:nvSpPr>
        <p:spPr>
          <a:xfrm>
            <a:off x="-10909" y="5697866"/>
            <a:ext cx="12202909" cy="407101"/>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21920" rtlCol="0" anchor="ctr"/>
          <a:lstStyle/>
          <a:p>
            <a:pPr algn="ctr" defTabSz="1219110">
              <a:defRPr/>
            </a:pPr>
            <a:r>
              <a:rPr lang="en-GB" sz="1333" b="1">
                <a:solidFill>
                  <a:srgbClr val="FFFFFF"/>
                </a:solidFill>
                <a:ea typeface="Apis For Office" panose="020B0504010101010104" pitchFamily="34" charset="0"/>
                <a:cs typeface="Apis For Office" panose="020B0504010101010104" pitchFamily="34" charset="0"/>
              </a:rPr>
              <a:t>Trial product </a:t>
            </a:r>
            <a:r>
              <a:rPr lang="en-GB" sz="1333" b="1" err="1">
                <a:solidFill>
                  <a:srgbClr val="FFFFFF"/>
                </a:solidFill>
                <a:ea typeface="Apis For Office" panose="020B0504010101010104" pitchFamily="34" charset="0"/>
                <a:cs typeface="Apis For Office" panose="020B0504010101010104" pitchFamily="34" charset="0"/>
              </a:rPr>
              <a:t>estimand</a:t>
            </a:r>
            <a:r>
              <a:rPr lang="en-GB" sz="1333" b="1">
                <a:solidFill>
                  <a:srgbClr val="FFFFFF"/>
                </a:solidFill>
                <a:ea typeface="Apis For Office" panose="020B0504010101010104" pitchFamily="34" charset="0"/>
                <a:cs typeface="Apis For Office" panose="020B0504010101010104" pitchFamily="34" charset="0"/>
              </a:rPr>
              <a:t>: </a:t>
            </a:r>
            <a:r>
              <a:rPr lang="en-GB" sz="1333">
                <a:solidFill>
                  <a:srgbClr val="FFFFFF"/>
                </a:solidFill>
                <a:ea typeface="Apis For Office" panose="020B0504010101010104" pitchFamily="34" charset="0"/>
                <a:cs typeface="Apis For Office" panose="020B0504010101010104" pitchFamily="34" charset="0"/>
              </a:rPr>
              <a:t>Evaluates the treatment effect under the assumption that the trial product is taken as intended</a:t>
            </a:r>
            <a:endParaRPr lang="en-GB" altLang="en-US" sz="1333">
              <a:solidFill>
                <a:srgbClr val="FFFFFF"/>
              </a:solidFill>
              <a:ea typeface="Apis For Office" panose="020B0504010101010104" pitchFamily="34" charset="0"/>
              <a:cs typeface="Apis For Office" panose="020B0504010101010104" pitchFamily="34" charset="0"/>
            </a:endParaRPr>
          </a:p>
        </p:txBody>
      </p:sp>
      <p:grpSp>
        <p:nvGrpSpPr>
          <p:cNvPr id="15" name="Group 14">
            <a:extLst>
              <a:ext uri="{FF2B5EF4-FFF2-40B4-BE49-F238E27FC236}">
                <a16:creationId xmlns:a16="http://schemas.microsoft.com/office/drawing/2014/main" id="{5895F1D5-803B-4D36-8AD2-15660199F849}"/>
              </a:ext>
            </a:extLst>
          </p:cNvPr>
          <p:cNvGrpSpPr/>
          <p:nvPr/>
        </p:nvGrpSpPr>
        <p:grpSpPr>
          <a:xfrm>
            <a:off x="1539062" y="4740186"/>
            <a:ext cx="10403283" cy="1026421"/>
            <a:chOff x="1154296" y="3699490"/>
            <a:chExt cx="7802462" cy="791062"/>
          </a:xfrm>
        </p:grpSpPr>
        <p:grpSp>
          <p:nvGrpSpPr>
            <p:cNvPr id="11" name="Group 10">
              <a:extLst>
                <a:ext uri="{FF2B5EF4-FFF2-40B4-BE49-F238E27FC236}">
                  <a16:creationId xmlns:a16="http://schemas.microsoft.com/office/drawing/2014/main" id="{9E104131-5ACD-4E6C-A3B5-45C70E540F3C}"/>
                </a:ext>
              </a:extLst>
            </p:cNvPr>
            <p:cNvGrpSpPr/>
            <p:nvPr/>
          </p:nvGrpSpPr>
          <p:grpSpPr>
            <a:xfrm>
              <a:off x="1154296" y="3699490"/>
              <a:ext cx="6549208" cy="791062"/>
              <a:chOff x="1154296" y="3826487"/>
              <a:chExt cx="6549208" cy="791061"/>
            </a:xfrm>
          </p:grpSpPr>
          <p:sp>
            <p:nvSpPr>
              <p:cNvPr id="106" name="TextBox 1">
                <a:extLst>
                  <a:ext uri="{FF2B5EF4-FFF2-40B4-BE49-F238E27FC236}">
                    <a16:creationId xmlns:a16="http://schemas.microsoft.com/office/drawing/2014/main" id="{8A8C4F7A-FAD2-4265-B46B-72528644DA98}"/>
                  </a:ext>
                </a:extLst>
              </p:cNvPr>
              <p:cNvSpPr txBox="1"/>
              <p:nvPr/>
            </p:nvSpPr>
            <p:spPr>
              <a:xfrm>
                <a:off x="1154296" y="4401467"/>
                <a:ext cx="160378" cy="158086"/>
              </a:xfrm>
              <a:prstGeom prst="rect">
                <a:avLst/>
              </a:prstGeom>
            </p:spPr>
            <p:txBody>
              <a:bodyPr wrap="square" tIns="0" bIns="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219080">
                  <a:defRPr/>
                </a:pPr>
                <a:r>
                  <a:rPr lang="en-US" sz="1333" b="1" dirty="0">
                    <a:solidFill>
                      <a:srgbClr val="001965"/>
                    </a:solidFill>
                    <a:ea typeface="Apis For Office" panose="020B0504010101010104" pitchFamily="34" charset="0"/>
                    <a:cs typeface="Apis For Office" panose="020B0504010101010104" pitchFamily="34" charset="0"/>
                  </a:rPr>
                  <a:t>*</a:t>
                </a:r>
                <a:endParaRPr lang="en-GB" sz="1333" b="1" dirty="0">
                  <a:solidFill>
                    <a:srgbClr val="001965"/>
                  </a:solidFill>
                  <a:ea typeface="Apis For Office" panose="020B0504010101010104" pitchFamily="34" charset="0"/>
                  <a:cs typeface="Apis For Office" panose="020B0504010101010104" pitchFamily="34" charset="0"/>
                </a:endParaRPr>
              </a:p>
            </p:txBody>
          </p:sp>
          <p:sp>
            <p:nvSpPr>
              <p:cNvPr id="107" name="TextBox 1">
                <a:extLst>
                  <a:ext uri="{FF2B5EF4-FFF2-40B4-BE49-F238E27FC236}">
                    <a16:creationId xmlns:a16="http://schemas.microsoft.com/office/drawing/2014/main" id="{962D2984-336F-429E-84E8-EE8EE62EAC6D}"/>
                  </a:ext>
                </a:extLst>
              </p:cNvPr>
              <p:cNvSpPr txBox="1"/>
              <p:nvPr/>
            </p:nvSpPr>
            <p:spPr>
              <a:xfrm>
                <a:off x="2722196" y="4431742"/>
                <a:ext cx="160378" cy="158086"/>
              </a:xfrm>
              <a:prstGeom prst="rect">
                <a:avLst/>
              </a:prstGeom>
            </p:spPr>
            <p:txBody>
              <a:bodyPr wrap="square" tIns="0" bIns="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219080">
                  <a:defRPr/>
                </a:pPr>
                <a:r>
                  <a:rPr lang="en-US" sz="1333" b="1" dirty="0">
                    <a:solidFill>
                      <a:srgbClr val="001965"/>
                    </a:solidFill>
                    <a:ea typeface="Apis For Office" panose="020B0504010101010104" pitchFamily="34" charset="0"/>
                    <a:cs typeface="Apis For Office" panose="020B0504010101010104" pitchFamily="34" charset="0"/>
                  </a:rPr>
                  <a:t>*</a:t>
                </a:r>
                <a:endParaRPr lang="en-GB" sz="1333" b="1" dirty="0">
                  <a:solidFill>
                    <a:srgbClr val="001965"/>
                  </a:solidFill>
                  <a:ea typeface="Apis For Office" panose="020B0504010101010104" pitchFamily="34" charset="0"/>
                  <a:cs typeface="Apis For Office" panose="020B0504010101010104" pitchFamily="34" charset="0"/>
                </a:endParaRPr>
              </a:p>
            </p:txBody>
          </p:sp>
          <p:sp>
            <p:nvSpPr>
              <p:cNvPr id="109" name="TextBox 1">
                <a:extLst>
                  <a:ext uri="{FF2B5EF4-FFF2-40B4-BE49-F238E27FC236}">
                    <a16:creationId xmlns:a16="http://schemas.microsoft.com/office/drawing/2014/main" id="{EDA0136B-B4FD-4EA4-9289-258125C2F663}"/>
                  </a:ext>
                </a:extLst>
              </p:cNvPr>
              <p:cNvSpPr txBox="1"/>
              <p:nvPr/>
            </p:nvSpPr>
            <p:spPr>
              <a:xfrm>
                <a:off x="5936502" y="3826487"/>
                <a:ext cx="160378" cy="158086"/>
              </a:xfrm>
              <a:prstGeom prst="rect">
                <a:avLst/>
              </a:prstGeom>
            </p:spPr>
            <p:txBody>
              <a:bodyPr wrap="square" tIns="0" bIns="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219080">
                  <a:defRPr/>
                </a:pPr>
                <a:r>
                  <a:rPr lang="en-US" sz="1333" b="1" dirty="0">
                    <a:solidFill>
                      <a:srgbClr val="001965"/>
                    </a:solidFill>
                    <a:ea typeface="Apis For Office" panose="020B0504010101010104" pitchFamily="34" charset="0"/>
                    <a:cs typeface="Apis For Office" panose="020B0504010101010104" pitchFamily="34" charset="0"/>
                  </a:rPr>
                  <a:t>*</a:t>
                </a:r>
                <a:endParaRPr lang="en-GB" sz="1333" b="1" dirty="0">
                  <a:solidFill>
                    <a:srgbClr val="001965"/>
                  </a:solidFill>
                  <a:ea typeface="Apis For Office" panose="020B0504010101010104" pitchFamily="34" charset="0"/>
                  <a:cs typeface="Apis For Office" panose="020B0504010101010104" pitchFamily="34" charset="0"/>
                </a:endParaRPr>
              </a:p>
            </p:txBody>
          </p:sp>
          <p:sp>
            <p:nvSpPr>
              <p:cNvPr id="30" name="TextBox 1">
                <a:extLst>
                  <a:ext uri="{FF2B5EF4-FFF2-40B4-BE49-F238E27FC236}">
                    <a16:creationId xmlns:a16="http://schemas.microsoft.com/office/drawing/2014/main" id="{8B0A4552-9080-42BB-B6C5-B01341A420E5}"/>
                  </a:ext>
                </a:extLst>
              </p:cNvPr>
              <p:cNvSpPr txBox="1"/>
              <p:nvPr/>
            </p:nvSpPr>
            <p:spPr>
              <a:xfrm>
                <a:off x="4328866" y="4459462"/>
                <a:ext cx="160378" cy="158086"/>
              </a:xfrm>
              <a:prstGeom prst="rect">
                <a:avLst/>
              </a:prstGeom>
            </p:spPr>
            <p:txBody>
              <a:bodyPr wrap="square" tIns="0" bIns="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219080">
                  <a:defRPr/>
                </a:pPr>
                <a:r>
                  <a:rPr lang="en-US" sz="1333" b="1" dirty="0">
                    <a:solidFill>
                      <a:srgbClr val="001965"/>
                    </a:solidFill>
                    <a:ea typeface="Apis For Office" panose="020B0504010101010104" pitchFamily="34" charset="0"/>
                    <a:cs typeface="Apis For Office" panose="020B0504010101010104" pitchFamily="34" charset="0"/>
                  </a:rPr>
                  <a:t>*</a:t>
                </a:r>
                <a:endParaRPr lang="en-GB" sz="1333" b="1" dirty="0">
                  <a:solidFill>
                    <a:srgbClr val="001965"/>
                  </a:solidFill>
                  <a:ea typeface="Apis For Office" panose="020B0504010101010104" pitchFamily="34" charset="0"/>
                  <a:cs typeface="Apis For Office" panose="020B0504010101010104" pitchFamily="34" charset="0"/>
                </a:endParaRPr>
              </a:p>
            </p:txBody>
          </p:sp>
          <p:sp>
            <p:nvSpPr>
              <p:cNvPr id="31" name="TextBox 1">
                <a:extLst>
                  <a:ext uri="{FF2B5EF4-FFF2-40B4-BE49-F238E27FC236}">
                    <a16:creationId xmlns:a16="http://schemas.microsoft.com/office/drawing/2014/main" id="{0208ED5A-F3AC-4838-9349-C201FC2FEE53}"/>
                  </a:ext>
                </a:extLst>
              </p:cNvPr>
              <p:cNvSpPr txBox="1"/>
              <p:nvPr/>
            </p:nvSpPr>
            <p:spPr>
              <a:xfrm>
                <a:off x="7543126" y="3951250"/>
                <a:ext cx="160378" cy="158086"/>
              </a:xfrm>
              <a:prstGeom prst="rect">
                <a:avLst/>
              </a:prstGeom>
            </p:spPr>
            <p:txBody>
              <a:bodyPr wrap="square" tIns="0" bIns="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219080">
                  <a:defRPr/>
                </a:pPr>
                <a:r>
                  <a:rPr lang="en-US" sz="1333" b="1" dirty="0">
                    <a:solidFill>
                      <a:srgbClr val="001965"/>
                    </a:solidFill>
                    <a:ea typeface="Apis For Office" panose="020B0504010101010104" pitchFamily="34" charset="0"/>
                    <a:cs typeface="Apis For Office" panose="020B0504010101010104" pitchFamily="34" charset="0"/>
                  </a:rPr>
                  <a:t>*</a:t>
                </a:r>
                <a:endParaRPr lang="en-GB" sz="1333" b="1" dirty="0">
                  <a:solidFill>
                    <a:srgbClr val="001965"/>
                  </a:solidFill>
                  <a:ea typeface="Apis For Office" panose="020B0504010101010104" pitchFamily="34" charset="0"/>
                  <a:cs typeface="Apis For Office" panose="020B0504010101010104" pitchFamily="34" charset="0"/>
                </a:endParaRPr>
              </a:p>
            </p:txBody>
          </p:sp>
        </p:grpSp>
        <p:grpSp>
          <p:nvGrpSpPr>
            <p:cNvPr id="10" name="Group 9">
              <a:extLst>
                <a:ext uri="{FF2B5EF4-FFF2-40B4-BE49-F238E27FC236}">
                  <a16:creationId xmlns:a16="http://schemas.microsoft.com/office/drawing/2014/main" id="{3AB9D7F3-59CE-4838-8BC2-BD3FFEEF8323}"/>
                </a:ext>
              </a:extLst>
            </p:cNvPr>
            <p:cNvGrpSpPr/>
            <p:nvPr/>
          </p:nvGrpSpPr>
          <p:grpSpPr>
            <a:xfrm>
              <a:off x="7339128" y="4031207"/>
              <a:ext cx="1617630" cy="402469"/>
              <a:chOff x="10010631" y="6198483"/>
              <a:chExt cx="1617630" cy="402469"/>
            </a:xfrm>
          </p:grpSpPr>
          <p:sp>
            <p:nvSpPr>
              <p:cNvPr id="112" name="Rectangle 111">
                <a:extLst>
                  <a:ext uri="{FF2B5EF4-FFF2-40B4-BE49-F238E27FC236}">
                    <a16:creationId xmlns:a16="http://schemas.microsoft.com/office/drawing/2014/main" id="{2902716A-DEBE-4C22-A145-028C640BD554}"/>
                  </a:ext>
                </a:extLst>
              </p:cNvPr>
              <p:cNvSpPr/>
              <p:nvPr/>
            </p:nvSpPr>
            <p:spPr>
              <a:xfrm>
                <a:off x="10010631" y="6265344"/>
                <a:ext cx="119625" cy="1125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1219080">
                  <a:defRPr/>
                </a:pPr>
                <a:endParaRPr lang="en-GB" sz="2400">
                  <a:solidFill>
                    <a:srgbClr val="000000"/>
                  </a:solidFill>
                  <a:ea typeface="Apis For Office" panose="020B0504010101010104" pitchFamily="34" charset="0"/>
                  <a:cs typeface="Apis For Office" panose="020B0504010101010104" pitchFamily="34" charset="0"/>
                </a:endParaRPr>
              </a:p>
            </p:txBody>
          </p:sp>
          <p:sp>
            <p:nvSpPr>
              <p:cNvPr id="113" name="TextBox 112">
                <a:extLst>
                  <a:ext uri="{FF2B5EF4-FFF2-40B4-BE49-F238E27FC236}">
                    <a16:creationId xmlns:a16="http://schemas.microsoft.com/office/drawing/2014/main" id="{5BE83718-5973-4BC0-86A0-EB7DDECBA0F4}"/>
                  </a:ext>
                </a:extLst>
              </p:cNvPr>
              <p:cNvSpPr txBox="1"/>
              <p:nvPr/>
            </p:nvSpPr>
            <p:spPr>
              <a:xfrm>
                <a:off x="10110652" y="6198483"/>
                <a:ext cx="1517609" cy="229247"/>
              </a:xfrm>
              <a:prstGeom prst="rect">
                <a:avLst/>
              </a:prstGeom>
              <a:noFill/>
            </p:spPr>
            <p:txBody>
              <a:bodyPr wrap="square" rtlCol="0" anchor="t" anchorCtr="0">
                <a:spAutoFit/>
              </a:bodyPr>
              <a:lstStyle/>
              <a:p>
                <a:pPr defTabSz="1219080">
                  <a:defRPr/>
                </a:pPr>
                <a:r>
                  <a:rPr lang="en-GB" sz="1333">
                    <a:solidFill>
                      <a:srgbClr val="001965"/>
                    </a:solidFill>
                    <a:ea typeface="Apis For Office" panose="020B0504010101010104" pitchFamily="34" charset="0"/>
                    <a:cs typeface="Apis For Office" panose="020B0504010101010104" pitchFamily="34" charset="0"/>
                  </a:rPr>
                  <a:t>S</a:t>
                </a:r>
                <a:r>
                  <a:rPr lang="en-GB" sz="1333" err="1">
                    <a:solidFill>
                      <a:srgbClr val="001965"/>
                    </a:solidFill>
                    <a:ea typeface="Apis For Office" panose="020B0504010101010104" pitchFamily="34" charset="0"/>
                    <a:cs typeface="Apis For Office" panose="020B0504010101010104" pitchFamily="34" charset="0"/>
                  </a:rPr>
                  <a:t>emaglutide</a:t>
                </a:r>
                <a:r>
                  <a:rPr lang="en-GB" sz="1333">
                    <a:solidFill>
                      <a:srgbClr val="001965"/>
                    </a:solidFill>
                    <a:ea typeface="Apis For Office" panose="020B0504010101010104" pitchFamily="34" charset="0"/>
                    <a:cs typeface="Apis For Office" panose="020B0504010101010104" pitchFamily="34" charset="0"/>
                  </a:rPr>
                  <a:t> 2.4 mg</a:t>
                </a:r>
              </a:p>
            </p:txBody>
          </p:sp>
          <p:sp>
            <p:nvSpPr>
              <p:cNvPr id="114" name="TextBox 113">
                <a:extLst>
                  <a:ext uri="{FF2B5EF4-FFF2-40B4-BE49-F238E27FC236}">
                    <a16:creationId xmlns:a16="http://schemas.microsoft.com/office/drawing/2014/main" id="{811ABBCE-A5A3-4015-83BC-92DEB31719D7}"/>
                  </a:ext>
                </a:extLst>
              </p:cNvPr>
              <p:cNvSpPr txBox="1"/>
              <p:nvPr/>
            </p:nvSpPr>
            <p:spPr>
              <a:xfrm>
                <a:off x="10112310" y="6371705"/>
                <a:ext cx="707917" cy="229247"/>
              </a:xfrm>
              <a:prstGeom prst="rect">
                <a:avLst/>
              </a:prstGeom>
              <a:noFill/>
            </p:spPr>
            <p:txBody>
              <a:bodyPr wrap="square" rtlCol="0" anchor="t" anchorCtr="0">
                <a:spAutoFit/>
              </a:bodyPr>
              <a:lstStyle/>
              <a:p>
                <a:pPr defTabSz="1219080">
                  <a:defRPr/>
                </a:pPr>
                <a:r>
                  <a:rPr lang="en-GB" sz="1333">
                    <a:solidFill>
                      <a:srgbClr val="001965"/>
                    </a:solidFill>
                    <a:ea typeface="Apis For Office" panose="020B0504010101010104" pitchFamily="34" charset="0"/>
                    <a:cs typeface="Apis For Office" panose="020B0504010101010104" pitchFamily="34" charset="0"/>
                  </a:rPr>
                  <a:t>Placebo</a:t>
                </a:r>
              </a:p>
            </p:txBody>
          </p:sp>
          <p:sp>
            <p:nvSpPr>
              <p:cNvPr id="115" name="Rectangle 114">
                <a:extLst>
                  <a:ext uri="{FF2B5EF4-FFF2-40B4-BE49-F238E27FC236}">
                    <a16:creationId xmlns:a16="http://schemas.microsoft.com/office/drawing/2014/main" id="{32CD14A7-5B1D-4955-AA78-12F16B17F3E2}"/>
                  </a:ext>
                </a:extLst>
              </p:cNvPr>
              <p:cNvSpPr/>
              <p:nvPr/>
            </p:nvSpPr>
            <p:spPr>
              <a:xfrm>
                <a:off x="10010631" y="6438565"/>
                <a:ext cx="119625" cy="1125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1219080">
                  <a:defRPr/>
                </a:pPr>
                <a:endParaRPr lang="en-GB" sz="2400">
                  <a:solidFill>
                    <a:srgbClr val="000000"/>
                  </a:solidFill>
                  <a:ea typeface="Apis For Office" panose="020B0504010101010104" pitchFamily="34" charset="0"/>
                  <a:cs typeface="Apis For Office" panose="020B0504010101010104" pitchFamily="34" charset="0"/>
                </a:endParaRPr>
              </a:p>
            </p:txBody>
          </p:sp>
        </p:grpSp>
      </p:grpSp>
      <p:sp>
        <p:nvSpPr>
          <p:cNvPr id="16" name="Rectangle 15">
            <a:extLst>
              <a:ext uri="{FF2B5EF4-FFF2-40B4-BE49-F238E27FC236}">
                <a16:creationId xmlns:a16="http://schemas.microsoft.com/office/drawing/2014/main" id="{5D345460-485E-47F1-B452-E8F5486AC4F9}"/>
              </a:ext>
            </a:extLst>
          </p:cNvPr>
          <p:cNvSpPr/>
          <p:nvPr/>
        </p:nvSpPr>
        <p:spPr>
          <a:xfrm>
            <a:off x="5664201" y="2602979"/>
            <a:ext cx="1507481" cy="265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a:solidFill>
                  <a:srgbClr val="3B97DE"/>
                </a:solidFill>
                <a:ea typeface="Apis For Office" panose="020B0504010101010104" pitchFamily="34" charset="0"/>
                <a:cs typeface="Apis For Office" panose="020B0504010101010104" pitchFamily="34" charset="0"/>
              </a:rPr>
              <a:t>After 68 weeks</a:t>
            </a:r>
            <a:endParaRPr lang="en-GB" sz="1200">
              <a:solidFill>
                <a:srgbClr val="3B97DE"/>
              </a:solidFill>
              <a:ea typeface="Apis For Office" panose="020B0504010101010104" pitchFamily="34" charset="0"/>
              <a:cs typeface="Apis For Office" panose="020B0504010101010104" pitchFamily="34" charset="0"/>
            </a:endParaRPr>
          </a:p>
        </p:txBody>
      </p:sp>
      <p:sp>
        <p:nvSpPr>
          <p:cNvPr id="42" name="Rectangle 41">
            <a:extLst>
              <a:ext uri="{FF2B5EF4-FFF2-40B4-BE49-F238E27FC236}">
                <a16:creationId xmlns:a16="http://schemas.microsoft.com/office/drawing/2014/main" id="{06554D58-00D4-4C75-975D-22EEC54915CB}"/>
              </a:ext>
            </a:extLst>
          </p:cNvPr>
          <p:cNvSpPr/>
          <p:nvPr/>
        </p:nvSpPr>
        <p:spPr>
          <a:xfrm>
            <a:off x="7722130" y="2602979"/>
            <a:ext cx="1507481" cy="265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a:solidFill>
                  <a:srgbClr val="3B97DE"/>
                </a:solidFill>
                <a:ea typeface="Apis For Office" panose="020B0504010101010104" pitchFamily="34" charset="0"/>
                <a:cs typeface="Apis For Office" panose="020B0504010101010104" pitchFamily="34" charset="0"/>
              </a:rPr>
              <a:t> 20–68 weeks</a:t>
            </a:r>
            <a:endParaRPr lang="en-GB" sz="1200">
              <a:solidFill>
                <a:srgbClr val="3B97DE"/>
              </a:solidFill>
              <a:ea typeface="Apis For Office" panose="020B0504010101010104" pitchFamily="34" charset="0"/>
              <a:cs typeface="Apis For Office" panose="020B0504010101010104" pitchFamily="34" charset="0"/>
            </a:endParaRPr>
          </a:p>
        </p:txBody>
      </p:sp>
      <p:sp>
        <p:nvSpPr>
          <p:cNvPr id="43" name="Rectangle 42">
            <a:extLst>
              <a:ext uri="{FF2B5EF4-FFF2-40B4-BE49-F238E27FC236}">
                <a16:creationId xmlns:a16="http://schemas.microsoft.com/office/drawing/2014/main" id="{2F1E1733-16FD-4EB1-9B65-1707CDDEEC25}"/>
              </a:ext>
            </a:extLst>
          </p:cNvPr>
          <p:cNvSpPr/>
          <p:nvPr/>
        </p:nvSpPr>
        <p:spPr>
          <a:xfrm>
            <a:off x="3722392" y="2616813"/>
            <a:ext cx="1507481" cy="265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a:solidFill>
                  <a:srgbClr val="3B97DE"/>
                </a:solidFill>
                <a:ea typeface="Apis For Office" panose="020B0504010101010104" pitchFamily="34" charset="0"/>
                <a:cs typeface="Apis For Office" panose="020B0504010101010104" pitchFamily="34" charset="0"/>
              </a:rPr>
              <a:t>After 68 weeks</a:t>
            </a:r>
            <a:endParaRPr lang="en-GB" sz="1200">
              <a:solidFill>
                <a:srgbClr val="3B97DE"/>
              </a:solidFill>
              <a:ea typeface="Apis For Office" panose="020B0504010101010104" pitchFamily="34" charset="0"/>
              <a:cs typeface="Apis For Office" panose="020B0504010101010104" pitchFamily="34" charset="0"/>
            </a:endParaRPr>
          </a:p>
        </p:txBody>
      </p:sp>
      <p:sp>
        <p:nvSpPr>
          <p:cNvPr id="32" name="Rectangle 31">
            <a:extLst>
              <a:ext uri="{FF2B5EF4-FFF2-40B4-BE49-F238E27FC236}">
                <a16:creationId xmlns:a16="http://schemas.microsoft.com/office/drawing/2014/main" id="{4AF953B0-8C9F-49DA-9A80-1C9BD7775A97}"/>
              </a:ext>
            </a:extLst>
          </p:cNvPr>
          <p:cNvSpPr/>
          <p:nvPr/>
        </p:nvSpPr>
        <p:spPr>
          <a:xfrm>
            <a:off x="1534830" y="2623507"/>
            <a:ext cx="1507481" cy="265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a:solidFill>
                  <a:srgbClr val="3B97DE"/>
                </a:solidFill>
                <a:ea typeface="Apis For Office" panose="020B0504010101010104" pitchFamily="34" charset="0"/>
                <a:cs typeface="Apis For Office" panose="020B0504010101010104" pitchFamily="34" charset="0"/>
              </a:rPr>
              <a:t>After 68 weeks</a:t>
            </a:r>
            <a:endParaRPr lang="en-GB" sz="1200">
              <a:solidFill>
                <a:srgbClr val="3B97DE"/>
              </a:solidFill>
              <a:ea typeface="Apis For Office" panose="020B0504010101010104" pitchFamily="34" charset="0"/>
              <a:cs typeface="Apis For Office" panose="020B0504010101010104" pitchFamily="34" charset="0"/>
            </a:endParaRPr>
          </a:p>
        </p:txBody>
      </p:sp>
      <p:sp>
        <p:nvSpPr>
          <p:cNvPr id="33" name="Rectangle 32">
            <a:extLst>
              <a:ext uri="{FF2B5EF4-FFF2-40B4-BE49-F238E27FC236}">
                <a16:creationId xmlns:a16="http://schemas.microsoft.com/office/drawing/2014/main" id="{F306FA58-F755-474A-9EE9-BA2275283197}"/>
              </a:ext>
            </a:extLst>
          </p:cNvPr>
          <p:cNvSpPr/>
          <p:nvPr/>
        </p:nvSpPr>
        <p:spPr>
          <a:xfrm>
            <a:off x="9903430" y="2610787"/>
            <a:ext cx="1507481" cy="265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a:solidFill>
                  <a:srgbClr val="3B97DE"/>
                </a:solidFill>
                <a:ea typeface="Apis For Office" panose="020B0504010101010104" pitchFamily="34" charset="0"/>
                <a:cs typeface="Apis For Office" panose="020B0504010101010104" pitchFamily="34" charset="0"/>
              </a:rPr>
              <a:t>After 68 weeks</a:t>
            </a:r>
            <a:endParaRPr lang="en-GB" sz="1200">
              <a:solidFill>
                <a:srgbClr val="3B97DE"/>
              </a:solidFill>
              <a:ea typeface="Apis For Office" panose="020B0504010101010104" pitchFamily="34" charset="0"/>
              <a:cs typeface="Apis For Office" panose="020B0504010101010104" pitchFamily="34" charset="0"/>
            </a:endParaRPr>
          </a:p>
        </p:txBody>
      </p:sp>
      <p:graphicFrame>
        <p:nvGraphicFramePr>
          <p:cNvPr id="38" name="Table 12">
            <a:extLst>
              <a:ext uri="{FF2B5EF4-FFF2-40B4-BE49-F238E27FC236}">
                <a16:creationId xmlns:a16="http://schemas.microsoft.com/office/drawing/2014/main" id="{F511E9ED-95C8-4317-9A11-13C42E208849}"/>
              </a:ext>
            </a:extLst>
          </p:cNvPr>
          <p:cNvGraphicFramePr>
            <a:graphicFrameLocks noGrp="1"/>
          </p:cNvGraphicFramePr>
          <p:nvPr/>
        </p:nvGraphicFramePr>
        <p:xfrm>
          <a:off x="1149816" y="1567015"/>
          <a:ext cx="10584986" cy="1086104"/>
        </p:xfrm>
        <a:graphic>
          <a:graphicData uri="http://schemas.openxmlformats.org/drawingml/2006/table">
            <a:tbl>
              <a:tblPr firstRow="1" bandRow="1">
                <a:tableStyleId>{5C22544A-7EE6-4342-B048-85BDC9FD1C3A}</a:tableStyleId>
              </a:tblPr>
              <a:tblGrid>
                <a:gridCol w="2160859">
                  <a:extLst>
                    <a:ext uri="{9D8B030D-6E8A-4147-A177-3AD203B41FA5}">
                      <a16:colId xmlns:a16="http://schemas.microsoft.com/office/drawing/2014/main" val="3570404481"/>
                    </a:ext>
                  </a:extLst>
                </a:gridCol>
                <a:gridCol w="2111297">
                  <a:extLst>
                    <a:ext uri="{9D8B030D-6E8A-4147-A177-3AD203B41FA5}">
                      <a16:colId xmlns:a16="http://schemas.microsoft.com/office/drawing/2014/main" val="741169096"/>
                    </a:ext>
                  </a:extLst>
                </a:gridCol>
                <a:gridCol w="2012176">
                  <a:extLst>
                    <a:ext uri="{9D8B030D-6E8A-4147-A177-3AD203B41FA5}">
                      <a16:colId xmlns:a16="http://schemas.microsoft.com/office/drawing/2014/main" val="2288600324"/>
                    </a:ext>
                  </a:extLst>
                </a:gridCol>
                <a:gridCol w="2160859">
                  <a:extLst>
                    <a:ext uri="{9D8B030D-6E8A-4147-A177-3AD203B41FA5}">
                      <a16:colId xmlns:a16="http://schemas.microsoft.com/office/drawing/2014/main" val="1535703194"/>
                    </a:ext>
                  </a:extLst>
                </a:gridCol>
                <a:gridCol w="2139795">
                  <a:extLst>
                    <a:ext uri="{9D8B030D-6E8A-4147-A177-3AD203B41FA5}">
                      <a16:colId xmlns:a16="http://schemas.microsoft.com/office/drawing/2014/main" val="1921328839"/>
                    </a:ext>
                  </a:extLst>
                </a:gridCol>
              </a:tblGrid>
              <a:tr h="345440">
                <a:tc>
                  <a:txBody>
                    <a:bodyPr/>
                    <a:lstStyle/>
                    <a:p>
                      <a:pPr algn="ctr"/>
                      <a:r>
                        <a:rPr lang="en-CA" sz="1500">
                          <a:latin typeface="Apis For Office" panose="020B0504010101010104" pitchFamily="34" charset="0"/>
                          <a:ea typeface="Apis For Office" panose="020B0504010101010104" pitchFamily="34" charset="0"/>
                          <a:cs typeface="Apis For Office" panose="020B0504010101010104" pitchFamily="34" charset="0"/>
                        </a:rPr>
                        <a:t>STEP 1</a:t>
                      </a:r>
                      <a:endParaRPr lang="en-US" sz="1500">
                        <a:latin typeface="Apis For Office" panose="020B0504010101010104" pitchFamily="34" charset="0"/>
                        <a:ea typeface="Apis For Office" panose="020B0504010101010104" pitchFamily="34" charset="0"/>
                        <a:cs typeface="Apis For Office" panose="020B0504010101010104" pitchFamily="34" charset="0"/>
                      </a:endParaRP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tcPr>
                </a:tc>
                <a:tc>
                  <a:txBody>
                    <a:bodyPr/>
                    <a:lstStyle/>
                    <a:p>
                      <a:pPr algn="ctr"/>
                      <a:r>
                        <a:rPr lang="en-CA" sz="1500">
                          <a:latin typeface="Apis For Office" panose="020B0504010101010104" pitchFamily="34" charset="0"/>
                          <a:ea typeface="Apis For Office" panose="020B0504010101010104" pitchFamily="34" charset="0"/>
                          <a:cs typeface="Apis For Office" panose="020B0504010101010104" pitchFamily="34" charset="0"/>
                        </a:rPr>
                        <a:t>STEP 3</a:t>
                      </a:r>
                      <a:endParaRPr lang="en-US" sz="1500">
                        <a:latin typeface="Apis For Office" panose="020B0504010101010104" pitchFamily="34" charset="0"/>
                        <a:ea typeface="Apis For Office" panose="020B0504010101010104" pitchFamily="34" charset="0"/>
                        <a:cs typeface="Apis For Office" panose="020B05040101010101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tcPr>
                </a:tc>
                <a:tc gridSpan="2">
                  <a:txBody>
                    <a:bodyPr/>
                    <a:lstStyle/>
                    <a:p>
                      <a:pPr algn="ctr"/>
                      <a:r>
                        <a:rPr lang="en-CA" sz="1500">
                          <a:latin typeface="Apis For Office" panose="020B0504010101010104" pitchFamily="34" charset="0"/>
                          <a:ea typeface="Apis For Office" panose="020B0504010101010104" pitchFamily="34" charset="0"/>
                          <a:cs typeface="Apis For Office" panose="020B0504010101010104" pitchFamily="34" charset="0"/>
                        </a:rPr>
                        <a:t>STEP 4</a:t>
                      </a:r>
                      <a:endParaRPr lang="en-US" sz="1500">
                        <a:latin typeface="Apis For Office" panose="020B0504010101010104" pitchFamily="34" charset="0"/>
                        <a:ea typeface="Apis For Office" panose="020B0504010101010104" pitchFamily="34" charset="0"/>
                        <a:cs typeface="Apis For Office" panose="020B05040101010101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CA" sz="1500">
                          <a:latin typeface="Apis For Office" panose="020B0504010101010104" pitchFamily="34" charset="0"/>
                          <a:ea typeface="Apis For Office" panose="020B0504010101010104" pitchFamily="34" charset="0"/>
                          <a:cs typeface="Apis For Office" panose="020B0504010101010104" pitchFamily="34" charset="0"/>
                        </a:rPr>
                        <a:t>STEP 2</a:t>
                      </a:r>
                      <a:endParaRPr lang="en-US" sz="1500">
                        <a:latin typeface="Apis For Office" panose="020B0504010101010104" pitchFamily="34" charset="0"/>
                        <a:ea typeface="Apis For Office" panose="020B0504010101010104" pitchFamily="34" charset="0"/>
                        <a:cs typeface="Apis For Office" panose="020B05040101010101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02684853"/>
                  </a:ext>
                </a:extLst>
              </a:tr>
              <a:tr h="406400">
                <a:tc>
                  <a:txBody>
                    <a:bodyPr/>
                    <a:lstStyle/>
                    <a:p>
                      <a:pPr marL="0" marR="0" lvl="0" indent="0" algn="ctr" defTabSz="91368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chemeClr val="bg1"/>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Weight management</a:t>
                      </a:r>
                      <a:endParaRPr kumimoji="0" lang="en-GB" sz="1300" b="0" i="0" u="none" strike="noStrike" kern="1200" cap="none" spc="0" normalizeH="0" baseline="30000" noProof="0">
                        <a:ln>
                          <a:noFill/>
                        </a:ln>
                        <a:solidFill>
                          <a:schemeClr val="bg1"/>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a:txBody>
                  <a:tcPr marL="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a:txBody>
                    <a:bodyPr/>
                    <a:lstStyle/>
                    <a:p>
                      <a:pPr algn="ctr"/>
                      <a:r>
                        <a:rPr lang="en-CA" sz="1300" b="0">
                          <a:solidFill>
                            <a:schemeClr val="bg1"/>
                          </a:solidFill>
                          <a:latin typeface="Apis For Office" panose="020B0504010101010104" pitchFamily="34" charset="0"/>
                          <a:ea typeface="Apis For Office" panose="020B0504010101010104" pitchFamily="34" charset="0"/>
                          <a:cs typeface="Apis For Office" panose="020B0504010101010104" pitchFamily="34" charset="0"/>
                        </a:rPr>
                        <a:t>Weight management </a:t>
                      </a:r>
                      <a:br>
                        <a:rPr lang="en-CA" sz="1300" b="0">
                          <a:solidFill>
                            <a:schemeClr val="bg1"/>
                          </a:solidFill>
                          <a:latin typeface="Apis For Office" panose="020B0504010101010104" pitchFamily="34" charset="0"/>
                          <a:ea typeface="Apis For Office" panose="020B0504010101010104" pitchFamily="34" charset="0"/>
                          <a:cs typeface="Apis For Office" panose="020B0504010101010104" pitchFamily="34" charset="0"/>
                        </a:rPr>
                      </a:br>
                      <a:r>
                        <a:rPr lang="en-CA" sz="1300" b="0">
                          <a:solidFill>
                            <a:schemeClr val="bg1"/>
                          </a:solidFill>
                          <a:latin typeface="Apis For Office" panose="020B0504010101010104" pitchFamily="34" charset="0"/>
                          <a:ea typeface="Apis For Office" panose="020B0504010101010104" pitchFamily="34" charset="0"/>
                          <a:cs typeface="Apis For Office" panose="020B0504010101010104" pitchFamily="34" charset="0"/>
                        </a:rPr>
                        <a:t>with IBT</a:t>
                      </a:r>
                      <a:endParaRPr lang="en-US" sz="1300" b="0">
                        <a:solidFill>
                          <a:schemeClr val="bg1"/>
                        </a:solidFill>
                        <a:latin typeface="Apis For Office" panose="020B0504010101010104" pitchFamily="34" charset="0"/>
                        <a:ea typeface="Apis For Office" panose="020B0504010101010104" pitchFamily="34" charset="0"/>
                        <a:cs typeface="Apis For Office" panose="020B05040101010101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gridSpan="2">
                  <a:txBody>
                    <a:bodyPr/>
                    <a:lstStyle/>
                    <a:p>
                      <a:pPr algn="ctr"/>
                      <a:r>
                        <a:rPr lang="en-CA" sz="1300" b="0">
                          <a:solidFill>
                            <a:schemeClr val="bg1"/>
                          </a:solidFill>
                          <a:latin typeface="Apis For Office" panose="020B0504010101010104" pitchFamily="34" charset="0"/>
                          <a:ea typeface="Apis For Office" panose="020B0504010101010104" pitchFamily="34" charset="0"/>
                          <a:cs typeface="Apis For Office" panose="020B0504010101010104" pitchFamily="34" charset="0"/>
                        </a:rPr>
                        <a:t>Sustained weight management</a:t>
                      </a:r>
                      <a:endParaRPr lang="en-US" sz="1300" b="0">
                        <a:solidFill>
                          <a:schemeClr val="bg1"/>
                        </a:solidFill>
                        <a:latin typeface="Apis For Office" panose="020B0504010101010104" pitchFamily="34" charset="0"/>
                        <a:ea typeface="Apis For Office" panose="020B0504010101010104" pitchFamily="34" charset="0"/>
                        <a:cs typeface="Apis For Office" panose="020B05040101010101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hMerge="1">
                  <a:txBody>
                    <a:bodyP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1965"/>
                        </a:solidFill>
                        <a:effectLst/>
                        <a:uLnTx/>
                        <a:uFillTx/>
                        <a:latin typeface="+mn-lt"/>
                        <a:ea typeface="+mn-ea"/>
                        <a:cs typeface="Arial" pitchFamily="34" charset="0"/>
                      </a:endParaRPr>
                    </a:p>
                  </a:txBody>
                  <a:tcPr marL="0" marR="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355" rtl="0" eaLnBrk="1" fontAlgn="base"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a:ln>
                            <a:noFill/>
                          </a:ln>
                          <a:solidFill>
                            <a:schemeClr val="bg1"/>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Weight management </a:t>
                      </a:r>
                      <a:br>
                        <a:rPr kumimoji="0" lang="en-GB" sz="1300" b="0" i="0" u="none" strike="noStrike" kern="1200" cap="none" spc="0" normalizeH="0" baseline="0" noProof="0">
                          <a:ln>
                            <a:noFill/>
                          </a:ln>
                          <a:solidFill>
                            <a:schemeClr val="bg1"/>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br>
                      <a:r>
                        <a:rPr kumimoji="0" lang="en-GB" sz="1300" b="0" i="0" u="none" strike="noStrike" kern="1200" cap="none" spc="0" normalizeH="0" baseline="0" noProof="0">
                          <a:ln>
                            <a:noFill/>
                          </a:ln>
                          <a:solidFill>
                            <a:schemeClr val="bg1"/>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in T2D</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1627695919"/>
                  </a:ext>
                </a:extLst>
              </a:tr>
              <a:tr h="329184">
                <a:tc>
                  <a:txBody>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105.3 kg</a:t>
                      </a:r>
                      <a:endParaRPr lang="en-US" sz="1200">
                        <a:solidFill>
                          <a:schemeClr val="accent2"/>
                        </a:solidFill>
                        <a:latin typeface="Apis For Office" panose="020B0504010101010104" pitchFamily="34" charset="0"/>
                        <a:ea typeface="Apis For Office" panose="020B0504010101010104" pitchFamily="34" charset="0"/>
                        <a:cs typeface="Apis For Office" panose="020B0504010101010104" pitchFamily="34" charset="0"/>
                      </a:endParaRPr>
                    </a:p>
                  </a:txBody>
                  <a:tcPr marL="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solidFill>
                      <a:srgbClr val="CCDEF6"/>
                    </a:solidFill>
                  </a:tcPr>
                </a:tc>
                <a:tc>
                  <a:txBody>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105.8 kg</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solidFill>
                      <a:srgbClr val="CCDEF6"/>
                    </a:solidFill>
                  </a:tcPr>
                </a:tc>
                <a:tc>
                  <a:txBody>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107.2 kg</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solidFill>
                      <a:srgbClr val="CCDEF6"/>
                    </a:solidFill>
                  </a:tcPr>
                </a:tc>
                <a:tc>
                  <a:txBody>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96.1 kg</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solidFill>
                      <a:srgbClr val="CCDEF6"/>
                    </a:solidFill>
                  </a:tcPr>
                </a:tc>
                <a:tc>
                  <a:txBody>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99.8 kg</a:t>
                      </a:r>
                    </a:p>
                  </a:txBody>
                  <a:tcPr marL="0" marR="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solidFill>
                      <a:srgbClr val="CCDEF6"/>
                    </a:solidFill>
                  </a:tcPr>
                </a:tc>
                <a:extLst>
                  <a:ext uri="{0D108BD9-81ED-4DB2-BD59-A6C34878D82A}">
                    <a16:rowId xmlns:a16="http://schemas.microsoft.com/office/drawing/2014/main" val="1330290517"/>
                  </a:ext>
                </a:extLst>
              </a:tr>
            </a:tbl>
          </a:graphicData>
        </a:graphic>
      </p:graphicFrame>
      <p:sp>
        <p:nvSpPr>
          <p:cNvPr id="39" name="Rectangle: Top Corners Rounded 38">
            <a:extLst>
              <a:ext uri="{FF2B5EF4-FFF2-40B4-BE49-F238E27FC236}">
                <a16:creationId xmlns:a16="http://schemas.microsoft.com/office/drawing/2014/main" id="{F499E2F0-9A0D-490A-8898-1B50BB722CB9}"/>
              </a:ext>
            </a:extLst>
          </p:cNvPr>
          <p:cNvSpPr/>
          <p:nvPr/>
        </p:nvSpPr>
        <p:spPr>
          <a:xfrm rot="16200000">
            <a:off x="468577" y="1966799"/>
            <a:ext cx="320780" cy="1041699"/>
          </a:xfrm>
          <a:prstGeom prst="round2SameRect">
            <a:avLst/>
          </a:prstGeom>
          <a:solidFill>
            <a:srgbClr val="CCDEF6"/>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 tIns="0" bIns="60960" rtlCol="0" anchor="ctr"/>
          <a:lstStyle/>
          <a:p>
            <a:pPr algn="r">
              <a:defRPr/>
            </a:pPr>
            <a:r>
              <a:rPr lang="en-CA" sz="1200">
                <a:solidFill>
                  <a:srgbClr val="001965"/>
                </a:solidFill>
                <a:ea typeface="Apis For Office" panose="020B0504010101010104" pitchFamily="34" charset="0"/>
                <a:cs typeface="Apis For Office" panose="020B0504010101010104" pitchFamily="34" charset="0"/>
              </a:rPr>
              <a:t>Baseline BW</a:t>
            </a:r>
            <a:endParaRPr lang="en-US" sz="1200">
              <a:solidFill>
                <a:srgbClr val="001965"/>
              </a:solidFill>
              <a:ea typeface="Apis For Office" panose="020B0504010101010104" pitchFamily="34" charset="0"/>
              <a:cs typeface="Apis For Office" panose="020B0504010101010104" pitchFamily="34" charset="0"/>
            </a:endParaRPr>
          </a:p>
        </p:txBody>
      </p:sp>
      <p:cxnSp>
        <p:nvCxnSpPr>
          <p:cNvPr id="41" name="Straight Connector 40">
            <a:extLst>
              <a:ext uri="{FF2B5EF4-FFF2-40B4-BE49-F238E27FC236}">
                <a16:creationId xmlns:a16="http://schemas.microsoft.com/office/drawing/2014/main" id="{ABC9BB29-A9D9-41BF-B412-D3EB7FD987D9}"/>
              </a:ext>
            </a:extLst>
          </p:cNvPr>
          <p:cNvCxnSpPr/>
          <p:nvPr/>
        </p:nvCxnSpPr>
        <p:spPr>
          <a:xfrm flipH="1">
            <a:off x="168275" y="2320908"/>
            <a:ext cx="10191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2791226" y="26823"/>
            <a:ext cx="6598638" cy="523220"/>
          </a:xfrm>
          <a:prstGeom prst="rect">
            <a:avLst/>
          </a:prstGeom>
          <a:noFill/>
        </p:spPr>
        <p:txBody>
          <a:bodyPr wrap="square" rtlCol="0">
            <a:spAutoFit/>
          </a:bodyPr>
          <a:lstStyle/>
          <a:p>
            <a:pPr algn="ctr"/>
            <a:r>
              <a:rPr lang="it-IT" sz="2800" dirty="0"/>
              <a:t>SEMAGLUTIDE 2,4 mg</a:t>
            </a:r>
          </a:p>
        </p:txBody>
      </p:sp>
    </p:spTree>
    <p:extLst>
      <p:ext uri="{BB962C8B-B14F-4D97-AF65-F5344CB8AC3E}">
        <p14:creationId xmlns:p14="http://schemas.microsoft.com/office/powerpoint/2010/main" val="1279956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0F58692B-45B5-EE4A-A156-BBC63601EDD0}"/>
              </a:ext>
            </a:extLst>
          </p:cNvPr>
          <p:cNvSpPr txBox="1"/>
          <p:nvPr/>
        </p:nvSpPr>
        <p:spPr>
          <a:xfrm>
            <a:off x="647702" y="1572356"/>
            <a:ext cx="5262828" cy="27456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In-trial</a:t>
            </a:r>
          </a:p>
        </p:txBody>
      </p:sp>
      <p:sp>
        <p:nvSpPr>
          <p:cNvPr id="28" name="TextBox 27">
            <a:extLst>
              <a:ext uri="{FF2B5EF4-FFF2-40B4-BE49-F238E27FC236}">
                <a16:creationId xmlns:a16="http://schemas.microsoft.com/office/drawing/2014/main" id="{2690670B-964C-1C4E-BF3A-437985C8E34C}"/>
              </a:ext>
            </a:extLst>
          </p:cNvPr>
          <p:cNvSpPr txBox="1"/>
          <p:nvPr/>
        </p:nvSpPr>
        <p:spPr>
          <a:xfrm>
            <a:off x="6666016" y="1572356"/>
            <a:ext cx="4488727" cy="27456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On-treatment</a:t>
            </a:r>
          </a:p>
        </p:txBody>
      </p:sp>
      <p:sp>
        <p:nvSpPr>
          <p:cNvPr id="2" name="Title 1">
            <a:extLst>
              <a:ext uri="{FF2B5EF4-FFF2-40B4-BE49-F238E27FC236}">
                <a16:creationId xmlns:a16="http://schemas.microsoft.com/office/drawing/2014/main" id="{694E5D29-EA24-484C-876D-85EC552222A8}"/>
              </a:ext>
            </a:extLst>
          </p:cNvPr>
          <p:cNvSpPr>
            <a:spLocks noGrp="1"/>
          </p:cNvSpPr>
          <p:nvPr>
            <p:ph type="title"/>
          </p:nvPr>
        </p:nvSpPr>
        <p:spPr>
          <a:xfrm>
            <a:off x="647780" y="152330"/>
            <a:ext cx="5541264" cy="1014148"/>
          </a:xfrm>
        </p:spPr>
        <p:txBody>
          <a:bodyPr anchor="t">
            <a:normAutofit/>
          </a:bodyPr>
          <a:lstStyle/>
          <a:p>
            <a:r>
              <a:rPr lang="en-CA" sz="3200" dirty="0"/>
              <a:t>Categorical body weight loss</a:t>
            </a:r>
            <a:br>
              <a:rPr lang="en-CA" sz="3200" dirty="0"/>
            </a:br>
            <a:r>
              <a:rPr lang="en-CA" sz="2800" b="1" dirty="0">
                <a:solidFill>
                  <a:schemeClr val="accent5"/>
                </a:solidFill>
              </a:rPr>
              <a:t>STEP 1</a:t>
            </a:r>
            <a:endParaRPr lang="en-GB" sz="2800" b="1" dirty="0">
              <a:solidFill>
                <a:schemeClr val="accent5"/>
              </a:solidFill>
            </a:endParaRPr>
          </a:p>
        </p:txBody>
      </p:sp>
      <p:sp>
        <p:nvSpPr>
          <p:cNvPr id="11" name="Text Placeholder 10">
            <a:extLst>
              <a:ext uri="{FF2B5EF4-FFF2-40B4-BE49-F238E27FC236}">
                <a16:creationId xmlns:a16="http://schemas.microsoft.com/office/drawing/2014/main" id="{020FDFF7-4587-46F9-A19A-439BD9E8738F}"/>
              </a:ext>
            </a:extLst>
          </p:cNvPr>
          <p:cNvSpPr>
            <a:spLocks noGrp="1"/>
          </p:cNvSpPr>
          <p:nvPr>
            <p:ph type="body" sz="quarter" idx="13"/>
          </p:nvPr>
        </p:nvSpPr>
        <p:spPr/>
        <p:txBody>
          <a:bodyPr/>
          <a:lstStyle/>
          <a:p>
            <a:r>
              <a:rPr lang="en-US" dirty="0"/>
              <a:t>§ Proportions are based on observed data.</a:t>
            </a:r>
            <a:br>
              <a:rPr lang="en-US" dirty="0"/>
            </a:br>
            <a:r>
              <a:rPr lang="en-US" i="1" dirty="0">
                <a:ea typeface="Apis For Office" panose="020B0504010101010104" pitchFamily="34" charset="0"/>
                <a:cs typeface="Apis For Office" panose="020B0504010101010104" pitchFamily="34" charset="0"/>
              </a:rPr>
              <a:t>Wilding et al. N </a:t>
            </a:r>
            <a:r>
              <a:rPr lang="en-US" i="1" dirty="0" err="1">
                <a:ea typeface="Apis For Office" panose="020B0504010101010104" pitchFamily="34" charset="0"/>
                <a:cs typeface="Apis For Office" panose="020B0504010101010104" pitchFamily="34" charset="0"/>
              </a:rPr>
              <a:t>Engl</a:t>
            </a:r>
            <a:r>
              <a:rPr lang="en-US" i="1" dirty="0">
                <a:ea typeface="Apis For Office" panose="020B0504010101010104" pitchFamily="34" charset="0"/>
                <a:cs typeface="Apis For Office" panose="020B0504010101010104" pitchFamily="34" charset="0"/>
              </a:rPr>
              <a:t> J Med 2021;384:989-1002.</a:t>
            </a:r>
            <a:endParaRPr lang="en-US" dirty="0"/>
          </a:p>
        </p:txBody>
      </p:sp>
      <p:graphicFrame>
        <p:nvGraphicFramePr>
          <p:cNvPr id="10" name="Content Placeholder 9">
            <a:extLst>
              <a:ext uri="{FF2B5EF4-FFF2-40B4-BE49-F238E27FC236}">
                <a16:creationId xmlns:a16="http://schemas.microsoft.com/office/drawing/2014/main" id="{A25811EF-55CF-4D69-A42D-3A14AD05E55F}"/>
              </a:ext>
            </a:extLst>
          </p:cNvPr>
          <p:cNvGraphicFramePr>
            <a:graphicFrameLocks noGrp="1"/>
          </p:cNvGraphicFramePr>
          <p:nvPr>
            <p:ph idx="4294967295"/>
          </p:nvPr>
        </p:nvGraphicFramePr>
        <p:xfrm>
          <a:off x="570017" y="1919288"/>
          <a:ext cx="5102225" cy="3771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ontent Placeholder 9">
            <a:extLst>
              <a:ext uri="{FF2B5EF4-FFF2-40B4-BE49-F238E27FC236}">
                <a16:creationId xmlns:a16="http://schemas.microsoft.com/office/drawing/2014/main" id="{D280EDE2-BD8D-402C-8461-8181504E3D63}"/>
              </a:ext>
            </a:extLst>
          </p:cNvPr>
          <p:cNvGraphicFramePr>
            <a:graphicFrameLocks/>
          </p:cNvGraphicFramePr>
          <p:nvPr>
            <p:extLst>
              <p:ext uri="{D42A27DB-BD31-4B8C-83A1-F6EECF244321}">
                <p14:modId xmlns:p14="http://schemas.microsoft.com/office/powerpoint/2010/main" val="1265787939"/>
              </p:ext>
            </p:extLst>
          </p:nvPr>
        </p:nvGraphicFramePr>
        <p:xfrm>
          <a:off x="6095780" y="1720977"/>
          <a:ext cx="5102508" cy="3970545"/>
        </p:xfrm>
        <a:graphic>
          <a:graphicData uri="http://schemas.openxmlformats.org/drawingml/2006/chart">
            <c:chart xmlns:c="http://schemas.openxmlformats.org/drawingml/2006/chart" xmlns:r="http://schemas.openxmlformats.org/officeDocument/2006/relationships" r:id="rId4"/>
          </a:graphicData>
        </a:graphic>
      </p:graphicFrame>
      <p:grpSp>
        <p:nvGrpSpPr>
          <p:cNvPr id="20" name="Group 19">
            <a:extLst>
              <a:ext uri="{FF2B5EF4-FFF2-40B4-BE49-F238E27FC236}">
                <a16:creationId xmlns:a16="http://schemas.microsoft.com/office/drawing/2014/main" id="{D1EB8B95-67A7-464B-9EE3-1A2D84EFA0EB}"/>
              </a:ext>
            </a:extLst>
          </p:cNvPr>
          <p:cNvGrpSpPr/>
          <p:nvPr/>
        </p:nvGrpSpPr>
        <p:grpSpPr>
          <a:xfrm>
            <a:off x="1237101" y="5799386"/>
            <a:ext cx="1536241" cy="364948"/>
            <a:chOff x="636597" y="5684779"/>
            <a:chExt cx="1536240" cy="364947"/>
          </a:xfrm>
        </p:grpSpPr>
        <p:grpSp>
          <p:nvGrpSpPr>
            <p:cNvPr id="21" name="Group 20">
              <a:extLst>
                <a:ext uri="{FF2B5EF4-FFF2-40B4-BE49-F238E27FC236}">
                  <a16:creationId xmlns:a16="http://schemas.microsoft.com/office/drawing/2014/main" id="{2A6B869E-1A2A-E349-942B-369357020179}"/>
                </a:ext>
              </a:extLst>
            </p:cNvPr>
            <p:cNvGrpSpPr/>
            <p:nvPr/>
          </p:nvGrpSpPr>
          <p:grpSpPr>
            <a:xfrm>
              <a:off x="636597" y="5684779"/>
              <a:ext cx="1322476" cy="364947"/>
              <a:chOff x="1033624" y="5926299"/>
              <a:chExt cx="1322476" cy="364947"/>
            </a:xfrm>
          </p:grpSpPr>
          <p:sp>
            <p:nvSpPr>
              <p:cNvPr id="39" name="TextBox 38">
                <a:extLst>
                  <a:ext uri="{FF2B5EF4-FFF2-40B4-BE49-F238E27FC236}">
                    <a16:creationId xmlns:a16="http://schemas.microsoft.com/office/drawing/2014/main" id="{D96386DE-72A7-034F-BEF1-39B810FDD25D}"/>
                  </a:ext>
                </a:extLst>
              </p:cNvPr>
              <p:cNvSpPr txBox="1"/>
              <p:nvPr/>
            </p:nvSpPr>
            <p:spPr>
              <a:xfrm>
                <a:off x="1033624" y="5926299"/>
                <a:ext cx="1322476" cy="188770"/>
              </a:xfrm>
              <a:prstGeom prst="rect">
                <a:avLst/>
              </a:prstGeom>
              <a:noFill/>
            </p:spPr>
            <p:txBody>
              <a:bodyPr wrap="none" lIns="0" tIns="0" rIns="0" bIns="0" rtlCol="0">
                <a:spAutoFit/>
              </a:bodyPr>
              <a:lstStyle/>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Semaglutide 2.4 mg</a:t>
                </a:r>
                <a:endParaRPr kumimoji="0" lang="en-GB" sz="1100" b="0" i="0" u="none" strike="noStrike" kern="1200" cap="none" spc="0" normalizeH="0" baseline="0" noProof="0" err="1">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0" name="TextBox 39">
                <a:extLst>
                  <a:ext uri="{FF2B5EF4-FFF2-40B4-BE49-F238E27FC236}">
                    <a16:creationId xmlns:a16="http://schemas.microsoft.com/office/drawing/2014/main" id="{887CDFAF-2672-F046-88C5-DB7C45927248}"/>
                  </a:ext>
                </a:extLst>
              </p:cNvPr>
              <p:cNvSpPr txBox="1"/>
              <p:nvPr/>
            </p:nvSpPr>
            <p:spPr>
              <a:xfrm>
                <a:off x="1836727" y="6102476"/>
                <a:ext cx="519373" cy="188770"/>
              </a:xfrm>
              <a:prstGeom prst="rect">
                <a:avLst/>
              </a:prstGeom>
              <a:noFill/>
            </p:spPr>
            <p:txBody>
              <a:bodyPr wrap="none" lIns="0" tIns="0" rIns="0" bIns="0" rtlCol="0">
                <a:spAutoFit/>
              </a:bodyPr>
              <a:lstStyle/>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Placebo</a:t>
                </a:r>
                <a:endParaRPr kumimoji="0" lang="en-GB" sz="1100" b="0" i="0" u="none" strike="noStrike" kern="1200" cap="none" spc="0" normalizeH="0" baseline="0" noProof="0" err="1">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23" name="Group 22">
              <a:extLst>
                <a:ext uri="{FF2B5EF4-FFF2-40B4-BE49-F238E27FC236}">
                  <a16:creationId xmlns:a16="http://schemas.microsoft.com/office/drawing/2014/main" id="{AC636169-5D4B-F949-9659-A9A06F47B0A2}"/>
                </a:ext>
              </a:extLst>
            </p:cNvPr>
            <p:cNvGrpSpPr/>
            <p:nvPr/>
          </p:nvGrpSpPr>
          <p:grpSpPr>
            <a:xfrm>
              <a:off x="2064837" y="5739341"/>
              <a:ext cx="108000" cy="279695"/>
              <a:chOff x="2219415" y="5970120"/>
              <a:chExt cx="108000" cy="279695"/>
            </a:xfrm>
          </p:grpSpPr>
          <p:sp>
            <p:nvSpPr>
              <p:cNvPr id="31" name="Rectangle 30">
                <a:extLst>
                  <a:ext uri="{FF2B5EF4-FFF2-40B4-BE49-F238E27FC236}">
                    <a16:creationId xmlns:a16="http://schemas.microsoft.com/office/drawing/2014/main" id="{E98BEE32-B463-3C4A-9890-C75C5D3779AC}"/>
                  </a:ext>
                </a:extLst>
              </p:cNvPr>
              <p:cNvSpPr/>
              <p:nvPr/>
            </p:nvSpPr>
            <p:spPr>
              <a:xfrm>
                <a:off x="2219415" y="5970120"/>
                <a:ext cx="108000" cy="10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8" name="Rectangle 37">
                <a:extLst>
                  <a:ext uri="{FF2B5EF4-FFF2-40B4-BE49-F238E27FC236}">
                    <a16:creationId xmlns:a16="http://schemas.microsoft.com/office/drawing/2014/main" id="{B865C49E-F442-4849-A099-6EE47E5BE826}"/>
                  </a:ext>
                </a:extLst>
              </p:cNvPr>
              <p:cNvSpPr/>
              <p:nvPr/>
            </p:nvSpPr>
            <p:spPr>
              <a:xfrm>
                <a:off x="2219415" y="6141815"/>
                <a:ext cx="108000" cy="108000"/>
              </a:xfrm>
              <a:prstGeom prst="rect">
                <a:avLst/>
              </a:prstGeom>
              <a:solidFill>
                <a:srgbClr val="939AA7"/>
              </a:solidFill>
              <a:ln>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41" name="Group 40">
            <a:extLst>
              <a:ext uri="{FF2B5EF4-FFF2-40B4-BE49-F238E27FC236}">
                <a16:creationId xmlns:a16="http://schemas.microsoft.com/office/drawing/2014/main" id="{99EBC552-E870-924C-BE7F-72C70A82BA72}"/>
              </a:ext>
            </a:extLst>
          </p:cNvPr>
          <p:cNvGrpSpPr/>
          <p:nvPr/>
        </p:nvGrpSpPr>
        <p:grpSpPr>
          <a:xfrm>
            <a:off x="6696059" y="5799386"/>
            <a:ext cx="1536241" cy="364948"/>
            <a:chOff x="636597" y="5684779"/>
            <a:chExt cx="1536240" cy="364947"/>
          </a:xfrm>
        </p:grpSpPr>
        <p:grpSp>
          <p:nvGrpSpPr>
            <p:cNvPr id="42" name="Group 41">
              <a:extLst>
                <a:ext uri="{FF2B5EF4-FFF2-40B4-BE49-F238E27FC236}">
                  <a16:creationId xmlns:a16="http://schemas.microsoft.com/office/drawing/2014/main" id="{1DDBCE00-2D57-394F-B39C-3369548B59A3}"/>
                </a:ext>
              </a:extLst>
            </p:cNvPr>
            <p:cNvGrpSpPr/>
            <p:nvPr/>
          </p:nvGrpSpPr>
          <p:grpSpPr>
            <a:xfrm>
              <a:off x="636597" y="5684779"/>
              <a:ext cx="1322476" cy="364947"/>
              <a:chOff x="1033624" y="5926299"/>
              <a:chExt cx="1322476" cy="364947"/>
            </a:xfrm>
          </p:grpSpPr>
          <p:sp>
            <p:nvSpPr>
              <p:cNvPr id="46" name="TextBox 45">
                <a:extLst>
                  <a:ext uri="{FF2B5EF4-FFF2-40B4-BE49-F238E27FC236}">
                    <a16:creationId xmlns:a16="http://schemas.microsoft.com/office/drawing/2014/main" id="{E1D481B4-6122-FB41-8BF3-D161D2AB17F4}"/>
                  </a:ext>
                </a:extLst>
              </p:cNvPr>
              <p:cNvSpPr txBox="1"/>
              <p:nvPr/>
            </p:nvSpPr>
            <p:spPr>
              <a:xfrm>
                <a:off x="1033624" y="5926299"/>
                <a:ext cx="1322476" cy="188770"/>
              </a:xfrm>
              <a:prstGeom prst="rect">
                <a:avLst/>
              </a:prstGeom>
              <a:noFill/>
            </p:spPr>
            <p:txBody>
              <a:bodyPr wrap="none" lIns="0" tIns="0" rIns="0" bIns="0" rtlCol="0">
                <a:spAutoFit/>
              </a:bodyPr>
              <a:lstStyle/>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Semaglutide 2.4 mg</a:t>
                </a:r>
                <a:endParaRPr kumimoji="0" lang="en-GB" sz="110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7" name="TextBox 46">
                <a:extLst>
                  <a:ext uri="{FF2B5EF4-FFF2-40B4-BE49-F238E27FC236}">
                    <a16:creationId xmlns:a16="http://schemas.microsoft.com/office/drawing/2014/main" id="{99D14F69-720F-D74D-83BE-95133D2DFA37}"/>
                  </a:ext>
                </a:extLst>
              </p:cNvPr>
              <p:cNvSpPr txBox="1"/>
              <p:nvPr/>
            </p:nvSpPr>
            <p:spPr>
              <a:xfrm>
                <a:off x="1836727" y="6102476"/>
                <a:ext cx="519373" cy="188770"/>
              </a:xfrm>
              <a:prstGeom prst="rect">
                <a:avLst/>
              </a:prstGeom>
              <a:noFill/>
            </p:spPr>
            <p:txBody>
              <a:bodyPr wrap="none" lIns="0" tIns="0" rIns="0" bIns="0" rtlCol="0">
                <a:spAutoFit/>
              </a:bodyPr>
              <a:lstStyle/>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Placebo</a:t>
                </a:r>
                <a:endParaRPr kumimoji="0" lang="en-GB" sz="110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43" name="Group 42">
              <a:extLst>
                <a:ext uri="{FF2B5EF4-FFF2-40B4-BE49-F238E27FC236}">
                  <a16:creationId xmlns:a16="http://schemas.microsoft.com/office/drawing/2014/main" id="{F4460E03-4FA0-7440-85C6-D6FC1F6E173C}"/>
                </a:ext>
              </a:extLst>
            </p:cNvPr>
            <p:cNvGrpSpPr/>
            <p:nvPr/>
          </p:nvGrpSpPr>
          <p:grpSpPr>
            <a:xfrm>
              <a:off x="2064837" y="5739341"/>
              <a:ext cx="108000" cy="279695"/>
              <a:chOff x="2219415" y="5970120"/>
              <a:chExt cx="108000" cy="279695"/>
            </a:xfrm>
          </p:grpSpPr>
          <p:sp>
            <p:nvSpPr>
              <p:cNvPr id="44" name="Rectangle 43">
                <a:extLst>
                  <a:ext uri="{FF2B5EF4-FFF2-40B4-BE49-F238E27FC236}">
                    <a16:creationId xmlns:a16="http://schemas.microsoft.com/office/drawing/2014/main" id="{82193A66-0CBC-7345-A36D-03F28AFB8072}"/>
                  </a:ext>
                </a:extLst>
              </p:cNvPr>
              <p:cNvSpPr/>
              <p:nvPr/>
            </p:nvSpPr>
            <p:spPr>
              <a:xfrm>
                <a:off x="2219415" y="5970120"/>
                <a:ext cx="108000" cy="108000"/>
              </a:xfrm>
              <a:prstGeom prst="rect">
                <a:avLst/>
              </a:prstGeom>
              <a:solidFill>
                <a:srgbClr val="6774A4"/>
              </a:solidFill>
              <a:ln>
                <a:solidFill>
                  <a:srgbClr val="6774A4"/>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5" name="Rectangle 44">
                <a:extLst>
                  <a:ext uri="{FF2B5EF4-FFF2-40B4-BE49-F238E27FC236}">
                    <a16:creationId xmlns:a16="http://schemas.microsoft.com/office/drawing/2014/main" id="{102F71EB-C0C5-9944-A4DB-A9CF408C380A}"/>
                  </a:ext>
                </a:extLst>
              </p:cNvPr>
              <p:cNvSpPr/>
              <p:nvPr/>
            </p:nvSpPr>
            <p:spPr>
              <a:xfrm>
                <a:off x="2219415" y="6141815"/>
                <a:ext cx="108000" cy="108000"/>
              </a:xfrm>
              <a:prstGeom prst="rect">
                <a:avLst/>
              </a:prstGeom>
              <a:solidFill>
                <a:srgbClr val="BFC2CA"/>
              </a:solidFill>
              <a:ln>
                <a:solidFill>
                  <a:srgbClr val="BFC2CA"/>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sp>
        <p:nvSpPr>
          <p:cNvPr id="3" name="TextBox 2">
            <a:extLst>
              <a:ext uri="{FF2B5EF4-FFF2-40B4-BE49-F238E27FC236}">
                <a16:creationId xmlns:a16="http://schemas.microsoft.com/office/drawing/2014/main" id="{94A586D4-5F54-400B-A9B9-34D5A4CC9A1F}"/>
              </a:ext>
            </a:extLst>
          </p:cNvPr>
          <p:cNvSpPr txBox="1"/>
          <p:nvPr/>
        </p:nvSpPr>
        <p:spPr>
          <a:xfrm>
            <a:off x="1559557" y="5152008"/>
            <a:ext cx="490010" cy="204928"/>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≥5%</a:t>
            </a:r>
          </a:p>
        </p:txBody>
      </p:sp>
      <p:sp>
        <p:nvSpPr>
          <p:cNvPr id="24" name="TextBox 23">
            <a:extLst>
              <a:ext uri="{FF2B5EF4-FFF2-40B4-BE49-F238E27FC236}">
                <a16:creationId xmlns:a16="http://schemas.microsoft.com/office/drawing/2014/main" id="{20D29CE4-926E-416A-9A75-23A51B02098B}"/>
              </a:ext>
            </a:extLst>
          </p:cNvPr>
          <p:cNvSpPr txBox="1"/>
          <p:nvPr/>
        </p:nvSpPr>
        <p:spPr>
          <a:xfrm>
            <a:off x="2653658" y="5152008"/>
            <a:ext cx="490010" cy="204928"/>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≥10%</a:t>
            </a:r>
          </a:p>
        </p:txBody>
      </p:sp>
      <p:sp>
        <p:nvSpPr>
          <p:cNvPr id="25" name="TextBox 24">
            <a:extLst>
              <a:ext uri="{FF2B5EF4-FFF2-40B4-BE49-F238E27FC236}">
                <a16:creationId xmlns:a16="http://schemas.microsoft.com/office/drawing/2014/main" id="{6B243A96-67E6-4688-8404-18CF8873EC1C}"/>
              </a:ext>
            </a:extLst>
          </p:cNvPr>
          <p:cNvSpPr txBox="1"/>
          <p:nvPr/>
        </p:nvSpPr>
        <p:spPr>
          <a:xfrm>
            <a:off x="3743972" y="5152008"/>
            <a:ext cx="490010" cy="204928"/>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≥15%</a:t>
            </a:r>
          </a:p>
        </p:txBody>
      </p:sp>
      <p:sp>
        <p:nvSpPr>
          <p:cNvPr id="27" name="TextBox 26">
            <a:extLst>
              <a:ext uri="{FF2B5EF4-FFF2-40B4-BE49-F238E27FC236}">
                <a16:creationId xmlns:a16="http://schemas.microsoft.com/office/drawing/2014/main" id="{9C2B0B89-2B58-4972-A880-9135EF49A15C}"/>
              </a:ext>
            </a:extLst>
          </p:cNvPr>
          <p:cNvSpPr txBox="1"/>
          <p:nvPr/>
        </p:nvSpPr>
        <p:spPr>
          <a:xfrm>
            <a:off x="4839307" y="5152008"/>
            <a:ext cx="490010" cy="204928"/>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≥20%</a:t>
            </a:r>
          </a:p>
        </p:txBody>
      </p:sp>
      <p:sp>
        <p:nvSpPr>
          <p:cNvPr id="29" name="TextBox 28">
            <a:extLst>
              <a:ext uri="{FF2B5EF4-FFF2-40B4-BE49-F238E27FC236}">
                <a16:creationId xmlns:a16="http://schemas.microsoft.com/office/drawing/2014/main" id="{4C8958E8-7A6D-49D3-9EEF-35A68BECB7CC}"/>
              </a:ext>
            </a:extLst>
          </p:cNvPr>
          <p:cNvSpPr txBox="1"/>
          <p:nvPr/>
        </p:nvSpPr>
        <p:spPr>
          <a:xfrm>
            <a:off x="7000397" y="5146890"/>
            <a:ext cx="490010" cy="204928"/>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≥5%</a:t>
            </a:r>
          </a:p>
        </p:txBody>
      </p:sp>
      <p:sp>
        <p:nvSpPr>
          <p:cNvPr id="32" name="TextBox 31">
            <a:extLst>
              <a:ext uri="{FF2B5EF4-FFF2-40B4-BE49-F238E27FC236}">
                <a16:creationId xmlns:a16="http://schemas.microsoft.com/office/drawing/2014/main" id="{67507BD9-DB73-4C6C-89AD-8BC943633007}"/>
              </a:ext>
            </a:extLst>
          </p:cNvPr>
          <p:cNvSpPr txBox="1"/>
          <p:nvPr/>
        </p:nvSpPr>
        <p:spPr>
          <a:xfrm>
            <a:off x="8132598" y="5146890"/>
            <a:ext cx="490010" cy="204928"/>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≥10%</a:t>
            </a:r>
          </a:p>
        </p:txBody>
      </p:sp>
      <p:sp>
        <p:nvSpPr>
          <p:cNvPr id="33" name="TextBox 32">
            <a:extLst>
              <a:ext uri="{FF2B5EF4-FFF2-40B4-BE49-F238E27FC236}">
                <a16:creationId xmlns:a16="http://schemas.microsoft.com/office/drawing/2014/main" id="{1FE1514D-2261-4F31-8C26-029E6904214A}"/>
              </a:ext>
            </a:extLst>
          </p:cNvPr>
          <p:cNvSpPr txBox="1"/>
          <p:nvPr/>
        </p:nvSpPr>
        <p:spPr>
          <a:xfrm>
            <a:off x="9270537" y="5146890"/>
            <a:ext cx="490010" cy="204928"/>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≥15%</a:t>
            </a:r>
          </a:p>
        </p:txBody>
      </p:sp>
      <p:sp>
        <p:nvSpPr>
          <p:cNvPr id="34" name="TextBox 33">
            <a:extLst>
              <a:ext uri="{FF2B5EF4-FFF2-40B4-BE49-F238E27FC236}">
                <a16:creationId xmlns:a16="http://schemas.microsoft.com/office/drawing/2014/main" id="{B7FA5D87-40E6-44B3-AAD6-0D7656A8394E}"/>
              </a:ext>
            </a:extLst>
          </p:cNvPr>
          <p:cNvSpPr txBox="1"/>
          <p:nvPr/>
        </p:nvSpPr>
        <p:spPr>
          <a:xfrm>
            <a:off x="10384922" y="5146890"/>
            <a:ext cx="490010" cy="204928"/>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≥20%</a:t>
            </a:r>
          </a:p>
        </p:txBody>
      </p:sp>
      <p:sp>
        <p:nvSpPr>
          <p:cNvPr id="4" name="Rettangolo 3">
            <a:extLst>
              <a:ext uri="{FF2B5EF4-FFF2-40B4-BE49-F238E27FC236}">
                <a16:creationId xmlns:a16="http://schemas.microsoft.com/office/drawing/2014/main" id="{1BE3A578-0105-50D3-9307-A47C0A401E51}"/>
              </a:ext>
            </a:extLst>
          </p:cNvPr>
          <p:cNvSpPr/>
          <p:nvPr/>
        </p:nvSpPr>
        <p:spPr>
          <a:xfrm>
            <a:off x="8980766" y="1296000"/>
            <a:ext cx="2808312" cy="914400"/>
          </a:xfrm>
          <a:prstGeom prst="rect">
            <a:avLst/>
          </a:prstGeom>
          <a:solidFill>
            <a:srgbClr val="6675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prstClr val="white"/>
                </a:solidFill>
              </a:rPr>
              <a:t>Oltre il 50% dei pazienti ha un calo ponderale superiore al 15% </a:t>
            </a:r>
          </a:p>
        </p:txBody>
      </p:sp>
      <p:cxnSp>
        <p:nvCxnSpPr>
          <p:cNvPr id="5" name="Connettore 2 4">
            <a:extLst>
              <a:ext uri="{FF2B5EF4-FFF2-40B4-BE49-F238E27FC236}">
                <a16:creationId xmlns:a16="http://schemas.microsoft.com/office/drawing/2014/main" id="{5DEAD714-8A68-0EA2-FBCE-64F3DAEB7593}"/>
              </a:ext>
            </a:extLst>
          </p:cNvPr>
          <p:cNvCxnSpPr>
            <a:cxnSpLocks/>
          </p:cNvCxnSpPr>
          <p:nvPr/>
        </p:nvCxnSpPr>
        <p:spPr>
          <a:xfrm flipH="1">
            <a:off x="9575364" y="2314074"/>
            <a:ext cx="1114385" cy="9144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2BA44F47-52EC-7A6D-4447-CCA145366C76}"/>
              </a:ext>
            </a:extLst>
          </p:cNvPr>
          <p:cNvSpPr txBox="1"/>
          <p:nvPr/>
        </p:nvSpPr>
        <p:spPr>
          <a:xfrm>
            <a:off x="7283074" y="198938"/>
            <a:ext cx="4537652" cy="646331"/>
          </a:xfrm>
          <a:prstGeom prst="rect">
            <a:avLst/>
          </a:prstGeom>
          <a:solidFill>
            <a:schemeClr val="tx2">
              <a:lumMod val="25000"/>
              <a:lumOff val="75000"/>
            </a:schemeClr>
          </a:solidFill>
          <a:ln w="38100">
            <a:solidFill>
              <a:srgbClr val="6675A3"/>
            </a:solidFill>
          </a:ln>
        </p:spPr>
        <p:txBody>
          <a:bodyPr wrap="none" rtlCol="0">
            <a:spAutoFit/>
          </a:bodyPr>
          <a:lstStyle/>
          <a:p>
            <a:r>
              <a:rPr lang="it-IT" sz="3600" dirty="0"/>
              <a:t>SEMAGLUTIDE 2.4 mg</a:t>
            </a:r>
          </a:p>
        </p:txBody>
      </p:sp>
    </p:spTree>
    <p:extLst>
      <p:ext uri="{BB962C8B-B14F-4D97-AF65-F5344CB8AC3E}">
        <p14:creationId xmlns:p14="http://schemas.microsoft.com/office/powerpoint/2010/main" val="3612476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a:stretch>
            <a:fillRect/>
          </a:stretch>
        </p:blipFill>
        <p:spPr>
          <a:xfrm>
            <a:off x="327866" y="480679"/>
            <a:ext cx="3360619" cy="212968"/>
          </a:xfrm>
          <a:prstGeom prst="rect">
            <a:avLst/>
          </a:prstGeom>
        </p:spPr>
      </p:pic>
      <p:pic>
        <p:nvPicPr>
          <p:cNvPr id="8" name="Immagine 7"/>
          <p:cNvPicPr>
            <a:picLocks noChangeAspect="1"/>
          </p:cNvPicPr>
          <p:nvPr/>
        </p:nvPicPr>
        <p:blipFill>
          <a:blip r:embed="rId4"/>
          <a:stretch>
            <a:fillRect/>
          </a:stretch>
        </p:blipFill>
        <p:spPr>
          <a:xfrm>
            <a:off x="327866" y="801514"/>
            <a:ext cx="6507067" cy="5950592"/>
          </a:xfrm>
          <a:prstGeom prst="rect">
            <a:avLst/>
          </a:prstGeom>
        </p:spPr>
      </p:pic>
      <p:cxnSp>
        <p:nvCxnSpPr>
          <p:cNvPr id="10" name="Connettore 2 9"/>
          <p:cNvCxnSpPr>
            <a:cxnSpLocks/>
          </p:cNvCxnSpPr>
          <p:nvPr/>
        </p:nvCxnSpPr>
        <p:spPr>
          <a:xfrm>
            <a:off x="5904689" y="1602359"/>
            <a:ext cx="0" cy="16272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8551216" y="3319610"/>
            <a:ext cx="2808312" cy="914400"/>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Oltre il 50% dei pazienti ha un calo ponderale superiore al 20% </a:t>
            </a:r>
          </a:p>
        </p:txBody>
      </p:sp>
      <p:cxnSp>
        <p:nvCxnSpPr>
          <p:cNvPr id="13" name="Connettore 2 12"/>
          <p:cNvCxnSpPr>
            <a:cxnSpLocks/>
          </p:cNvCxnSpPr>
          <p:nvPr/>
        </p:nvCxnSpPr>
        <p:spPr>
          <a:xfrm flipH="1">
            <a:off x="6031148" y="3877733"/>
            <a:ext cx="2410119" cy="10817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uppo 2"/>
          <p:cNvGrpSpPr/>
          <p:nvPr/>
        </p:nvGrpSpPr>
        <p:grpSpPr>
          <a:xfrm>
            <a:off x="168503" y="159844"/>
            <a:ext cx="6135020" cy="533803"/>
            <a:chOff x="168503" y="159844"/>
            <a:chExt cx="6135020" cy="533803"/>
          </a:xfrm>
        </p:grpSpPr>
        <p:pic>
          <p:nvPicPr>
            <p:cNvPr id="5" name="Immagine 4"/>
            <p:cNvPicPr>
              <a:picLocks noChangeAspect="1"/>
            </p:cNvPicPr>
            <p:nvPr/>
          </p:nvPicPr>
          <p:blipFill>
            <a:blip r:embed="rId5"/>
            <a:stretch>
              <a:fillRect/>
            </a:stretch>
          </p:blipFill>
          <p:spPr>
            <a:xfrm>
              <a:off x="168503" y="159844"/>
              <a:ext cx="6135020" cy="320835"/>
            </a:xfrm>
            <a:prstGeom prst="rect">
              <a:avLst/>
            </a:prstGeom>
          </p:spPr>
        </p:pic>
        <p:pic>
          <p:nvPicPr>
            <p:cNvPr id="2" name="Immagine 1"/>
            <p:cNvPicPr>
              <a:picLocks noChangeAspect="1"/>
            </p:cNvPicPr>
            <p:nvPr/>
          </p:nvPicPr>
          <p:blipFill>
            <a:blip r:embed="rId6"/>
            <a:stretch>
              <a:fillRect/>
            </a:stretch>
          </p:blipFill>
          <p:spPr>
            <a:xfrm>
              <a:off x="3688485" y="480679"/>
              <a:ext cx="1148935" cy="212968"/>
            </a:xfrm>
            <a:prstGeom prst="rect">
              <a:avLst/>
            </a:prstGeom>
          </p:spPr>
        </p:pic>
      </p:grpSp>
      <p:sp>
        <p:nvSpPr>
          <p:cNvPr id="4" name="CasellaDiTesto 3"/>
          <p:cNvSpPr txBox="1"/>
          <p:nvPr/>
        </p:nvSpPr>
        <p:spPr>
          <a:xfrm>
            <a:off x="7772400" y="263997"/>
            <a:ext cx="4005563" cy="646331"/>
          </a:xfrm>
          <a:prstGeom prst="rect">
            <a:avLst/>
          </a:prstGeom>
          <a:solidFill>
            <a:schemeClr val="accent2">
              <a:lumMod val="20000"/>
              <a:lumOff val="80000"/>
            </a:schemeClr>
          </a:solidFill>
          <a:ln w="38100">
            <a:solidFill>
              <a:srgbClr val="C00000"/>
            </a:solidFill>
          </a:ln>
        </p:spPr>
        <p:txBody>
          <a:bodyPr wrap="square" rtlCol="0">
            <a:spAutoFit/>
          </a:bodyPr>
          <a:lstStyle/>
          <a:p>
            <a:pPr algn="ctr"/>
            <a:r>
              <a:rPr lang="it-IT" sz="3600" dirty="0"/>
              <a:t>TIRZEPATIDE 15 mg</a:t>
            </a:r>
          </a:p>
        </p:txBody>
      </p:sp>
      <p:sp>
        <p:nvSpPr>
          <p:cNvPr id="11" name="Stella a 7 punte 10">
            <a:extLst>
              <a:ext uri="{FF2B5EF4-FFF2-40B4-BE49-F238E27FC236}">
                <a16:creationId xmlns:a16="http://schemas.microsoft.com/office/drawing/2014/main" id="{7E421E9C-544B-0793-60D0-AFAAE0E9ABD2}"/>
              </a:ext>
            </a:extLst>
          </p:cNvPr>
          <p:cNvSpPr/>
          <p:nvPr/>
        </p:nvSpPr>
        <p:spPr>
          <a:xfrm>
            <a:off x="1016000" y="2480733"/>
            <a:ext cx="386862" cy="381000"/>
          </a:xfrm>
          <a:prstGeom prst="star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Stella a 7 punte 13">
            <a:extLst>
              <a:ext uri="{FF2B5EF4-FFF2-40B4-BE49-F238E27FC236}">
                <a16:creationId xmlns:a16="http://schemas.microsoft.com/office/drawing/2014/main" id="{DBD101E3-D401-3B66-074D-98CF00D8E9D8}"/>
              </a:ext>
            </a:extLst>
          </p:cNvPr>
          <p:cNvSpPr/>
          <p:nvPr/>
        </p:nvSpPr>
        <p:spPr>
          <a:xfrm>
            <a:off x="1460526" y="2848582"/>
            <a:ext cx="386862" cy="381000"/>
          </a:xfrm>
          <a:prstGeom prst="star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Stella a 7 punte 14">
            <a:extLst>
              <a:ext uri="{FF2B5EF4-FFF2-40B4-BE49-F238E27FC236}">
                <a16:creationId xmlns:a16="http://schemas.microsoft.com/office/drawing/2014/main" id="{C641665F-3C2A-BD23-850B-609C2D77B1A1}"/>
              </a:ext>
            </a:extLst>
          </p:cNvPr>
          <p:cNvSpPr/>
          <p:nvPr/>
        </p:nvSpPr>
        <p:spPr>
          <a:xfrm>
            <a:off x="1959294" y="2896276"/>
            <a:ext cx="386862" cy="381000"/>
          </a:xfrm>
          <a:prstGeom prst="star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diritto 17">
            <a:extLst>
              <a:ext uri="{FF2B5EF4-FFF2-40B4-BE49-F238E27FC236}">
                <a16:creationId xmlns:a16="http://schemas.microsoft.com/office/drawing/2014/main" id="{BB9C4CAB-31FB-E083-C7EF-21C53FB1432C}"/>
              </a:ext>
            </a:extLst>
          </p:cNvPr>
          <p:cNvCxnSpPr/>
          <p:nvPr/>
        </p:nvCxnSpPr>
        <p:spPr>
          <a:xfrm flipV="1">
            <a:off x="1117600" y="3319610"/>
            <a:ext cx="285262" cy="24485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Connettore diritto 18">
            <a:extLst>
              <a:ext uri="{FF2B5EF4-FFF2-40B4-BE49-F238E27FC236}">
                <a16:creationId xmlns:a16="http://schemas.microsoft.com/office/drawing/2014/main" id="{41AA6C15-7F13-B30F-4C6C-8102AE711F17}"/>
              </a:ext>
            </a:extLst>
          </p:cNvPr>
          <p:cNvCxnSpPr/>
          <p:nvPr/>
        </p:nvCxnSpPr>
        <p:spPr>
          <a:xfrm flipV="1">
            <a:off x="1596426" y="3306571"/>
            <a:ext cx="285262" cy="24485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Connettore diritto 21">
            <a:extLst>
              <a:ext uri="{FF2B5EF4-FFF2-40B4-BE49-F238E27FC236}">
                <a16:creationId xmlns:a16="http://schemas.microsoft.com/office/drawing/2014/main" id="{C2B931EA-76BB-5862-9695-F68995F20E96}"/>
              </a:ext>
            </a:extLst>
          </p:cNvPr>
          <p:cNvCxnSpPr>
            <a:cxnSpLocks/>
          </p:cNvCxnSpPr>
          <p:nvPr/>
        </p:nvCxnSpPr>
        <p:spPr>
          <a:xfrm flipV="1">
            <a:off x="2062098" y="3306571"/>
            <a:ext cx="299788" cy="26178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 name="CasellaDiTesto 28">
            <a:extLst>
              <a:ext uri="{FF2B5EF4-FFF2-40B4-BE49-F238E27FC236}">
                <a16:creationId xmlns:a16="http://schemas.microsoft.com/office/drawing/2014/main" id="{46C962E6-B2D0-8FB9-F6BD-2D603AB00A62}"/>
              </a:ext>
            </a:extLst>
          </p:cNvPr>
          <p:cNvSpPr txBox="1"/>
          <p:nvPr/>
        </p:nvSpPr>
        <p:spPr>
          <a:xfrm>
            <a:off x="8310033" y="1021795"/>
            <a:ext cx="2930296" cy="523220"/>
          </a:xfrm>
          <a:prstGeom prst="rect">
            <a:avLst/>
          </a:prstGeom>
          <a:noFill/>
        </p:spPr>
        <p:txBody>
          <a:bodyPr wrap="square">
            <a:spAutoFit/>
          </a:bodyPr>
          <a:lstStyle/>
          <a:p>
            <a:pPr algn="ctr"/>
            <a:r>
              <a:rPr lang="it-IT" sz="2800" b="1" dirty="0"/>
              <a:t>SURMOUNT - 1</a:t>
            </a:r>
          </a:p>
        </p:txBody>
      </p:sp>
      <p:sp>
        <p:nvSpPr>
          <p:cNvPr id="33" name="Stella a 10 punte 32">
            <a:extLst>
              <a:ext uri="{FF2B5EF4-FFF2-40B4-BE49-F238E27FC236}">
                <a16:creationId xmlns:a16="http://schemas.microsoft.com/office/drawing/2014/main" id="{03A6B5F1-5187-50B9-3E8A-EE7494D5161F}"/>
              </a:ext>
            </a:extLst>
          </p:cNvPr>
          <p:cNvSpPr/>
          <p:nvPr/>
        </p:nvSpPr>
        <p:spPr>
          <a:xfrm>
            <a:off x="6979685" y="1838655"/>
            <a:ext cx="1486676" cy="1308581"/>
          </a:xfrm>
          <a:prstGeom prst="star10">
            <a:avLst>
              <a:gd name="adj" fmla="val 30496"/>
              <a:gd name="hf" fmla="val 105146"/>
            </a:avLst>
          </a:prstGeom>
          <a:solidFill>
            <a:schemeClr val="accent2">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-22%</a:t>
            </a:r>
          </a:p>
        </p:txBody>
      </p:sp>
    </p:spTree>
    <p:extLst>
      <p:ext uri="{BB962C8B-B14F-4D97-AF65-F5344CB8AC3E}">
        <p14:creationId xmlns:p14="http://schemas.microsoft.com/office/powerpoint/2010/main" val="191475557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507324" y="137070"/>
            <a:ext cx="4572457" cy="2392565"/>
          </a:xfrm>
          <a:prstGeom prst="rect">
            <a:avLst/>
          </a:prstGeom>
        </p:spPr>
      </p:pic>
      <p:pic>
        <p:nvPicPr>
          <p:cNvPr id="9" name="Immagine 8"/>
          <p:cNvPicPr>
            <a:picLocks noChangeAspect="1"/>
          </p:cNvPicPr>
          <p:nvPr/>
        </p:nvPicPr>
        <p:blipFill>
          <a:blip r:embed="rId3"/>
          <a:stretch>
            <a:fillRect/>
          </a:stretch>
        </p:blipFill>
        <p:spPr>
          <a:xfrm>
            <a:off x="8165508" y="6066484"/>
            <a:ext cx="2305372" cy="257211"/>
          </a:xfrm>
          <a:prstGeom prst="rect">
            <a:avLst/>
          </a:prstGeom>
        </p:spPr>
      </p:pic>
      <p:sp>
        <p:nvSpPr>
          <p:cNvPr id="10" name="Rectangle 1"/>
          <p:cNvSpPr>
            <a:spLocks noChangeArrowheads="1"/>
          </p:cNvSpPr>
          <p:nvPr/>
        </p:nvSpPr>
        <p:spPr bwMode="auto">
          <a:xfrm>
            <a:off x="8287515" y="6323695"/>
            <a:ext cx="3646832"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it-IT" sz="1400" b="0" i="0" u="none" strike="noStrike" cap="none" normalizeH="0" baseline="0" dirty="0">
                <a:ln>
                  <a:noFill/>
                </a:ln>
                <a:effectLst/>
              </a:rPr>
              <a:t>2024 Feb 1.</a:t>
            </a:r>
            <a:r>
              <a:rPr kumimoji="0" lang="it-IT" sz="1400" b="0" i="0" u="none" strike="noStrike" cap="none" normalizeH="0" baseline="0" dirty="0">
                <a:ln>
                  <a:noFill/>
                </a:ln>
                <a:effectLst/>
                <a:latin typeface="BlinkMacSystemFont"/>
              </a:rPr>
              <a:t> doi: 10.1038/s41366-024-01473-</a:t>
            </a:r>
            <a:r>
              <a:rPr kumimoji="0" lang="it-IT" sz="1400" b="0" i="0" u="none" strike="noStrike" cap="none" normalizeH="0" baseline="0" dirty="0">
                <a:ln>
                  <a:noFill/>
                </a:ln>
                <a:effectLst/>
              </a:rPr>
              <a:t> </a:t>
            </a:r>
          </a:p>
        </p:txBody>
      </p:sp>
      <p:grpSp>
        <p:nvGrpSpPr>
          <p:cNvPr id="74" name="Gruppo 73"/>
          <p:cNvGrpSpPr/>
          <p:nvPr/>
        </p:nvGrpSpPr>
        <p:grpSpPr>
          <a:xfrm>
            <a:off x="210371" y="28312"/>
            <a:ext cx="3520878" cy="3313298"/>
            <a:chOff x="210371" y="-43128"/>
            <a:chExt cx="3520878" cy="3313298"/>
          </a:xfrm>
        </p:grpSpPr>
        <p:pic>
          <p:nvPicPr>
            <p:cNvPr id="6" name="Immagine 5"/>
            <p:cNvPicPr>
              <a:picLocks noChangeAspect="1"/>
            </p:cNvPicPr>
            <p:nvPr/>
          </p:nvPicPr>
          <p:blipFill>
            <a:blip r:embed="rId4"/>
            <a:stretch>
              <a:fillRect/>
            </a:stretch>
          </p:blipFill>
          <p:spPr>
            <a:xfrm>
              <a:off x="210371" y="-43128"/>
              <a:ext cx="3520878" cy="3313298"/>
            </a:xfrm>
            <a:prstGeom prst="rect">
              <a:avLst/>
            </a:prstGeom>
          </p:spPr>
        </p:pic>
        <p:sp>
          <p:nvSpPr>
            <p:cNvPr id="2" name="CasellaDiTesto 1"/>
            <p:cNvSpPr txBox="1"/>
            <p:nvPr/>
          </p:nvSpPr>
          <p:spPr>
            <a:xfrm>
              <a:off x="1379489" y="426028"/>
              <a:ext cx="979499" cy="369332"/>
            </a:xfrm>
            <a:prstGeom prst="rect">
              <a:avLst/>
            </a:prstGeom>
            <a:solidFill>
              <a:schemeClr val="bg1"/>
            </a:solidFill>
          </p:spPr>
          <p:txBody>
            <a:bodyPr wrap="none" rtlCol="0">
              <a:spAutoFit/>
            </a:bodyPr>
            <a:lstStyle/>
            <a:p>
              <a:r>
                <a:rPr lang="it-IT" dirty="0"/>
                <a:t>appetito</a:t>
              </a:r>
            </a:p>
          </p:txBody>
        </p:sp>
        <p:sp>
          <p:nvSpPr>
            <p:cNvPr id="11" name="CasellaDiTesto 10"/>
            <p:cNvSpPr txBox="1"/>
            <p:nvPr/>
          </p:nvSpPr>
          <p:spPr>
            <a:xfrm>
              <a:off x="2354968" y="426027"/>
              <a:ext cx="979498" cy="369332"/>
            </a:xfrm>
            <a:prstGeom prst="rect">
              <a:avLst/>
            </a:prstGeom>
            <a:solidFill>
              <a:schemeClr val="bg1"/>
            </a:solidFill>
          </p:spPr>
          <p:txBody>
            <a:bodyPr wrap="square" rtlCol="0">
              <a:spAutoFit/>
            </a:bodyPr>
            <a:lstStyle/>
            <a:p>
              <a:r>
                <a:rPr lang="it-IT" dirty="0"/>
                <a:t>nausea</a:t>
              </a:r>
            </a:p>
          </p:txBody>
        </p:sp>
        <p:cxnSp>
          <p:nvCxnSpPr>
            <p:cNvPr id="12" name="Connettore 2 11"/>
            <p:cNvCxnSpPr/>
            <p:nvPr/>
          </p:nvCxnSpPr>
          <p:spPr>
            <a:xfrm>
              <a:off x="1369098" y="426028"/>
              <a:ext cx="0"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2394335" y="443345"/>
              <a:ext cx="0"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1375469" y="964020"/>
              <a:ext cx="909223" cy="369332"/>
            </a:xfrm>
            <a:prstGeom prst="rect">
              <a:avLst/>
            </a:prstGeom>
            <a:solidFill>
              <a:schemeClr val="bg1"/>
            </a:solidFill>
          </p:spPr>
          <p:txBody>
            <a:bodyPr wrap="none" rtlCol="0">
              <a:spAutoFit/>
            </a:bodyPr>
            <a:lstStyle/>
            <a:p>
              <a:r>
                <a:rPr lang="it-IT" dirty="0"/>
                <a:t>insulina</a:t>
              </a:r>
            </a:p>
          </p:txBody>
        </p:sp>
        <p:cxnSp>
          <p:nvCxnSpPr>
            <p:cNvPr id="19" name="Connettore 2 18"/>
            <p:cNvCxnSpPr/>
            <p:nvPr/>
          </p:nvCxnSpPr>
          <p:spPr>
            <a:xfrm flipV="1">
              <a:off x="2239956" y="964020"/>
              <a:ext cx="4493"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2327096" y="964020"/>
              <a:ext cx="1141338" cy="369332"/>
            </a:xfrm>
            <a:prstGeom prst="rect">
              <a:avLst/>
            </a:prstGeom>
            <a:solidFill>
              <a:schemeClr val="bg1"/>
            </a:solidFill>
          </p:spPr>
          <p:txBody>
            <a:bodyPr wrap="none" rtlCol="0">
              <a:spAutoFit/>
            </a:bodyPr>
            <a:lstStyle/>
            <a:p>
              <a:r>
                <a:rPr lang="it-IT" dirty="0"/>
                <a:t>glucagone</a:t>
              </a:r>
            </a:p>
          </p:txBody>
        </p:sp>
        <p:cxnSp>
          <p:nvCxnSpPr>
            <p:cNvPr id="22" name="Connettore 2 21"/>
            <p:cNvCxnSpPr/>
            <p:nvPr/>
          </p:nvCxnSpPr>
          <p:spPr>
            <a:xfrm flipV="1">
              <a:off x="1344627" y="964020"/>
              <a:ext cx="4493"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1521604" y="1513533"/>
              <a:ext cx="1727909" cy="369332"/>
            </a:xfrm>
            <a:prstGeom prst="rect">
              <a:avLst/>
            </a:prstGeom>
            <a:solidFill>
              <a:schemeClr val="bg1"/>
            </a:solidFill>
          </p:spPr>
          <p:txBody>
            <a:bodyPr wrap="none" rtlCol="0">
              <a:spAutoFit/>
            </a:bodyPr>
            <a:lstStyle/>
            <a:p>
              <a:r>
                <a:rPr lang="it-IT" dirty="0"/>
                <a:t>secrezione acida</a:t>
              </a:r>
            </a:p>
          </p:txBody>
        </p:sp>
        <p:cxnSp>
          <p:nvCxnSpPr>
            <p:cNvPr id="24" name="Connettore 2 23"/>
            <p:cNvCxnSpPr/>
            <p:nvPr/>
          </p:nvCxnSpPr>
          <p:spPr>
            <a:xfrm>
              <a:off x="1448762" y="1513533"/>
              <a:ext cx="0"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flipV="1">
              <a:off x="1413899" y="2041218"/>
              <a:ext cx="4493"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1491013" y="2074740"/>
              <a:ext cx="1722864" cy="369332"/>
            </a:xfrm>
            <a:prstGeom prst="rect">
              <a:avLst/>
            </a:prstGeom>
            <a:solidFill>
              <a:schemeClr val="bg1"/>
            </a:solidFill>
          </p:spPr>
          <p:txBody>
            <a:bodyPr wrap="square" rtlCol="0">
              <a:spAutoFit/>
            </a:bodyPr>
            <a:lstStyle/>
            <a:p>
              <a:r>
                <a:rPr lang="it-IT" dirty="0"/>
                <a:t>lipogenesi</a:t>
              </a:r>
            </a:p>
          </p:txBody>
        </p:sp>
        <p:cxnSp>
          <p:nvCxnSpPr>
            <p:cNvPr id="27" name="Connettore 2 26"/>
            <p:cNvCxnSpPr/>
            <p:nvPr/>
          </p:nvCxnSpPr>
          <p:spPr>
            <a:xfrm>
              <a:off x="1428667" y="2630712"/>
              <a:ext cx="0"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1507501" y="2642805"/>
              <a:ext cx="1968477" cy="307777"/>
            </a:xfrm>
            <a:prstGeom prst="rect">
              <a:avLst/>
            </a:prstGeom>
            <a:solidFill>
              <a:schemeClr val="bg1"/>
            </a:solidFill>
          </p:spPr>
          <p:txBody>
            <a:bodyPr wrap="square" rtlCol="0">
              <a:spAutoFit/>
            </a:bodyPr>
            <a:lstStyle/>
            <a:p>
              <a:r>
                <a:rPr lang="it-IT" sz="1400" dirty="0"/>
                <a:t>riassorbimento osseo</a:t>
              </a:r>
            </a:p>
          </p:txBody>
        </p:sp>
      </p:grpSp>
      <p:grpSp>
        <p:nvGrpSpPr>
          <p:cNvPr id="75" name="Gruppo 74"/>
          <p:cNvGrpSpPr/>
          <p:nvPr/>
        </p:nvGrpSpPr>
        <p:grpSpPr>
          <a:xfrm>
            <a:off x="37063" y="3163480"/>
            <a:ext cx="3690166" cy="3526677"/>
            <a:chOff x="37063" y="3163480"/>
            <a:chExt cx="3690166" cy="3526677"/>
          </a:xfrm>
        </p:grpSpPr>
        <p:pic>
          <p:nvPicPr>
            <p:cNvPr id="5" name="Immagine 4"/>
            <p:cNvPicPr>
              <a:picLocks noChangeAspect="1"/>
            </p:cNvPicPr>
            <p:nvPr/>
          </p:nvPicPr>
          <p:blipFill>
            <a:blip r:embed="rId5"/>
            <a:stretch>
              <a:fillRect/>
            </a:stretch>
          </p:blipFill>
          <p:spPr>
            <a:xfrm>
              <a:off x="37063" y="3163480"/>
              <a:ext cx="3690166" cy="3526677"/>
            </a:xfrm>
            <a:prstGeom prst="rect">
              <a:avLst/>
            </a:prstGeom>
          </p:spPr>
        </p:pic>
        <p:sp>
          <p:nvSpPr>
            <p:cNvPr id="29" name="CasellaDiTesto 28"/>
            <p:cNvSpPr txBox="1"/>
            <p:nvPr/>
          </p:nvSpPr>
          <p:spPr>
            <a:xfrm>
              <a:off x="1382088" y="3718236"/>
              <a:ext cx="979499" cy="369332"/>
            </a:xfrm>
            <a:prstGeom prst="rect">
              <a:avLst/>
            </a:prstGeom>
            <a:solidFill>
              <a:schemeClr val="bg1"/>
            </a:solidFill>
          </p:spPr>
          <p:txBody>
            <a:bodyPr wrap="none" rtlCol="0">
              <a:spAutoFit/>
            </a:bodyPr>
            <a:lstStyle/>
            <a:p>
              <a:r>
                <a:rPr lang="it-IT" dirty="0"/>
                <a:t>appetito</a:t>
              </a:r>
            </a:p>
          </p:txBody>
        </p:sp>
        <p:cxnSp>
          <p:nvCxnSpPr>
            <p:cNvPr id="30" name="Connettore 2 29"/>
            <p:cNvCxnSpPr/>
            <p:nvPr/>
          </p:nvCxnSpPr>
          <p:spPr>
            <a:xfrm>
              <a:off x="1371697" y="3718236"/>
              <a:ext cx="0"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2486965" y="3725112"/>
              <a:ext cx="914597" cy="369332"/>
            </a:xfrm>
            <a:prstGeom prst="rect">
              <a:avLst/>
            </a:prstGeom>
            <a:solidFill>
              <a:schemeClr val="bg1"/>
            </a:solidFill>
          </p:spPr>
          <p:txBody>
            <a:bodyPr wrap="square" rtlCol="0">
              <a:spAutoFit/>
            </a:bodyPr>
            <a:lstStyle/>
            <a:p>
              <a:r>
                <a:rPr lang="it-IT" dirty="0"/>
                <a:t>nausea</a:t>
              </a:r>
            </a:p>
          </p:txBody>
        </p:sp>
        <p:cxnSp>
          <p:nvCxnSpPr>
            <p:cNvPr id="32" name="Connettore 2 31"/>
            <p:cNvCxnSpPr/>
            <p:nvPr/>
          </p:nvCxnSpPr>
          <p:spPr>
            <a:xfrm flipV="1">
              <a:off x="2527477" y="3715061"/>
              <a:ext cx="4493"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1428667" y="4333485"/>
              <a:ext cx="909223" cy="369332"/>
            </a:xfrm>
            <a:prstGeom prst="rect">
              <a:avLst/>
            </a:prstGeom>
            <a:solidFill>
              <a:schemeClr val="bg1"/>
            </a:solidFill>
          </p:spPr>
          <p:txBody>
            <a:bodyPr wrap="none" rtlCol="0">
              <a:spAutoFit/>
            </a:bodyPr>
            <a:lstStyle/>
            <a:p>
              <a:r>
                <a:rPr lang="it-IT" dirty="0"/>
                <a:t>insulina</a:t>
              </a:r>
            </a:p>
          </p:txBody>
        </p:sp>
        <p:cxnSp>
          <p:nvCxnSpPr>
            <p:cNvPr id="34" name="Connettore 2 33"/>
            <p:cNvCxnSpPr/>
            <p:nvPr/>
          </p:nvCxnSpPr>
          <p:spPr>
            <a:xfrm flipV="1">
              <a:off x="1382334" y="4326410"/>
              <a:ext cx="4493"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2284692" y="4297251"/>
              <a:ext cx="1141338" cy="369332"/>
            </a:xfrm>
            <a:prstGeom prst="rect">
              <a:avLst/>
            </a:prstGeom>
            <a:solidFill>
              <a:schemeClr val="bg1"/>
            </a:solidFill>
          </p:spPr>
          <p:txBody>
            <a:bodyPr wrap="none" rtlCol="0">
              <a:spAutoFit/>
            </a:bodyPr>
            <a:lstStyle/>
            <a:p>
              <a:r>
                <a:rPr lang="it-IT" dirty="0"/>
                <a:t>glucagone</a:t>
              </a:r>
            </a:p>
          </p:txBody>
        </p:sp>
        <p:cxnSp>
          <p:nvCxnSpPr>
            <p:cNvPr id="36" name="Connettore 2 35"/>
            <p:cNvCxnSpPr/>
            <p:nvPr/>
          </p:nvCxnSpPr>
          <p:spPr>
            <a:xfrm>
              <a:off x="2318070" y="4352629"/>
              <a:ext cx="0"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1279146" y="4887115"/>
              <a:ext cx="2202654" cy="369332"/>
            </a:xfrm>
            <a:prstGeom prst="rect">
              <a:avLst/>
            </a:prstGeom>
            <a:solidFill>
              <a:schemeClr val="bg1"/>
            </a:solidFill>
          </p:spPr>
          <p:txBody>
            <a:bodyPr wrap="none" rtlCol="0">
              <a:spAutoFit/>
            </a:bodyPr>
            <a:lstStyle/>
            <a:p>
              <a:r>
                <a:rPr lang="it-IT" dirty="0"/>
                <a:t>svuotamento gastrico</a:t>
              </a:r>
            </a:p>
          </p:txBody>
        </p:sp>
        <p:cxnSp>
          <p:nvCxnSpPr>
            <p:cNvPr id="38" name="Connettore 2 37"/>
            <p:cNvCxnSpPr/>
            <p:nvPr/>
          </p:nvCxnSpPr>
          <p:spPr>
            <a:xfrm>
              <a:off x="1237477" y="4887115"/>
              <a:ext cx="0"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p:cNvCxnSpPr/>
            <p:nvPr/>
          </p:nvCxnSpPr>
          <p:spPr>
            <a:xfrm flipV="1">
              <a:off x="1219946" y="5453624"/>
              <a:ext cx="4493"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CasellaDiTesto 40"/>
            <p:cNvSpPr txBox="1"/>
            <p:nvPr/>
          </p:nvSpPr>
          <p:spPr>
            <a:xfrm>
              <a:off x="1364144" y="5466757"/>
              <a:ext cx="1722864" cy="369332"/>
            </a:xfrm>
            <a:prstGeom prst="rect">
              <a:avLst/>
            </a:prstGeom>
            <a:solidFill>
              <a:schemeClr val="bg1"/>
            </a:solidFill>
          </p:spPr>
          <p:txBody>
            <a:bodyPr wrap="square" rtlCol="0">
              <a:spAutoFit/>
            </a:bodyPr>
            <a:lstStyle/>
            <a:p>
              <a:r>
                <a:rPr lang="it-IT" dirty="0"/>
                <a:t>lipolisi</a:t>
              </a:r>
            </a:p>
          </p:txBody>
        </p:sp>
        <p:cxnSp>
          <p:nvCxnSpPr>
            <p:cNvPr id="42" name="Connettore 2 41"/>
            <p:cNvCxnSpPr/>
            <p:nvPr/>
          </p:nvCxnSpPr>
          <p:spPr>
            <a:xfrm flipV="1">
              <a:off x="1122965" y="6010423"/>
              <a:ext cx="4493"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CasellaDiTesto 44"/>
            <p:cNvSpPr txBox="1"/>
            <p:nvPr/>
          </p:nvSpPr>
          <p:spPr>
            <a:xfrm>
              <a:off x="1266784" y="5999525"/>
              <a:ext cx="2079090" cy="369332"/>
            </a:xfrm>
            <a:prstGeom prst="rect">
              <a:avLst/>
            </a:prstGeom>
            <a:solidFill>
              <a:schemeClr val="bg1"/>
            </a:solidFill>
          </p:spPr>
          <p:txBody>
            <a:bodyPr wrap="square" rtlCol="0">
              <a:spAutoFit/>
            </a:bodyPr>
            <a:lstStyle/>
            <a:p>
              <a:r>
                <a:rPr lang="it-IT" dirty="0"/>
                <a:t>cardioprotezione</a:t>
              </a:r>
            </a:p>
          </p:txBody>
        </p:sp>
      </p:grpSp>
      <p:grpSp>
        <p:nvGrpSpPr>
          <p:cNvPr id="76" name="Gruppo 75"/>
          <p:cNvGrpSpPr/>
          <p:nvPr/>
        </p:nvGrpSpPr>
        <p:grpSpPr>
          <a:xfrm>
            <a:off x="3872617" y="2721859"/>
            <a:ext cx="4134427" cy="4001058"/>
            <a:chOff x="3945354" y="2856942"/>
            <a:chExt cx="4134427" cy="4001058"/>
          </a:xfrm>
        </p:grpSpPr>
        <p:pic>
          <p:nvPicPr>
            <p:cNvPr id="8" name="Immagine 7"/>
            <p:cNvPicPr>
              <a:picLocks noChangeAspect="1"/>
            </p:cNvPicPr>
            <p:nvPr/>
          </p:nvPicPr>
          <p:blipFill>
            <a:blip r:embed="rId6"/>
            <a:stretch>
              <a:fillRect/>
            </a:stretch>
          </p:blipFill>
          <p:spPr>
            <a:xfrm>
              <a:off x="3945354" y="2856942"/>
              <a:ext cx="4134427" cy="4001058"/>
            </a:xfrm>
            <a:prstGeom prst="rect">
              <a:avLst/>
            </a:prstGeom>
          </p:spPr>
        </p:pic>
        <p:sp>
          <p:nvSpPr>
            <p:cNvPr id="47" name="CasellaDiTesto 46"/>
            <p:cNvSpPr txBox="1"/>
            <p:nvPr/>
          </p:nvSpPr>
          <p:spPr>
            <a:xfrm>
              <a:off x="5377387" y="3455000"/>
              <a:ext cx="979499" cy="369332"/>
            </a:xfrm>
            <a:prstGeom prst="rect">
              <a:avLst/>
            </a:prstGeom>
            <a:solidFill>
              <a:schemeClr val="bg1"/>
            </a:solidFill>
          </p:spPr>
          <p:txBody>
            <a:bodyPr wrap="none" rtlCol="0">
              <a:spAutoFit/>
            </a:bodyPr>
            <a:lstStyle/>
            <a:p>
              <a:r>
                <a:rPr lang="it-IT" dirty="0"/>
                <a:t>appetito</a:t>
              </a:r>
            </a:p>
          </p:txBody>
        </p:sp>
        <p:cxnSp>
          <p:nvCxnSpPr>
            <p:cNvPr id="48" name="Connettore 2 47"/>
            <p:cNvCxnSpPr/>
            <p:nvPr/>
          </p:nvCxnSpPr>
          <p:spPr>
            <a:xfrm>
              <a:off x="5283868" y="3455000"/>
              <a:ext cx="0"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ttore 2 48"/>
            <p:cNvCxnSpPr/>
            <p:nvPr/>
          </p:nvCxnSpPr>
          <p:spPr>
            <a:xfrm>
              <a:off x="6410665" y="3455000"/>
              <a:ext cx="0"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CasellaDiTesto 49"/>
            <p:cNvSpPr txBox="1"/>
            <p:nvPr/>
          </p:nvSpPr>
          <p:spPr>
            <a:xfrm>
              <a:off x="6496142" y="3455000"/>
              <a:ext cx="1238224" cy="369332"/>
            </a:xfrm>
            <a:prstGeom prst="rect">
              <a:avLst/>
            </a:prstGeom>
            <a:solidFill>
              <a:schemeClr val="bg1"/>
            </a:solidFill>
          </p:spPr>
          <p:txBody>
            <a:bodyPr wrap="none" rtlCol="0">
              <a:spAutoFit/>
            </a:bodyPr>
            <a:lstStyle/>
            <a:p>
              <a:r>
                <a:rPr lang="it-IT" dirty="0"/>
                <a:t>food intake</a:t>
              </a:r>
            </a:p>
          </p:txBody>
        </p:sp>
        <p:sp>
          <p:nvSpPr>
            <p:cNvPr id="51" name="CasellaDiTesto 50"/>
            <p:cNvSpPr txBox="1"/>
            <p:nvPr/>
          </p:nvSpPr>
          <p:spPr>
            <a:xfrm>
              <a:off x="5485224" y="4827507"/>
              <a:ext cx="1752211" cy="369332"/>
            </a:xfrm>
            <a:prstGeom prst="rect">
              <a:avLst/>
            </a:prstGeom>
            <a:solidFill>
              <a:schemeClr val="bg1"/>
            </a:solidFill>
          </p:spPr>
          <p:txBody>
            <a:bodyPr wrap="none" rtlCol="0">
              <a:spAutoFit/>
            </a:bodyPr>
            <a:lstStyle/>
            <a:p>
              <a:r>
                <a:rPr lang="it-IT" dirty="0"/>
                <a:t>spesa energetica</a:t>
              </a:r>
            </a:p>
          </p:txBody>
        </p:sp>
        <p:cxnSp>
          <p:nvCxnSpPr>
            <p:cNvPr id="52" name="Connettore 2 51"/>
            <p:cNvCxnSpPr/>
            <p:nvPr/>
          </p:nvCxnSpPr>
          <p:spPr>
            <a:xfrm>
              <a:off x="5418951" y="4167963"/>
              <a:ext cx="0"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ttore 2 52"/>
            <p:cNvCxnSpPr/>
            <p:nvPr/>
          </p:nvCxnSpPr>
          <p:spPr>
            <a:xfrm flipV="1">
              <a:off x="5287995" y="4824633"/>
              <a:ext cx="4493"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CasellaDiTesto 53"/>
            <p:cNvSpPr txBox="1"/>
            <p:nvPr/>
          </p:nvSpPr>
          <p:spPr>
            <a:xfrm>
              <a:off x="5498145" y="4082621"/>
              <a:ext cx="1141338" cy="369332"/>
            </a:xfrm>
            <a:prstGeom prst="rect">
              <a:avLst/>
            </a:prstGeom>
            <a:solidFill>
              <a:schemeClr val="bg1"/>
            </a:solidFill>
          </p:spPr>
          <p:txBody>
            <a:bodyPr wrap="none" rtlCol="0">
              <a:spAutoFit/>
            </a:bodyPr>
            <a:lstStyle/>
            <a:p>
              <a:r>
                <a:rPr lang="it-IT" dirty="0"/>
                <a:t>glucagone</a:t>
              </a:r>
            </a:p>
          </p:txBody>
        </p:sp>
        <p:grpSp>
          <p:nvGrpSpPr>
            <p:cNvPr id="57" name="Gruppo 56"/>
            <p:cNvGrpSpPr/>
            <p:nvPr/>
          </p:nvGrpSpPr>
          <p:grpSpPr>
            <a:xfrm>
              <a:off x="5267669" y="5453624"/>
              <a:ext cx="2244323" cy="369332"/>
              <a:chOff x="5267669" y="5453624"/>
              <a:chExt cx="2244323" cy="369332"/>
            </a:xfrm>
          </p:grpSpPr>
          <p:sp>
            <p:nvSpPr>
              <p:cNvPr id="55" name="CasellaDiTesto 54"/>
              <p:cNvSpPr txBox="1"/>
              <p:nvPr/>
            </p:nvSpPr>
            <p:spPr>
              <a:xfrm>
                <a:off x="5309338" y="5453624"/>
                <a:ext cx="2202654" cy="369332"/>
              </a:xfrm>
              <a:prstGeom prst="rect">
                <a:avLst/>
              </a:prstGeom>
              <a:solidFill>
                <a:schemeClr val="bg1"/>
              </a:solidFill>
            </p:spPr>
            <p:txBody>
              <a:bodyPr wrap="none" rtlCol="0">
                <a:spAutoFit/>
              </a:bodyPr>
              <a:lstStyle/>
              <a:p>
                <a:r>
                  <a:rPr lang="it-IT" dirty="0"/>
                  <a:t>svuotamento gastrico</a:t>
                </a:r>
              </a:p>
            </p:txBody>
          </p:sp>
          <p:cxnSp>
            <p:nvCxnSpPr>
              <p:cNvPr id="56" name="Connettore 2 55"/>
              <p:cNvCxnSpPr/>
              <p:nvPr/>
            </p:nvCxnSpPr>
            <p:spPr>
              <a:xfrm>
                <a:off x="5267669" y="5453624"/>
                <a:ext cx="0"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8" name="CasellaDiTesto 57"/>
            <p:cNvSpPr txBox="1"/>
            <p:nvPr/>
          </p:nvSpPr>
          <p:spPr>
            <a:xfrm>
              <a:off x="5506234" y="6145505"/>
              <a:ext cx="2110303" cy="338554"/>
            </a:xfrm>
            <a:prstGeom prst="rect">
              <a:avLst/>
            </a:prstGeom>
            <a:solidFill>
              <a:schemeClr val="bg1"/>
            </a:solidFill>
          </p:spPr>
          <p:txBody>
            <a:bodyPr wrap="square" rtlCol="0">
              <a:spAutoFit/>
            </a:bodyPr>
            <a:lstStyle/>
            <a:p>
              <a:r>
                <a:rPr lang="it-IT" sz="1600" dirty="0"/>
                <a:t>attività osteoclastica</a:t>
              </a:r>
            </a:p>
          </p:txBody>
        </p:sp>
        <p:cxnSp>
          <p:nvCxnSpPr>
            <p:cNvPr id="59" name="Connettore 2 58"/>
            <p:cNvCxnSpPr/>
            <p:nvPr/>
          </p:nvCxnSpPr>
          <p:spPr>
            <a:xfrm>
              <a:off x="5498145" y="6128118"/>
              <a:ext cx="0"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Gruppo 80"/>
          <p:cNvGrpSpPr/>
          <p:nvPr/>
        </p:nvGrpSpPr>
        <p:grpSpPr>
          <a:xfrm>
            <a:off x="8086152" y="0"/>
            <a:ext cx="4105848" cy="4629796"/>
            <a:chOff x="8086152" y="0"/>
            <a:chExt cx="4105848" cy="4629796"/>
          </a:xfrm>
        </p:grpSpPr>
        <p:pic>
          <p:nvPicPr>
            <p:cNvPr id="7" name="Immagine 6"/>
            <p:cNvPicPr>
              <a:picLocks noChangeAspect="1"/>
            </p:cNvPicPr>
            <p:nvPr/>
          </p:nvPicPr>
          <p:blipFill>
            <a:blip r:embed="rId7"/>
            <a:stretch>
              <a:fillRect/>
            </a:stretch>
          </p:blipFill>
          <p:spPr>
            <a:xfrm>
              <a:off x="8086152" y="0"/>
              <a:ext cx="4105848" cy="4629796"/>
            </a:xfrm>
            <a:prstGeom prst="rect">
              <a:avLst/>
            </a:prstGeom>
          </p:spPr>
        </p:pic>
        <p:sp>
          <p:nvSpPr>
            <p:cNvPr id="60" name="CasellaDiTesto 59"/>
            <p:cNvSpPr txBox="1"/>
            <p:nvPr/>
          </p:nvSpPr>
          <p:spPr>
            <a:xfrm>
              <a:off x="9491381" y="546715"/>
              <a:ext cx="979499" cy="369332"/>
            </a:xfrm>
            <a:prstGeom prst="rect">
              <a:avLst/>
            </a:prstGeom>
            <a:solidFill>
              <a:schemeClr val="bg1"/>
            </a:solidFill>
          </p:spPr>
          <p:txBody>
            <a:bodyPr wrap="none" rtlCol="0">
              <a:spAutoFit/>
            </a:bodyPr>
            <a:lstStyle/>
            <a:p>
              <a:r>
                <a:rPr lang="it-IT" dirty="0"/>
                <a:t>appetito</a:t>
              </a:r>
            </a:p>
          </p:txBody>
        </p:sp>
        <p:cxnSp>
          <p:nvCxnSpPr>
            <p:cNvPr id="61" name="Connettore 2 60"/>
            <p:cNvCxnSpPr/>
            <p:nvPr/>
          </p:nvCxnSpPr>
          <p:spPr>
            <a:xfrm>
              <a:off x="9408253" y="546715"/>
              <a:ext cx="0"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CasellaDiTesto 61"/>
            <p:cNvSpPr txBox="1"/>
            <p:nvPr/>
          </p:nvSpPr>
          <p:spPr>
            <a:xfrm>
              <a:off x="10627431" y="553591"/>
              <a:ext cx="858909" cy="369332"/>
            </a:xfrm>
            <a:prstGeom prst="rect">
              <a:avLst/>
            </a:prstGeom>
            <a:solidFill>
              <a:schemeClr val="bg1"/>
            </a:solidFill>
          </p:spPr>
          <p:txBody>
            <a:bodyPr wrap="square" rtlCol="0">
              <a:spAutoFit/>
            </a:bodyPr>
            <a:lstStyle/>
            <a:p>
              <a:r>
                <a:rPr lang="it-IT" dirty="0"/>
                <a:t>nausea</a:t>
              </a:r>
            </a:p>
          </p:txBody>
        </p:sp>
        <p:cxnSp>
          <p:nvCxnSpPr>
            <p:cNvPr id="63" name="Connettore 2 62"/>
            <p:cNvCxnSpPr/>
            <p:nvPr/>
          </p:nvCxnSpPr>
          <p:spPr>
            <a:xfrm flipV="1">
              <a:off x="10636770" y="543540"/>
              <a:ext cx="4493"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CasellaDiTesto 63"/>
            <p:cNvSpPr txBox="1"/>
            <p:nvPr/>
          </p:nvSpPr>
          <p:spPr>
            <a:xfrm>
              <a:off x="9596466" y="1208998"/>
              <a:ext cx="909223" cy="369332"/>
            </a:xfrm>
            <a:prstGeom prst="rect">
              <a:avLst/>
            </a:prstGeom>
            <a:solidFill>
              <a:schemeClr val="bg1"/>
            </a:solidFill>
          </p:spPr>
          <p:txBody>
            <a:bodyPr wrap="none" rtlCol="0">
              <a:spAutoFit/>
            </a:bodyPr>
            <a:lstStyle/>
            <a:p>
              <a:r>
                <a:rPr lang="it-IT" dirty="0"/>
                <a:t>insulina</a:t>
              </a:r>
            </a:p>
          </p:txBody>
        </p:sp>
        <p:cxnSp>
          <p:nvCxnSpPr>
            <p:cNvPr id="65" name="Connettore 2 64"/>
            <p:cNvCxnSpPr/>
            <p:nvPr/>
          </p:nvCxnSpPr>
          <p:spPr>
            <a:xfrm flipV="1">
              <a:off x="9482496" y="1208998"/>
              <a:ext cx="4493"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CasellaDiTesto 65"/>
            <p:cNvSpPr txBox="1"/>
            <p:nvPr/>
          </p:nvSpPr>
          <p:spPr>
            <a:xfrm>
              <a:off x="9596465" y="1813130"/>
              <a:ext cx="2259561" cy="523220"/>
            </a:xfrm>
            <a:prstGeom prst="rect">
              <a:avLst/>
            </a:prstGeom>
            <a:solidFill>
              <a:schemeClr val="bg1"/>
            </a:solidFill>
          </p:spPr>
          <p:txBody>
            <a:bodyPr wrap="square" rtlCol="0">
              <a:spAutoFit/>
            </a:bodyPr>
            <a:lstStyle/>
            <a:p>
              <a:r>
                <a:rPr lang="it-IT" sz="1400" dirty="0"/>
                <a:t>Gluconeogenesi e </a:t>
              </a:r>
            </a:p>
            <a:p>
              <a:r>
                <a:rPr lang="it-IT" sz="1400" dirty="0"/>
                <a:t>ossidazione lipidica</a:t>
              </a:r>
            </a:p>
          </p:txBody>
        </p:sp>
        <p:cxnSp>
          <p:nvCxnSpPr>
            <p:cNvPr id="67" name="Connettore 2 66"/>
            <p:cNvCxnSpPr/>
            <p:nvPr/>
          </p:nvCxnSpPr>
          <p:spPr>
            <a:xfrm flipV="1">
              <a:off x="9415487" y="1890074"/>
              <a:ext cx="4493"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CasellaDiTesto 67"/>
            <p:cNvSpPr txBox="1"/>
            <p:nvPr/>
          </p:nvSpPr>
          <p:spPr>
            <a:xfrm>
              <a:off x="9618109" y="2616822"/>
              <a:ext cx="2202654" cy="369332"/>
            </a:xfrm>
            <a:prstGeom prst="rect">
              <a:avLst/>
            </a:prstGeom>
            <a:solidFill>
              <a:schemeClr val="bg1"/>
            </a:solidFill>
          </p:spPr>
          <p:txBody>
            <a:bodyPr wrap="none" rtlCol="0">
              <a:spAutoFit/>
            </a:bodyPr>
            <a:lstStyle/>
            <a:p>
              <a:r>
                <a:rPr lang="it-IT" dirty="0"/>
                <a:t>svuotamento gastrico</a:t>
              </a:r>
            </a:p>
          </p:txBody>
        </p:sp>
        <p:cxnSp>
          <p:nvCxnSpPr>
            <p:cNvPr id="69" name="Connettore 2 68"/>
            <p:cNvCxnSpPr/>
            <p:nvPr/>
          </p:nvCxnSpPr>
          <p:spPr>
            <a:xfrm>
              <a:off x="9576440" y="2616822"/>
              <a:ext cx="0"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CasellaDiTesto 69"/>
            <p:cNvSpPr txBox="1"/>
            <p:nvPr/>
          </p:nvSpPr>
          <p:spPr>
            <a:xfrm>
              <a:off x="9612716" y="3233433"/>
              <a:ext cx="1752211" cy="369332"/>
            </a:xfrm>
            <a:prstGeom prst="rect">
              <a:avLst/>
            </a:prstGeom>
            <a:solidFill>
              <a:schemeClr val="bg1"/>
            </a:solidFill>
          </p:spPr>
          <p:txBody>
            <a:bodyPr wrap="none" rtlCol="0">
              <a:spAutoFit/>
            </a:bodyPr>
            <a:lstStyle/>
            <a:p>
              <a:r>
                <a:rPr lang="it-IT" dirty="0"/>
                <a:t>spesa energetica</a:t>
              </a:r>
            </a:p>
          </p:txBody>
        </p:sp>
        <p:cxnSp>
          <p:nvCxnSpPr>
            <p:cNvPr id="71" name="Connettore 2 70"/>
            <p:cNvCxnSpPr/>
            <p:nvPr/>
          </p:nvCxnSpPr>
          <p:spPr>
            <a:xfrm flipV="1">
              <a:off x="9415487" y="3230559"/>
              <a:ext cx="4493"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ttore 2 71"/>
            <p:cNvCxnSpPr/>
            <p:nvPr/>
          </p:nvCxnSpPr>
          <p:spPr>
            <a:xfrm flipV="1">
              <a:off x="9415487" y="3857102"/>
              <a:ext cx="4493"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CasellaDiTesto 72"/>
            <p:cNvSpPr txBox="1"/>
            <p:nvPr/>
          </p:nvSpPr>
          <p:spPr>
            <a:xfrm>
              <a:off x="9626440" y="3883237"/>
              <a:ext cx="2094505" cy="369332"/>
            </a:xfrm>
            <a:prstGeom prst="rect">
              <a:avLst/>
            </a:prstGeom>
            <a:solidFill>
              <a:schemeClr val="bg1"/>
            </a:solidFill>
          </p:spPr>
          <p:txBody>
            <a:bodyPr wrap="square" rtlCol="0">
              <a:spAutoFit/>
            </a:bodyPr>
            <a:lstStyle/>
            <a:p>
              <a:r>
                <a:rPr lang="it-IT" dirty="0"/>
                <a:t>spesa energetica</a:t>
              </a:r>
            </a:p>
          </p:txBody>
        </p:sp>
      </p:grpSp>
    </p:spTree>
    <p:extLst>
      <p:ext uri="{BB962C8B-B14F-4D97-AF65-F5344CB8AC3E}">
        <p14:creationId xmlns:p14="http://schemas.microsoft.com/office/powerpoint/2010/main" val="4089518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A08558-1906-4F32-8309-AC2F7EDAE152}"/>
              </a:ext>
            </a:extLst>
          </p:cNvPr>
          <p:cNvSpPr>
            <a:spLocks noGrp="1"/>
          </p:cNvSpPr>
          <p:nvPr>
            <p:ph type="title"/>
          </p:nvPr>
        </p:nvSpPr>
        <p:spPr>
          <a:xfrm>
            <a:off x="5945494" y="761992"/>
            <a:ext cx="5751572" cy="730555"/>
          </a:xfrm>
        </p:spPr>
        <p:txBody>
          <a:bodyPr>
            <a:normAutofit/>
          </a:bodyPr>
          <a:lstStyle/>
          <a:p>
            <a:r>
              <a:rPr lang="en-US" sz="1800" dirty="0"/>
              <a:t>The neuro-hormonal actors involved in energy homeostasis</a:t>
            </a:r>
          </a:p>
        </p:txBody>
      </p:sp>
      <p:sp>
        <p:nvSpPr>
          <p:cNvPr id="7" name="Text Placeholder 6">
            <a:extLst>
              <a:ext uri="{FF2B5EF4-FFF2-40B4-BE49-F238E27FC236}">
                <a16:creationId xmlns:a16="http://schemas.microsoft.com/office/drawing/2014/main" id="{8C3CD66D-651B-4828-9A80-0FF5E7AC1D60}"/>
              </a:ext>
            </a:extLst>
          </p:cNvPr>
          <p:cNvSpPr>
            <a:spLocks noGrp="1"/>
          </p:cNvSpPr>
          <p:nvPr>
            <p:ph type="body" sz="quarter" idx="13"/>
          </p:nvPr>
        </p:nvSpPr>
        <p:spPr>
          <a:xfrm>
            <a:off x="647998" y="6210000"/>
            <a:ext cx="10594993" cy="324000"/>
          </a:xfrm>
        </p:spPr>
        <p:txBody>
          <a:bodyPr/>
          <a:lstStyle/>
          <a:p>
            <a:r>
              <a:rPr lang="en-CA" sz="800" dirty="0"/>
              <a:t>ARC, arcuate nucleus; CCK, cholecystokinin; CHO, carbohydrates; DMH, dorsomedial hypothalamic nucleus; GLP-1, glucagon-like peptide 1; LH, lateral hypothalamus; </a:t>
            </a:r>
            <a:r>
              <a:rPr lang="en-CA" sz="800" dirty="0" err="1"/>
              <a:t>NAcc</a:t>
            </a:r>
            <a:r>
              <a:rPr lang="en-CA" sz="800" dirty="0"/>
              <a:t>, nucleus </a:t>
            </a:r>
            <a:r>
              <a:rPr lang="en-CA" sz="800" dirty="0" err="1"/>
              <a:t>accumbens</a:t>
            </a:r>
            <a:r>
              <a:rPr lang="en-CA" sz="800" dirty="0"/>
              <a:t>; NTS, nucleus </a:t>
            </a:r>
            <a:r>
              <a:rPr lang="en-CA" sz="800" dirty="0" err="1"/>
              <a:t>tractus</a:t>
            </a:r>
            <a:r>
              <a:rPr lang="en-CA" sz="800" dirty="0"/>
              <a:t> solitarius; OXM, oxyntomodulin; PA, physical activity; PP, pancreatic polypeptide; PVN, paraventricular nucleus; PYY, peptide YY; REE, resting energy expenditure; TEF, thermic effect of food; VMH, ventromedial hypothalamus; VTA, ventral tegmental area.</a:t>
            </a:r>
            <a:br>
              <a:rPr lang="en-CA" sz="800" dirty="0"/>
            </a:br>
            <a:r>
              <a:rPr lang="en-CA" sz="800" dirty="0"/>
              <a:t>Adapted from </a:t>
            </a:r>
            <a:r>
              <a:rPr lang="en-CA" sz="800" dirty="0" err="1"/>
              <a:t>Chapelot</a:t>
            </a:r>
            <a:r>
              <a:rPr lang="en-CA" sz="800" dirty="0"/>
              <a:t> and </a:t>
            </a:r>
            <a:r>
              <a:rPr lang="en-CA" sz="800" dirty="0" err="1"/>
              <a:t>Charlot</a:t>
            </a:r>
            <a:r>
              <a:rPr lang="en-CA" sz="800" dirty="0"/>
              <a:t>, Metabolism Clinical and Experimental 2019;92:11–25.</a:t>
            </a:r>
            <a:endParaRPr lang="en-US" sz="800" dirty="0"/>
          </a:p>
        </p:txBody>
      </p:sp>
      <p:sp>
        <p:nvSpPr>
          <p:cNvPr id="812" name="Freeform 97">
            <a:extLst>
              <a:ext uri="{FF2B5EF4-FFF2-40B4-BE49-F238E27FC236}">
                <a16:creationId xmlns:a16="http://schemas.microsoft.com/office/drawing/2014/main" id="{B6299223-C78B-4627-89ED-B63F0FAA0627}"/>
              </a:ext>
            </a:extLst>
          </p:cNvPr>
          <p:cNvSpPr>
            <a:spLocks noChangeAspect="1"/>
          </p:cNvSpPr>
          <p:nvPr/>
        </p:nvSpPr>
        <p:spPr bwMode="auto">
          <a:xfrm>
            <a:off x="10363414" y="3570313"/>
            <a:ext cx="981639" cy="983347"/>
          </a:xfrm>
          <a:custGeom>
            <a:avLst/>
            <a:gdLst>
              <a:gd name="T0" fmla="*/ 129 w 1149"/>
              <a:gd name="T1" fmla="*/ 955 h 1151"/>
              <a:gd name="T2" fmla="*/ 200 w 1149"/>
              <a:gd name="T3" fmla="*/ 868 h 1151"/>
              <a:gd name="T4" fmla="*/ 267 w 1149"/>
              <a:gd name="T5" fmla="*/ 865 h 1151"/>
              <a:gd name="T6" fmla="*/ 292 w 1149"/>
              <a:gd name="T7" fmla="*/ 898 h 1151"/>
              <a:gd name="T8" fmla="*/ 426 w 1149"/>
              <a:gd name="T9" fmla="*/ 1059 h 1151"/>
              <a:gd name="T10" fmla="*/ 592 w 1149"/>
              <a:gd name="T11" fmla="*/ 1137 h 1151"/>
              <a:gd name="T12" fmla="*/ 736 w 1149"/>
              <a:gd name="T13" fmla="*/ 1145 h 1151"/>
              <a:gd name="T14" fmla="*/ 863 w 1149"/>
              <a:gd name="T15" fmla="*/ 1103 h 1151"/>
              <a:gd name="T16" fmla="*/ 976 w 1149"/>
              <a:gd name="T17" fmla="*/ 1026 h 1151"/>
              <a:gd name="T18" fmla="*/ 1056 w 1149"/>
              <a:gd name="T19" fmla="*/ 928 h 1151"/>
              <a:gd name="T20" fmla="*/ 1127 w 1149"/>
              <a:gd name="T21" fmla="*/ 791 h 1151"/>
              <a:gd name="T22" fmla="*/ 1147 w 1149"/>
              <a:gd name="T23" fmla="*/ 680 h 1151"/>
              <a:gd name="T24" fmla="*/ 1137 w 1149"/>
              <a:gd name="T25" fmla="*/ 553 h 1151"/>
              <a:gd name="T26" fmla="*/ 1114 w 1149"/>
              <a:gd name="T27" fmla="*/ 460 h 1151"/>
              <a:gd name="T28" fmla="*/ 1080 w 1149"/>
              <a:gd name="T29" fmla="*/ 388 h 1151"/>
              <a:gd name="T30" fmla="*/ 1031 w 1149"/>
              <a:gd name="T31" fmla="*/ 299 h 1151"/>
              <a:gd name="T32" fmla="*/ 966 w 1149"/>
              <a:gd name="T33" fmla="*/ 241 h 1151"/>
              <a:gd name="T34" fmla="*/ 894 w 1149"/>
              <a:gd name="T35" fmla="*/ 228 h 1151"/>
              <a:gd name="T36" fmla="*/ 820 w 1149"/>
              <a:gd name="T37" fmla="*/ 248 h 1151"/>
              <a:gd name="T38" fmla="*/ 754 w 1149"/>
              <a:gd name="T39" fmla="*/ 287 h 1151"/>
              <a:gd name="T40" fmla="*/ 679 w 1149"/>
              <a:gd name="T41" fmla="*/ 291 h 1151"/>
              <a:gd name="T42" fmla="*/ 611 w 1149"/>
              <a:gd name="T43" fmla="*/ 180 h 1151"/>
              <a:gd name="T44" fmla="*/ 578 w 1149"/>
              <a:gd name="T45" fmla="*/ 0 h 1151"/>
              <a:gd name="T46" fmla="*/ 482 w 1149"/>
              <a:gd name="T47" fmla="*/ 0 h 1151"/>
              <a:gd name="T48" fmla="*/ 500 w 1149"/>
              <a:gd name="T49" fmla="*/ 170 h 1151"/>
              <a:gd name="T50" fmla="*/ 532 w 1149"/>
              <a:gd name="T51" fmla="*/ 277 h 1151"/>
              <a:gd name="T52" fmla="*/ 584 w 1149"/>
              <a:gd name="T53" fmla="*/ 383 h 1151"/>
              <a:gd name="T54" fmla="*/ 680 w 1149"/>
              <a:gd name="T55" fmla="*/ 488 h 1151"/>
              <a:gd name="T56" fmla="*/ 662 w 1149"/>
              <a:gd name="T57" fmla="*/ 659 h 1151"/>
              <a:gd name="T58" fmla="*/ 596 w 1149"/>
              <a:gd name="T59" fmla="*/ 756 h 1151"/>
              <a:gd name="T60" fmla="*/ 506 w 1149"/>
              <a:gd name="T61" fmla="*/ 784 h 1151"/>
              <a:gd name="T62" fmla="*/ 413 w 1149"/>
              <a:gd name="T63" fmla="*/ 716 h 1151"/>
              <a:gd name="T64" fmla="*/ 351 w 1149"/>
              <a:gd name="T65" fmla="*/ 702 h 1151"/>
              <a:gd name="T66" fmla="*/ 259 w 1149"/>
              <a:gd name="T67" fmla="*/ 722 h 1151"/>
              <a:gd name="T68" fmla="*/ 179 w 1149"/>
              <a:gd name="T69" fmla="*/ 713 h 1151"/>
              <a:gd name="T70" fmla="*/ 107 w 1149"/>
              <a:gd name="T71" fmla="*/ 741 h 1151"/>
              <a:gd name="T72" fmla="*/ 0 w 1149"/>
              <a:gd name="T73" fmla="*/ 955 h 1151"/>
              <a:gd name="T74" fmla="*/ 129 w 1149"/>
              <a:gd name="T75" fmla="*/ 95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9" h="1151">
                <a:moveTo>
                  <a:pt x="129" y="955"/>
                </a:moveTo>
                <a:cubicBezTo>
                  <a:pt x="135" y="917"/>
                  <a:pt x="181" y="876"/>
                  <a:pt x="200" y="868"/>
                </a:cubicBezTo>
                <a:cubicBezTo>
                  <a:pt x="220" y="861"/>
                  <a:pt x="251" y="860"/>
                  <a:pt x="267" y="865"/>
                </a:cubicBezTo>
                <a:cubicBezTo>
                  <a:pt x="281" y="870"/>
                  <a:pt x="265" y="865"/>
                  <a:pt x="292" y="898"/>
                </a:cubicBezTo>
                <a:cubicBezTo>
                  <a:pt x="318" y="930"/>
                  <a:pt x="376" y="1019"/>
                  <a:pt x="426" y="1059"/>
                </a:cubicBezTo>
                <a:cubicBezTo>
                  <a:pt x="477" y="1098"/>
                  <a:pt x="541" y="1122"/>
                  <a:pt x="592" y="1137"/>
                </a:cubicBezTo>
                <a:cubicBezTo>
                  <a:pt x="643" y="1151"/>
                  <a:pt x="691" y="1150"/>
                  <a:pt x="736" y="1145"/>
                </a:cubicBezTo>
                <a:cubicBezTo>
                  <a:pt x="781" y="1140"/>
                  <a:pt x="824" y="1123"/>
                  <a:pt x="863" y="1103"/>
                </a:cubicBezTo>
                <a:cubicBezTo>
                  <a:pt x="903" y="1083"/>
                  <a:pt x="942" y="1056"/>
                  <a:pt x="976" y="1026"/>
                </a:cubicBezTo>
                <a:cubicBezTo>
                  <a:pt x="1007" y="997"/>
                  <a:pt x="1031" y="968"/>
                  <a:pt x="1056" y="928"/>
                </a:cubicBezTo>
                <a:cubicBezTo>
                  <a:pt x="1082" y="889"/>
                  <a:pt x="1112" y="832"/>
                  <a:pt x="1127" y="791"/>
                </a:cubicBezTo>
                <a:cubicBezTo>
                  <a:pt x="1141" y="749"/>
                  <a:pt x="1145" y="719"/>
                  <a:pt x="1147" y="680"/>
                </a:cubicBezTo>
                <a:cubicBezTo>
                  <a:pt x="1149" y="640"/>
                  <a:pt x="1143" y="589"/>
                  <a:pt x="1137" y="553"/>
                </a:cubicBezTo>
                <a:cubicBezTo>
                  <a:pt x="1131" y="516"/>
                  <a:pt x="1123" y="487"/>
                  <a:pt x="1114" y="460"/>
                </a:cubicBezTo>
                <a:cubicBezTo>
                  <a:pt x="1103" y="433"/>
                  <a:pt x="1094" y="416"/>
                  <a:pt x="1080" y="388"/>
                </a:cubicBezTo>
                <a:cubicBezTo>
                  <a:pt x="1067" y="361"/>
                  <a:pt x="1049" y="323"/>
                  <a:pt x="1031" y="299"/>
                </a:cubicBezTo>
                <a:cubicBezTo>
                  <a:pt x="1011" y="274"/>
                  <a:pt x="989" y="253"/>
                  <a:pt x="966" y="241"/>
                </a:cubicBezTo>
                <a:cubicBezTo>
                  <a:pt x="944" y="229"/>
                  <a:pt x="918" y="227"/>
                  <a:pt x="894" y="228"/>
                </a:cubicBezTo>
                <a:cubicBezTo>
                  <a:pt x="869" y="229"/>
                  <a:pt x="844" y="238"/>
                  <a:pt x="820" y="248"/>
                </a:cubicBezTo>
                <a:cubicBezTo>
                  <a:pt x="797" y="256"/>
                  <a:pt x="777" y="279"/>
                  <a:pt x="754" y="287"/>
                </a:cubicBezTo>
                <a:cubicBezTo>
                  <a:pt x="730" y="294"/>
                  <a:pt x="702" y="308"/>
                  <a:pt x="679" y="291"/>
                </a:cubicBezTo>
                <a:cubicBezTo>
                  <a:pt x="655" y="273"/>
                  <a:pt x="628" y="229"/>
                  <a:pt x="611" y="180"/>
                </a:cubicBezTo>
                <a:cubicBezTo>
                  <a:pt x="595" y="131"/>
                  <a:pt x="583" y="41"/>
                  <a:pt x="578" y="0"/>
                </a:cubicBezTo>
                <a:cubicBezTo>
                  <a:pt x="482" y="0"/>
                  <a:pt x="482" y="0"/>
                  <a:pt x="482" y="0"/>
                </a:cubicBezTo>
                <a:cubicBezTo>
                  <a:pt x="480" y="34"/>
                  <a:pt x="492" y="124"/>
                  <a:pt x="500" y="170"/>
                </a:cubicBezTo>
                <a:cubicBezTo>
                  <a:pt x="509" y="216"/>
                  <a:pt x="517" y="242"/>
                  <a:pt x="532" y="277"/>
                </a:cubicBezTo>
                <a:cubicBezTo>
                  <a:pt x="545" y="313"/>
                  <a:pt x="558" y="348"/>
                  <a:pt x="584" y="383"/>
                </a:cubicBezTo>
                <a:cubicBezTo>
                  <a:pt x="608" y="419"/>
                  <a:pt x="667" y="442"/>
                  <a:pt x="680" y="488"/>
                </a:cubicBezTo>
                <a:cubicBezTo>
                  <a:pt x="693" y="534"/>
                  <a:pt x="676" y="614"/>
                  <a:pt x="662" y="659"/>
                </a:cubicBezTo>
                <a:cubicBezTo>
                  <a:pt x="648" y="703"/>
                  <a:pt x="623" y="734"/>
                  <a:pt x="596" y="756"/>
                </a:cubicBezTo>
                <a:cubicBezTo>
                  <a:pt x="570" y="777"/>
                  <a:pt x="537" y="791"/>
                  <a:pt x="506" y="784"/>
                </a:cubicBezTo>
                <a:cubicBezTo>
                  <a:pt x="476" y="777"/>
                  <a:pt x="440" y="730"/>
                  <a:pt x="413" y="716"/>
                </a:cubicBezTo>
                <a:cubicBezTo>
                  <a:pt x="387" y="702"/>
                  <a:pt x="376" y="702"/>
                  <a:pt x="351" y="702"/>
                </a:cubicBezTo>
                <a:cubicBezTo>
                  <a:pt x="325" y="703"/>
                  <a:pt x="287" y="721"/>
                  <a:pt x="259" y="722"/>
                </a:cubicBezTo>
                <a:cubicBezTo>
                  <a:pt x="231" y="724"/>
                  <a:pt x="204" y="710"/>
                  <a:pt x="179" y="713"/>
                </a:cubicBezTo>
                <a:cubicBezTo>
                  <a:pt x="154" y="716"/>
                  <a:pt x="134" y="712"/>
                  <a:pt x="107" y="741"/>
                </a:cubicBezTo>
                <a:cubicBezTo>
                  <a:pt x="81" y="771"/>
                  <a:pt x="20" y="835"/>
                  <a:pt x="0" y="955"/>
                </a:cubicBezTo>
                <a:lnTo>
                  <a:pt x="129" y="955"/>
                </a:lnTo>
                <a:close/>
              </a:path>
            </a:pathLst>
          </a:custGeom>
          <a:solidFill>
            <a:srgbClr val="FFF5EE"/>
          </a:solidFill>
          <a:ln w="6350" cap="rnd">
            <a:solidFill>
              <a:srgbClr val="FF66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13" name="Freeform: Shape 812">
            <a:extLst>
              <a:ext uri="{FF2B5EF4-FFF2-40B4-BE49-F238E27FC236}">
                <a16:creationId xmlns:a16="http://schemas.microsoft.com/office/drawing/2014/main" id="{D1B19014-A817-44B8-8774-5CF0E4F6F792}"/>
              </a:ext>
            </a:extLst>
          </p:cNvPr>
          <p:cNvSpPr/>
          <p:nvPr/>
        </p:nvSpPr>
        <p:spPr>
          <a:xfrm>
            <a:off x="8459222" y="5350848"/>
            <a:ext cx="1819084" cy="367379"/>
          </a:xfrm>
          <a:custGeom>
            <a:avLst/>
            <a:gdLst>
              <a:gd name="connsiteX0" fmla="*/ 32556 w 2146885"/>
              <a:gd name="connsiteY0" fmla="*/ 0 h 275534"/>
              <a:gd name="connsiteX1" fmla="*/ 2009118 w 2146885"/>
              <a:gd name="connsiteY1" fmla="*/ 0 h 275534"/>
              <a:gd name="connsiteX2" fmla="*/ 2146885 w 2146885"/>
              <a:gd name="connsiteY2" fmla="*/ 137767 h 275534"/>
              <a:gd name="connsiteX3" fmla="*/ 2009118 w 2146885"/>
              <a:gd name="connsiteY3" fmla="*/ 275534 h 275534"/>
              <a:gd name="connsiteX4" fmla="*/ 32556 w 2146885"/>
              <a:gd name="connsiteY4" fmla="*/ 275534 h 275534"/>
              <a:gd name="connsiteX5" fmla="*/ 7182 w 2146885"/>
              <a:gd name="connsiteY5" fmla="*/ 270411 h 275534"/>
              <a:gd name="connsiteX6" fmla="*/ 26719 w 2146885"/>
              <a:gd name="connsiteY6" fmla="*/ 259878 h 275534"/>
              <a:gd name="connsiteX7" fmla="*/ 88591 w 2146885"/>
              <a:gd name="connsiteY7" fmla="*/ 140428 h 275534"/>
              <a:gd name="connsiteX8" fmla="*/ 26719 w 2146885"/>
              <a:gd name="connsiteY8" fmla="*/ 20979 h 275534"/>
              <a:gd name="connsiteX9" fmla="*/ 0 w 2146885"/>
              <a:gd name="connsiteY9" fmla="*/ 6573 h 27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6885" h="275534">
                <a:moveTo>
                  <a:pt x="32556" y="0"/>
                </a:moveTo>
                <a:lnTo>
                  <a:pt x="2009118" y="0"/>
                </a:lnTo>
                <a:cubicBezTo>
                  <a:pt x="2085205" y="0"/>
                  <a:pt x="2146885" y="61680"/>
                  <a:pt x="2146885" y="137767"/>
                </a:cubicBezTo>
                <a:cubicBezTo>
                  <a:pt x="2146885" y="213854"/>
                  <a:pt x="2085205" y="275534"/>
                  <a:pt x="2009118" y="275534"/>
                </a:cubicBezTo>
                <a:lnTo>
                  <a:pt x="32556" y="275534"/>
                </a:lnTo>
                <a:lnTo>
                  <a:pt x="7182" y="270411"/>
                </a:lnTo>
                <a:lnTo>
                  <a:pt x="26719" y="259878"/>
                </a:lnTo>
                <a:cubicBezTo>
                  <a:pt x="64947" y="229308"/>
                  <a:pt x="88591" y="187076"/>
                  <a:pt x="88591" y="140428"/>
                </a:cubicBezTo>
                <a:cubicBezTo>
                  <a:pt x="88591" y="93780"/>
                  <a:pt x="64947" y="51549"/>
                  <a:pt x="26719" y="20979"/>
                </a:cubicBezTo>
                <a:lnTo>
                  <a:pt x="0" y="6573"/>
                </a:lnTo>
                <a:close/>
              </a:path>
            </a:pathLst>
          </a:custGeom>
          <a:gradFill flip="none" rotWithShape="1">
            <a:gsLst>
              <a:gs pos="0">
                <a:srgbClr val="37120D"/>
              </a:gs>
              <a:gs pos="93000">
                <a:srgbClr val="651212"/>
              </a:gs>
              <a:gs pos="19456">
                <a:srgbClr val="731114"/>
              </a:gs>
              <a:gs pos="44000">
                <a:srgbClr val="991118"/>
              </a:gs>
              <a:gs pos="61000">
                <a:srgbClr val="991118"/>
              </a:gs>
              <a:gs pos="100000">
                <a:srgbClr val="37120D"/>
              </a:gs>
            </a:gsLst>
            <a:lin ang="16200000" scaled="1"/>
            <a:tileRect/>
          </a:gradFill>
          <a:ln w="9525"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814" name="Oval 813">
            <a:extLst>
              <a:ext uri="{FF2B5EF4-FFF2-40B4-BE49-F238E27FC236}">
                <a16:creationId xmlns:a16="http://schemas.microsoft.com/office/drawing/2014/main" id="{B7366E53-D80F-4CCF-B92C-6362E87FAAA8}"/>
              </a:ext>
            </a:extLst>
          </p:cNvPr>
          <p:cNvSpPr/>
          <p:nvPr/>
        </p:nvSpPr>
        <p:spPr>
          <a:xfrm>
            <a:off x="10392988" y="3649452"/>
            <a:ext cx="283547" cy="237181"/>
          </a:xfrm>
          <a:prstGeom prst="ellipse">
            <a:avLst/>
          </a:prstGeom>
          <a:solidFill>
            <a:srgbClr val="FFFFFF"/>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815" name="Arrow: Left 814">
            <a:extLst>
              <a:ext uri="{FF2B5EF4-FFF2-40B4-BE49-F238E27FC236}">
                <a16:creationId xmlns:a16="http://schemas.microsoft.com/office/drawing/2014/main" id="{34CBC5A5-A5E6-4247-BB92-F7E6CA300C8C}"/>
              </a:ext>
            </a:extLst>
          </p:cNvPr>
          <p:cNvSpPr/>
          <p:nvPr/>
        </p:nvSpPr>
        <p:spPr>
          <a:xfrm>
            <a:off x="6092782" y="5300234"/>
            <a:ext cx="3977671" cy="147468"/>
          </a:xfrm>
          <a:prstGeom prst="leftArrow">
            <a:avLst>
              <a:gd name="adj1" fmla="val 50000"/>
              <a:gd name="adj2" fmla="val 75509"/>
            </a:avLst>
          </a:prstGeom>
          <a:solidFill>
            <a:srgbClr val="001423"/>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816" name="Oval 815">
            <a:extLst>
              <a:ext uri="{FF2B5EF4-FFF2-40B4-BE49-F238E27FC236}">
                <a16:creationId xmlns:a16="http://schemas.microsoft.com/office/drawing/2014/main" id="{44773AAF-AB70-4BAA-B598-D9B5A71690E3}"/>
              </a:ext>
            </a:extLst>
          </p:cNvPr>
          <p:cNvSpPr/>
          <p:nvPr/>
        </p:nvSpPr>
        <p:spPr>
          <a:xfrm>
            <a:off x="4089909" y="4884267"/>
            <a:ext cx="283547" cy="237181"/>
          </a:xfrm>
          <a:prstGeom prst="ellipse">
            <a:avLst/>
          </a:prstGeom>
          <a:solidFill>
            <a:srgbClr val="FFFFFF"/>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817" name="Arrow: Bent 816">
            <a:extLst>
              <a:ext uri="{FF2B5EF4-FFF2-40B4-BE49-F238E27FC236}">
                <a16:creationId xmlns:a16="http://schemas.microsoft.com/office/drawing/2014/main" id="{0D2C7E96-DDE2-425F-ABEF-A3CF004C322C}"/>
              </a:ext>
            </a:extLst>
          </p:cNvPr>
          <p:cNvSpPr/>
          <p:nvPr/>
        </p:nvSpPr>
        <p:spPr>
          <a:xfrm rot="16200000">
            <a:off x="5021844" y="4168168"/>
            <a:ext cx="541395" cy="1934481"/>
          </a:xfrm>
          <a:prstGeom prst="bentArrow">
            <a:avLst>
              <a:gd name="adj1" fmla="val 15593"/>
              <a:gd name="adj2" fmla="val 18716"/>
              <a:gd name="adj3" fmla="val 17895"/>
              <a:gd name="adj4" fmla="val 25544"/>
            </a:avLst>
          </a:prstGeom>
          <a:solidFill>
            <a:srgbClr val="001423"/>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818" name="Arrow: Bent 817">
            <a:extLst>
              <a:ext uri="{FF2B5EF4-FFF2-40B4-BE49-F238E27FC236}">
                <a16:creationId xmlns:a16="http://schemas.microsoft.com/office/drawing/2014/main" id="{D81FBD38-9A6E-44AA-B4A1-4AFD9F2704F5}"/>
              </a:ext>
            </a:extLst>
          </p:cNvPr>
          <p:cNvSpPr/>
          <p:nvPr/>
        </p:nvSpPr>
        <p:spPr>
          <a:xfrm rot="16200000">
            <a:off x="4704585" y="4253301"/>
            <a:ext cx="711656" cy="1934481"/>
          </a:xfrm>
          <a:prstGeom prst="bentArrow">
            <a:avLst>
              <a:gd name="adj1" fmla="val 15593"/>
              <a:gd name="adj2" fmla="val 18716"/>
              <a:gd name="adj3" fmla="val 17895"/>
              <a:gd name="adj4" fmla="val 25544"/>
            </a:avLst>
          </a:prstGeom>
          <a:solidFill>
            <a:srgbClr val="C59C69"/>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819" name="Arrow: Left 818">
            <a:extLst>
              <a:ext uri="{FF2B5EF4-FFF2-40B4-BE49-F238E27FC236}">
                <a16:creationId xmlns:a16="http://schemas.microsoft.com/office/drawing/2014/main" id="{D17D238B-BC18-43F2-BFFD-69FE1BCBFA16}"/>
              </a:ext>
            </a:extLst>
          </p:cNvPr>
          <p:cNvSpPr/>
          <p:nvPr/>
        </p:nvSpPr>
        <p:spPr>
          <a:xfrm>
            <a:off x="6524398" y="5419201"/>
            <a:ext cx="2025668" cy="199147"/>
          </a:xfrm>
          <a:prstGeom prst="leftArrow">
            <a:avLst>
              <a:gd name="adj1" fmla="val 50000"/>
              <a:gd name="adj2" fmla="val 75509"/>
            </a:avLst>
          </a:prstGeom>
          <a:solidFill>
            <a:srgbClr val="C59C69"/>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820" name="Arrow: Left 819">
            <a:extLst>
              <a:ext uri="{FF2B5EF4-FFF2-40B4-BE49-F238E27FC236}">
                <a16:creationId xmlns:a16="http://schemas.microsoft.com/office/drawing/2014/main" id="{BFB73100-7D3D-44AD-99AB-49D25ACFC21E}"/>
              </a:ext>
            </a:extLst>
          </p:cNvPr>
          <p:cNvSpPr/>
          <p:nvPr/>
        </p:nvSpPr>
        <p:spPr>
          <a:xfrm>
            <a:off x="4669760" y="5419201"/>
            <a:ext cx="1965813" cy="199147"/>
          </a:xfrm>
          <a:prstGeom prst="leftArrow">
            <a:avLst>
              <a:gd name="adj1" fmla="val 50000"/>
              <a:gd name="adj2" fmla="val 75509"/>
            </a:avLst>
          </a:prstGeom>
          <a:solidFill>
            <a:srgbClr val="C59C69"/>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grpSp>
        <p:nvGrpSpPr>
          <p:cNvPr id="821" name="Group 820">
            <a:extLst>
              <a:ext uri="{FF2B5EF4-FFF2-40B4-BE49-F238E27FC236}">
                <a16:creationId xmlns:a16="http://schemas.microsoft.com/office/drawing/2014/main" id="{8720692B-CE75-4F1C-9BBB-002E9BAAAE3B}"/>
              </a:ext>
            </a:extLst>
          </p:cNvPr>
          <p:cNvGrpSpPr/>
          <p:nvPr/>
        </p:nvGrpSpPr>
        <p:grpSpPr>
          <a:xfrm rot="21236576">
            <a:off x="1125243" y="1287812"/>
            <a:ext cx="3377891" cy="2826107"/>
            <a:chOff x="711086" y="1328523"/>
            <a:chExt cx="2533418" cy="2119580"/>
          </a:xfrm>
        </p:grpSpPr>
        <p:sp>
          <p:nvSpPr>
            <p:cNvPr id="822" name="Freeform: Shape 821">
              <a:extLst>
                <a:ext uri="{FF2B5EF4-FFF2-40B4-BE49-F238E27FC236}">
                  <a16:creationId xmlns:a16="http://schemas.microsoft.com/office/drawing/2014/main" id="{D8D7CAEB-CB8F-41FD-BD0F-07C1FE0ACB7C}"/>
                </a:ext>
              </a:extLst>
            </p:cNvPr>
            <p:cNvSpPr>
              <a:spLocks noChangeAspect="1"/>
            </p:cNvSpPr>
            <p:nvPr/>
          </p:nvSpPr>
          <p:spPr bwMode="auto">
            <a:xfrm rot="21080841">
              <a:off x="711086" y="1328523"/>
              <a:ext cx="2533418" cy="2119580"/>
            </a:xfrm>
            <a:custGeom>
              <a:avLst/>
              <a:gdLst>
                <a:gd name="connsiteX0" fmla="*/ 1493811 w 2533418"/>
                <a:gd name="connsiteY0" fmla="*/ 26564 h 2119580"/>
                <a:gd name="connsiteX1" fmla="*/ 1640412 w 2533418"/>
                <a:gd name="connsiteY1" fmla="*/ 87492 h 2119580"/>
                <a:gd name="connsiteX2" fmla="*/ 1742880 w 2533418"/>
                <a:gd name="connsiteY2" fmla="*/ 105312 h 2119580"/>
                <a:gd name="connsiteX3" fmla="*/ 1937792 w 2533418"/>
                <a:gd name="connsiteY3" fmla="*/ 213349 h 2119580"/>
                <a:gd name="connsiteX4" fmla="*/ 2168345 w 2533418"/>
                <a:gd name="connsiteY4" fmla="*/ 400465 h 2119580"/>
                <a:gd name="connsiteX5" fmla="*/ 2349892 w 2533418"/>
                <a:gd name="connsiteY5" fmla="*/ 684479 h 2119580"/>
                <a:gd name="connsiteX6" fmla="*/ 2463498 w 2533418"/>
                <a:gd name="connsiteY6" fmla="*/ 894984 h 2119580"/>
                <a:gd name="connsiteX7" fmla="*/ 2500253 w 2533418"/>
                <a:gd name="connsiteY7" fmla="*/ 1221323 h 2119580"/>
                <a:gd name="connsiteX8" fmla="*/ 2493570 w 2533418"/>
                <a:gd name="connsiteY8" fmla="*/ 1233574 h 2119580"/>
                <a:gd name="connsiteX9" fmla="*/ 2258562 w 2533418"/>
                <a:gd name="connsiteY9" fmla="*/ 1424031 h 2119580"/>
                <a:gd name="connsiteX10" fmla="*/ 1982344 w 2533418"/>
                <a:gd name="connsiteY10" fmla="*/ 1817197 h 2119580"/>
                <a:gd name="connsiteX11" fmla="*/ 1624819 w 2533418"/>
                <a:gd name="connsiteY11" fmla="*/ 1791580 h 2119580"/>
                <a:gd name="connsiteX12" fmla="*/ 1620503 w 2533418"/>
                <a:gd name="connsiteY12" fmla="*/ 1993244 h 2119580"/>
                <a:gd name="connsiteX13" fmla="*/ 1624943 w 2533418"/>
                <a:gd name="connsiteY13" fmla="*/ 2119580 h 2119580"/>
                <a:gd name="connsiteX14" fmla="*/ 1312134 w 2533418"/>
                <a:gd name="connsiteY14" fmla="*/ 2079571 h 2119580"/>
                <a:gd name="connsiteX15" fmla="*/ 1309645 w 2533418"/>
                <a:gd name="connsiteY15" fmla="*/ 2025387 h 2119580"/>
                <a:gd name="connsiteX16" fmla="*/ 1316302 w 2533418"/>
                <a:gd name="connsiteY16" fmla="*/ 1947509 h 2119580"/>
                <a:gd name="connsiteX17" fmla="*/ 1191558 w 2533418"/>
                <a:gd name="connsiteY17" fmla="*/ 1647902 h 2119580"/>
                <a:gd name="connsiteX18" fmla="*/ 935388 w 2533418"/>
                <a:gd name="connsiteY18" fmla="*/ 1644560 h 2119580"/>
                <a:gd name="connsiteX19" fmla="*/ 887495 w 2533418"/>
                <a:gd name="connsiteY19" fmla="*/ 1626740 h 2119580"/>
                <a:gd name="connsiteX20" fmla="*/ 630212 w 2533418"/>
                <a:gd name="connsiteY20" fmla="*/ 1313767 h 2119580"/>
                <a:gd name="connsiteX21" fmla="*/ 631325 w 2533418"/>
                <a:gd name="connsiteY21" fmla="*/ 1310426 h 2119580"/>
                <a:gd name="connsiteX22" fmla="*/ 277143 w 2533418"/>
                <a:gd name="connsiteY22" fmla="*/ 1172316 h 2119580"/>
                <a:gd name="connsiteX23" fmla="*/ 111189 w 2533418"/>
                <a:gd name="connsiteY23" fmla="*/ 1056483 h 2119580"/>
                <a:gd name="connsiteX24" fmla="*/ 112303 w 2533418"/>
                <a:gd name="connsiteY24" fmla="*/ 1055369 h 2119580"/>
                <a:gd name="connsiteX25" fmla="*/ 20973 w 2533418"/>
                <a:gd name="connsiteY25" fmla="*/ 860457 h 2119580"/>
                <a:gd name="connsiteX26" fmla="*/ 25428 w 2533418"/>
                <a:gd name="connsiteY26" fmla="*/ 653294 h 2119580"/>
                <a:gd name="connsiteX27" fmla="*/ 32111 w 2533418"/>
                <a:gd name="connsiteY27" fmla="*/ 639928 h 2119580"/>
                <a:gd name="connsiteX28" fmla="*/ 120099 w 2533418"/>
                <a:gd name="connsiteY28" fmla="*/ 460609 h 2119580"/>
                <a:gd name="connsiteX29" fmla="*/ 519947 w 2533418"/>
                <a:gd name="connsiteY29" fmla="*/ 122019 h 2119580"/>
                <a:gd name="connsiteX30" fmla="*/ 690356 w 2533418"/>
                <a:gd name="connsiteY30" fmla="*/ 36258 h 2119580"/>
                <a:gd name="connsiteX31" fmla="*/ 908657 w 2533418"/>
                <a:gd name="connsiteY31" fmla="*/ 11754 h 2119580"/>
                <a:gd name="connsiteX32" fmla="*/ 1104683 w 2533418"/>
                <a:gd name="connsiteY32" fmla="*/ 11754 h 2119580"/>
                <a:gd name="connsiteX33" fmla="*/ 1112479 w 2533418"/>
                <a:gd name="connsiteY33" fmla="*/ 19551 h 2119580"/>
                <a:gd name="connsiteX34" fmla="*/ 1124731 w 2533418"/>
                <a:gd name="connsiteY34" fmla="*/ 16210 h 2119580"/>
                <a:gd name="connsiteX35" fmla="*/ 1239451 w 2533418"/>
                <a:gd name="connsiteY35" fmla="*/ 16210 h 2119580"/>
                <a:gd name="connsiteX36" fmla="*/ 1436590 w 2533418"/>
                <a:gd name="connsiteY36" fmla="*/ 44054 h 2119580"/>
                <a:gd name="connsiteX37" fmla="*/ 1493811 w 2533418"/>
                <a:gd name="connsiteY37" fmla="*/ 26564 h 211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33418" h="2119580">
                  <a:moveTo>
                    <a:pt x="1493811" y="26564"/>
                  </a:moveTo>
                  <a:cubicBezTo>
                    <a:pt x="1547690" y="26512"/>
                    <a:pt x="1592798" y="70785"/>
                    <a:pt x="1640412" y="87492"/>
                  </a:cubicBezTo>
                  <a:cubicBezTo>
                    <a:pt x="1671598" y="99743"/>
                    <a:pt x="1712808" y="96402"/>
                    <a:pt x="1742880" y="105312"/>
                  </a:cubicBezTo>
                  <a:cubicBezTo>
                    <a:pt x="1803025" y="125360"/>
                    <a:pt x="1877648" y="184391"/>
                    <a:pt x="1937792" y="213349"/>
                  </a:cubicBezTo>
                  <a:cubicBezTo>
                    <a:pt x="2042488" y="216691"/>
                    <a:pt x="2133818" y="305793"/>
                    <a:pt x="2168345" y="400465"/>
                  </a:cubicBezTo>
                  <a:cubicBezTo>
                    <a:pt x="2265244" y="462837"/>
                    <a:pt x="2338754" y="571987"/>
                    <a:pt x="2349892" y="684479"/>
                  </a:cubicBezTo>
                  <a:cubicBezTo>
                    <a:pt x="2427857" y="725689"/>
                    <a:pt x="2476863" y="805882"/>
                    <a:pt x="2463498" y="894984"/>
                  </a:cubicBezTo>
                  <a:cubicBezTo>
                    <a:pt x="2553714" y="982973"/>
                    <a:pt x="2545917" y="1114400"/>
                    <a:pt x="2500253" y="1221323"/>
                  </a:cubicBezTo>
                  <a:cubicBezTo>
                    <a:pt x="2493570" y="1233574"/>
                    <a:pt x="2493570" y="1233574"/>
                    <a:pt x="2493570" y="1233574"/>
                  </a:cubicBezTo>
                  <a:cubicBezTo>
                    <a:pt x="2498025" y="1409552"/>
                    <a:pt x="2345437" y="1431828"/>
                    <a:pt x="2258562" y="1424031"/>
                  </a:cubicBezTo>
                  <a:cubicBezTo>
                    <a:pt x="2372168" y="1585530"/>
                    <a:pt x="2001278" y="1811628"/>
                    <a:pt x="1982344" y="1817197"/>
                  </a:cubicBezTo>
                  <a:cubicBezTo>
                    <a:pt x="1880989" y="1891820"/>
                    <a:pt x="1725060" y="1849496"/>
                    <a:pt x="1624819" y="1791580"/>
                  </a:cubicBezTo>
                  <a:cubicBezTo>
                    <a:pt x="1621478" y="1862583"/>
                    <a:pt x="1620086" y="1929202"/>
                    <a:pt x="1620503" y="1993244"/>
                  </a:cubicBezTo>
                  <a:lnTo>
                    <a:pt x="1624943" y="2119580"/>
                  </a:lnTo>
                  <a:lnTo>
                    <a:pt x="1312134" y="2079571"/>
                  </a:lnTo>
                  <a:lnTo>
                    <a:pt x="1309645" y="2025387"/>
                  </a:lnTo>
                  <a:cubicBezTo>
                    <a:pt x="1310106" y="1999631"/>
                    <a:pt x="1312264" y="1973683"/>
                    <a:pt x="1316302" y="1947509"/>
                  </a:cubicBezTo>
                  <a:cubicBezTo>
                    <a:pt x="1165941" y="1928575"/>
                    <a:pt x="1181534" y="1699136"/>
                    <a:pt x="1191558" y="1647902"/>
                  </a:cubicBezTo>
                  <a:cubicBezTo>
                    <a:pt x="1129186" y="1631195"/>
                    <a:pt x="1032287" y="1672405"/>
                    <a:pt x="935388" y="1644560"/>
                  </a:cubicBezTo>
                  <a:cubicBezTo>
                    <a:pt x="917568" y="1640105"/>
                    <a:pt x="904202" y="1633423"/>
                    <a:pt x="887495" y="1626740"/>
                  </a:cubicBezTo>
                  <a:cubicBezTo>
                    <a:pt x="714859" y="1562140"/>
                    <a:pt x="542223" y="1538751"/>
                    <a:pt x="630212" y="1313767"/>
                  </a:cubicBezTo>
                  <a:cubicBezTo>
                    <a:pt x="631325" y="1312653"/>
                    <a:pt x="631325" y="1312653"/>
                    <a:pt x="631325" y="1310426"/>
                  </a:cubicBezTo>
                  <a:cubicBezTo>
                    <a:pt x="505468" y="1289264"/>
                    <a:pt x="397431" y="1211299"/>
                    <a:pt x="277143" y="1172316"/>
                  </a:cubicBezTo>
                  <a:cubicBezTo>
                    <a:pt x="206974" y="1166748"/>
                    <a:pt x="145716" y="1117741"/>
                    <a:pt x="111189" y="1056483"/>
                  </a:cubicBezTo>
                  <a:cubicBezTo>
                    <a:pt x="111189" y="1056483"/>
                    <a:pt x="112303" y="1055369"/>
                    <a:pt x="112303" y="1055369"/>
                  </a:cubicBezTo>
                  <a:cubicBezTo>
                    <a:pt x="52159" y="1011932"/>
                    <a:pt x="13176" y="933967"/>
                    <a:pt x="20973" y="860457"/>
                  </a:cubicBezTo>
                  <a:cubicBezTo>
                    <a:pt x="-11327" y="813678"/>
                    <a:pt x="-3531" y="721234"/>
                    <a:pt x="25428" y="653294"/>
                  </a:cubicBezTo>
                  <a:cubicBezTo>
                    <a:pt x="27655" y="648838"/>
                    <a:pt x="32111" y="646611"/>
                    <a:pt x="32111" y="639928"/>
                  </a:cubicBezTo>
                  <a:cubicBezTo>
                    <a:pt x="34338" y="559736"/>
                    <a:pt x="77776" y="491795"/>
                    <a:pt x="120099" y="460609"/>
                  </a:cubicBezTo>
                  <a:cubicBezTo>
                    <a:pt x="186926" y="290200"/>
                    <a:pt x="364018" y="195529"/>
                    <a:pt x="519947" y="122019"/>
                  </a:cubicBezTo>
                  <a:cubicBezTo>
                    <a:pt x="558930" y="94174"/>
                    <a:pt x="622415" y="49623"/>
                    <a:pt x="690356" y="36258"/>
                  </a:cubicBezTo>
                  <a:cubicBezTo>
                    <a:pt x="754955" y="22892"/>
                    <a:pt x="834034" y="24006"/>
                    <a:pt x="908657" y="11754"/>
                  </a:cubicBezTo>
                  <a:cubicBezTo>
                    <a:pt x="986622" y="-1611"/>
                    <a:pt x="1033401" y="-6066"/>
                    <a:pt x="1104683" y="11754"/>
                  </a:cubicBezTo>
                  <a:cubicBezTo>
                    <a:pt x="1105797" y="16210"/>
                    <a:pt x="1109138" y="18437"/>
                    <a:pt x="1112479" y="19551"/>
                  </a:cubicBezTo>
                  <a:cubicBezTo>
                    <a:pt x="1115821" y="18437"/>
                    <a:pt x="1120276" y="16210"/>
                    <a:pt x="1124731" y="16210"/>
                  </a:cubicBezTo>
                  <a:cubicBezTo>
                    <a:pt x="1239451" y="16210"/>
                    <a:pt x="1239451" y="16210"/>
                    <a:pt x="1239451" y="16210"/>
                  </a:cubicBezTo>
                  <a:cubicBezTo>
                    <a:pt x="1299595" y="44054"/>
                    <a:pt x="1374218" y="10641"/>
                    <a:pt x="1436590" y="44054"/>
                  </a:cubicBezTo>
                  <a:cubicBezTo>
                    <a:pt x="1456917" y="31524"/>
                    <a:pt x="1475851" y="26582"/>
                    <a:pt x="1493811" y="26564"/>
                  </a:cubicBezTo>
                  <a:close/>
                </a:path>
              </a:pathLst>
            </a:custGeom>
            <a:solidFill>
              <a:srgbClr val="FFF5EE"/>
            </a:solidFill>
            <a:ln w="6350" cap="rnd">
              <a:solidFill>
                <a:srgbClr val="FF6600"/>
              </a:solidFill>
              <a:prstDash val="solid"/>
              <a:miter lim="800000"/>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23" name="Freeform 6">
              <a:extLst>
                <a:ext uri="{FF2B5EF4-FFF2-40B4-BE49-F238E27FC236}">
                  <a16:creationId xmlns:a16="http://schemas.microsoft.com/office/drawing/2014/main" id="{731F1402-32CF-4005-8A2F-9113E9AECBE7}"/>
                </a:ext>
              </a:extLst>
            </p:cNvPr>
            <p:cNvSpPr>
              <a:spLocks noChangeAspect="1"/>
            </p:cNvSpPr>
            <p:nvPr/>
          </p:nvSpPr>
          <p:spPr bwMode="auto">
            <a:xfrm rot="21080841">
              <a:off x="1081724" y="1574910"/>
              <a:ext cx="17821" cy="27845"/>
            </a:xfrm>
            <a:custGeom>
              <a:avLst/>
              <a:gdLst>
                <a:gd name="T0" fmla="*/ 12 w 12"/>
                <a:gd name="T1" fmla="*/ 0 h 18"/>
                <a:gd name="T2" fmla="*/ 0 w 12"/>
                <a:gd name="T3" fmla="*/ 18 h 18"/>
              </a:gdLst>
              <a:ahLst/>
              <a:cxnLst>
                <a:cxn ang="0">
                  <a:pos x="T0" y="T1"/>
                </a:cxn>
                <a:cxn ang="0">
                  <a:pos x="T2" y="T3"/>
                </a:cxn>
              </a:cxnLst>
              <a:rect l="0" t="0" r="r" b="b"/>
              <a:pathLst>
                <a:path w="12" h="18">
                  <a:moveTo>
                    <a:pt x="12" y="0"/>
                  </a:moveTo>
                  <a:cubicBezTo>
                    <a:pt x="10" y="7"/>
                    <a:pt x="5" y="12"/>
                    <a:pt x="0" y="1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24" name="Freeform 7">
              <a:extLst>
                <a:ext uri="{FF2B5EF4-FFF2-40B4-BE49-F238E27FC236}">
                  <a16:creationId xmlns:a16="http://schemas.microsoft.com/office/drawing/2014/main" id="{D7503C33-810B-41FF-B57F-4210A13B2D82}"/>
                </a:ext>
              </a:extLst>
            </p:cNvPr>
            <p:cNvSpPr>
              <a:spLocks noChangeAspect="1"/>
            </p:cNvSpPr>
            <p:nvPr/>
          </p:nvSpPr>
          <p:spPr bwMode="auto">
            <a:xfrm rot="21080841">
              <a:off x="722861" y="2366955"/>
              <a:ext cx="148133" cy="99127"/>
            </a:xfrm>
            <a:custGeom>
              <a:avLst/>
              <a:gdLst>
                <a:gd name="T0" fmla="*/ 0 w 98"/>
                <a:gd name="T1" fmla="*/ 0 h 66"/>
                <a:gd name="T2" fmla="*/ 98 w 98"/>
                <a:gd name="T3" fmla="*/ 66 h 66"/>
              </a:gdLst>
              <a:ahLst/>
              <a:cxnLst>
                <a:cxn ang="0">
                  <a:pos x="T0" y="T1"/>
                </a:cxn>
                <a:cxn ang="0">
                  <a:pos x="T2" y="T3"/>
                </a:cxn>
              </a:cxnLst>
              <a:rect l="0" t="0" r="r" b="b"/>
              <a:pathLst>
                <a:path w="98" h="66">
                  <a:moveTo>
                    <a:pt x="0" y="0"/>
                  </a:moveTo>
                  <a:cubicBezTo>
                    <a:pt x="30" y="29"/>
                    <a:pt x="72" y="32"/>
                    <a:pt x="98" y="6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25" name="Freeform 8">
              <a:extLst>
                <a:ext uri="{FF2B5EF4-FFF2-40B4-BE49-F238E27FC236}">
                  <a16:creationId xmlns:a16="http://schemas.microsoft.com/office/drawing/2014/main" id="{D652E8D7-701E-4F1F-B57E-84BD87160C3D}"/>
                </a:ext>
              </a:extLst>
            </p:cNvPr>
            <p:cNvSpPr>
              <a:spLocks noChangeAspect="1"/>
            </p:cNvSpPr>
            <p:nvPr/>
          </p:nvSpPr>
          <p:spPr bwMode="auto">
            <a:xfrm rot="21080841">
              <a:off x="838688" y="2549060"/>
              <a:ext cx="109151" cy="31186"/>
            </a:xfrm>
            <a:custGeom>
              <a:avLst/>
              <a:gdLst>
                <a:gd name="T0" fmla="*/ 0 w 73"/>
                <a:gd name="T1" fmla="*/ 0 h 21"/>
                <a:gd name="T2" fmla="*/ 73 w 73"/>
                <a:gd name="T3" fmla="*/ 21 h 21"/>
              </a:gdLst>
              <a:ahLst/>
              <a:cxnLst>
                <a:cxn ang="0">
                  <a:pos x="T0" y="T1"/>
                </a:cxn>
                <a:cxn ang="0">
                  <a:pos x="T2" y="T3"/>
                </a:cxn>
              </a:cxnLst>
              <a:rect l="0" t="0" r="r" b="b"/>
              <a:pathLst>
                <a:path w="73" h="21">
                  <a:moveTo>
                    <a:pt x="0" y="0"/>
                  </a:moveTo>
                  <a:cubicBezTo>
                    <a:pt x="24" y="5"/>
                    <a:pt x="48" y="15"/>
                    <a:pt x="73" y="2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26" name="Freeform 9">
              <a:extLst>
                <a:ext uri="{FF2B5EF4-FFF2-40B4-BE49-F238E27FC236}">
                  <a16:creationId xmlns:a16="http://schemas.microsoft.com/office/drawing/2014/main" id="{D31FBC31-0B0B-4EE4-9F72-94B65E3428A2}"/>
                </a:ext>
              </a:extLst>
            </p:cNvPr>
            <p:cNvSpPr>
              <a:spLocks noChangeAspect="1"/>
            </p:cNvSpPr>
            <p:nvPr/>
          </p:nvSpPr>
          <p:spPr bwMode="auto">
            <a:xfrm rot="21080841">
              <a:off x="1015670" y="2620697"/>
              <a:ext cx="175978" cy="32300"/>
            </a:xfrm>
            <a:custGeom>
              <a:avLst/>
              <a:gdLst>
                <a:gd name="T0" fmla="*/ 0 w 116"/>
                <a:gd name="T1" fmla="*/ 9 h 21"/>
                <a:gd name="T2" fmla="*/ 116 w 116"/>
                <a:gd name="T3" fmla="*/ 21 h 21"/>
              </a:gdLst>
              <a:ahLst/>
              <a:cxnLst>
                <a:cxn ang="0">
                  <a:pos x="T0" y="T1"/>
                </a:cxn>
                <a:cxn ang="0">
                  <a:pos x="T2" y="T3"/>
                </a:cxn>
              </a:cxnLst>
              <a:rect l="0" t="0" r="r" b="b"/>
              <a:pathLst>
                <a:path w="116" h="21">
                  <a:moveTo>
                    <a:pt x="0" y="9"/>
                  </a:moveTo>
                  <a:cubicBezTo>
                    <a:pt x="38" y="0"/>
                    <a:pt x="78" y="17"/>
                    <a:pt x="116" y="2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27" name="Freeform 10">
              <a:extLst>
                <a:ext uri="{FF2B5EF4-FFF2-40B4-BE49-F238E27FC236}">
                  <a16:creationId xmlns:a16="http://schemas.microsoft.com/office/drawing/2014/main" id="{FF432702-AB78-4A83-9743-0AF141B0EB28}"/>
                </a:ext>
              </a:extLst>
            </p:cNvPr>
            <p:cNvSpPr>
              <a:spLocks noChangeAspect="1"/>
            </p:cNvSpPr>
            <p:nvPr/>
          </p:nvSpPr>
          <p:spPr bwMode="auto">
            <a:xfrm rot="21080841">
              <a:off x="1378884" y="2619794"/>
              <a:ext cx="103582" cy="104696"/>
            </a:xfrm>
            <a:custGeom>
              <a:avLst/>
              <a:gdLst>
                <a:gd name="T0" fmla="*/ 0 w 68"/>
                <a:gd name="T1" fmla="*/ 70 h 70"/>
                <a:gd name="T2" fmla="*/ 68 w 68"/>
                <a:gd name="T3" fmla="*/ 0 h 70"/>
              </a:gdLst>
              <a:ahLst/>
              <a:cxnLst>
                <a:cxn ang="0">
                  <a:pos x="T0" y="T1"/>
                </a:cxn>
                <a:cxn ang="0">
                  <a:pos x="T2" y="T3"/>
                </a:cxn>
              </a:cxnLst>
              <a:rect l="0" t="0" r="r" b="b"/>
              <a:pathLst>
                <a:path w="68" h="70">
                  <a:moveTo>
                    <a:pt x="0" y="70"/>
                  </a:moveTo>
                  <a:cubicBezTo>
                    <a:pt x="21" y="46"/>
                    <a:pt x="48" y="25"/>
                    <a:pt x="6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28" name="Freeform 11">
              <a:extLst>
                <a:ext uri="{FF2B5EF4-FFF2-40B4-BE49-F238E27FC236}">
                  <a16:creationId xmlns:a16="http://schemas.microsoft.com/office/drawing/2014/main" id="{C79F9316-FF90-4F64-BE2E-467170ED61D5}"/>
                </a:ext>
              </a:extLst>
            </p:cNvPr>
            <p:cNvSpPr>
              <a:spLocks noChangeAspect="1"/>
            </p:cNvSpPr>
            <p:nvPr/>
          </p:nvSpPr>
          <p:spPr bwMode="auto">
            <a:xfrm rot="21080841">
              <a:off x="1184008" y="2546548"/>
              <a:ext cx="287356" cy="119175"/>
            </a:xfrm>
            <a:custGeom>
              <a:avLst/>
              <a:gdLst>
                <a:gd name="T0" fmla="*/ 190 w 190"/>
                <a:gd name="T1" fmla="*/ 58 h 79"/>
                <a:gd name="T2" fmla="*/ 0 w 190"/>
                <a:gd name="T3" fmla="*/ 0 h 79"/>
              </a:gdLst>
              <a:ahLst/>
              <a:cxnLst>
                <a:cxn ang="0">
                  <a:pos x="T0" y="T1"/>
                </a:cxn>
                <a:cxn ang="0">
                  <a:pos x="T2" y="T3"/>
                </a:cxn>
              </a:cxnLst>
              <a:rect l="0" t="0" r="r" b="b"/>
              <a:pathLst>
                <a:path w="190" h="79">
                  <a:moveTo>
                    <a:pt x="190" y="58"/>
                  </a:moveTo>
                  <a:cubicBezTo>
                    <a:pt x="117" y="79"/>
                    <a:pt x="64" y="1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29" name="Freeform 12">
              <a:extLst>
                <a:ext uri="{FF2B5EF4-FFF2-40B4-BE49-F238E27FC236}">
                  <a16:creationId xmlns:a16="http://schemas.microsoft.com/office/drawing/2014/main" id="{3B37C53D-21A3-401A-8317-0F85BDE802F4}"/>
                </a:ext>
              </a:extLst>
            </p:cNvPr>
            <p:cNvSpPr>
              <a:spLocks noChangeAspect="1"/>
            </p:cNvSpPr>
            <p:nvPr/>
          </p:nvSpPr>
          <p:spPr bwMode="auto">
            <a:xfrm rot="21080841">
              <a:off x="1459746" y="2424170"/>
              <a:ext cx="208277" cy="173750"/>
            </a:xfrm>
            <a:custGeom>
              <a:avLst/>
              <a:gdLst>
                <a:gd name="T0" fmla="*/ 0 w 138"/>
                <a:gd name="T1" fmla="*/ 114 h 114"/>
                <a:gd name="T2" fmla="*/ 138 w 138"/>
                <a:gd name="T3" fmla="*/ 0 h 114"/>
              </a:gdLst>
              <a:ahLst/>
              <a:cxnLst>
                <a:cxn ang="0">
                  <a:pos x="T0" y="T1"/>
                </a:cxn>
                <a:cxn ang="0">
                  <a:pos x="T2" y="T3"/>
                </a:cxn>
              </a:cxnLst>
              <a:rect l="0" t="0" r="r" b="b"/>
              <a:pathLst>
                <a:path w="138" h="114">
                  <a:moveTo>
                    <a:pt x="0" y="114"/>
                  </a:moveTo>
                  <a:cubicBezTo>
                    <a:pt x="54" y="87"/>
                    <a:pt x="88" y="31"/>
                    <a:pt x="13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30" name="Freeform 13">
              <a:extLst>
                <a:ext uri="{FF2B5EF4-FFF2-40B4-BE49-F238E27FC236}">
                  <a16:creationId xmlns:a16="http://schemas.microsoft.com/office/drawing/2014/main" id="{7E00AF68-60B7-4A47-B2DD-D024AE78B75D}"/>
                </a:ext>
              </a:extLst>
            </p:cNvPr>
            <p:cNvSpPr>
              <a:spLocks noChangeAspect="1"/>
            </p:cNvSpPr>
            <p:nvPr/>
          </p:nvSpPr>
          <p:spPr bwMode="auto">
            <a:xfrm rot="21080841">
              <a:off x="1309468" y="2142614"/>
              <a:ext cx="324111" cy="292925"/>
            </a:xfrm>
            <a:custGeom>
              <a:avLst/>
              <a:gdLst>
                <a:gd name="T0" fmla="*/ 214 w 214"/>
                <a:gd name="T1" fmla="*/ 194 h 194"/>
                <a:gd name="T2" fmla="*/ 81 w 214"/>
                <a:gd name="T3" fmla="*/ 11 h 194"/>
                <a:gd name="T4" fmla="*/ 0 w 214"/>
                <a:gd name="T5" fmla="*/ 40 h 194"/>
              </a:gdLst>
              <a:ahLst/>
              <a:cxnLst>
                <a:cxn ang="0">
                  <a:pos x="T0" y="T1"/>
                </a:cxn>
                <a:cxn ang="0">
                  <a:pos x="T2" y="T3"/>
                </a:cxn>
                <a:cxn ang="0">
                  <a:pos x="T4" y="T5"/>
                </a:cxn>
              </a:cxnLst>
              <a:rect l="0" t="0" r="r" b="b"/>
              <a:pathLst>
                <a:path w="214" h="194">
                  <a:moveTo>
                    <a:pt x="214" y="194"/>
                  </a:moveTo>
                  <a:cubicBezTo>
                    <a:pt x="127" y="173"/>
                    <a:pt x="167" y="38"/>
                    <a:pt x="81" y="11"/>
                  </a:cubicBezTo>
                  <a:cubicBezTo>
                    <a:pt x="64" y="5"/>
                    <a:pt x="19" y="0"/>
                    <a:pt x="0" y="4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31" name="Freeform 14">
              <a:extLst>
                <a:ext uri="{FF2B5EF4-FFF2-40B4-BE49-F238E27FC236}">
                  <a16:creationId xmlns:a16="http://schemas.microsoft.com/office/drawing/2014/main" id="{EE006756-658E-43AE-919C-B9C672196B93}"/>
                </a:ext>
              </a:extLst>
            </p:cNvPr>
            <p:cNvSpPr>
              <a:spLocks noChangeAspect="1"/>
            </p:cNvSpPr>
            <p:nvPr/>
          </p:nvSpPr>
          <p:spPr bwMode="auto">
            <a:xfrm rot="21080841">
              <a:off x="1314588" y="2215871"/>
              <a:ext cx="160385" cy="226098"/>
            </a:xfrm>
            <a:custGeom>
              <a:avLst/>
              <a:gdLst>
                <a:gd name="T0" fmla="*/ 0 w 106"/>
                <a:gd name="T1" fmla="*/ 0 h 150"/>
                <a:gd name="T2" fmla="*/ 106 w 106"/>
                <a:gd name="T3" fmla="*/ 150 h 150"/>
              </a:gdLst>
              <a:ahLst/>
              <a:cxnLst>
                <a:cxn ang="0">
                  <a:pos x="T0" y="T1"/>
                </a:cxn>
                <a:cxn ang="0">
                  <a:pos x="T2" y="T3"/>
                </a:cxn>
              </a:cxnLst>
              <a:rect l="0" t="0" r="r" b="b"/>
              <a:pathLst>
                <a:path w="106" h="150">
                  <a:moveTo>
                    <a:pt x="0" y="0"/>
                  </a:moveTo>
                  <a:cubicBezTo>
                    <a:pt x="53" y="37"/>
                    <a:pt x="47" y="116"/>
                    <a:pt x="106" y="15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32" name="Freeform 15">
              <a:extLst>
                <a:ext uri="{FF2B5EF4-FFF2-40B4-BE49-F238E27FC236}">
                  <a16:creationId xmlns:a16="http://schemas.microsoft.com/office/drawing/2014/main" id="{50701FD6-DBC8-4815-AD61-DAD4172B3892}"/>
                </a:ext>
              </a:extLst>
            </p:cNvPr>
            <p:cNvSpPr>
              <a:spLocks noChangeAspect="1"/>
            </p:cNvSpPr>
            <p:nvPr/>
          </p:nvSpPr>
          <p:spPr bwMode="auto">
            <a:xfrm rot="21080841">
              <a:off x="1190467" y="2208436"/>
              <a:ext cx="109151" cy="64599"/>
            </a:xfrm>
            <a:custGeom>
              <a:avLst/>
              <a:gdLst>
                <a:gd name="T0" fmla="*/ 72 w 72"/>
                <a:gd name="T1" fmla="*/ 19 h 43"/>
                <a:gd name="T2" fmla="*/ 0 w 72"/>
                <a:gd name="T3" fmla="*/ 43 h 43"/>
              </a:gdLst>
              <a:ahLst/>
              <a:cxnLst>
                <a:cxn ang="0">
                  <a:pos x="T0" y="T1"/>
                </a:cxn>
                <a:cxn ang="0">
                  <a:pos x="T2" y="T3"/>
                </a:cxn>
              </a:cxnLst>
              <a:rect l="0" t="0" r="r" b="b"/>
              <a:pathLst>
                <a:path w="72" h="43">
                  <a:moveTo>
                    <a:pt x="72" y="19"/>
                  </a:moveTo>
                  <a:cubicBezTo>
                    <a:pt x="46" y="0"/>
                    <a:pt x="13" y="18"/>
                    <a:pt x="0" y="4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33" name="Freeform 16">
              <a:extLst>
                <a:ext uri="{FF2B5EF4-FFF2-40B4-BE49-F238E27FC236}">
                  <a16:creationId xmlns:a16="http://schemas.microsoft.com/office/drawing/2014/main" id="{49750639-84C3-4046-BA83-888A83CBA85E}"/>
                </a:ext>
              </a:extLst>
            </p:cNvPr>
            <p:cNvSpPr>
              <a:spLocks noChangeAspect="1"/>
            </p:cNvSpPr>
            <p:nvPr/>
          </p:nvSpPr>
          <p:spPr bwMode="auto">
            <a:xfrm rot="21080841">
              <a:off x="1197101" y="2280538"/>
              <a:ext cx="3341" cy="15593"/>
            </a:xfrm>
            <a:custGeom>
              <a:avLst/>
              <a:gdLst>
                <a:gd name="T0" fmla="*/ 0 w 2"/>
                <a:gd name="T1" fmla="*/ 0 h 10"/>
                <a:gd name="T2" fmla="*/ 2 w 2"/>
                <a:gd name="T3" fmla="*/ 10 h 10"/>
              </a:gdLst>
              <a:ahLst/>
              <a:cxnLst>
                <a:cxn ang="0">
                  <a:pos x="T0" y="T1"/>
                </a:cxn>
                <a:cxn ang="0">
                  <a:pos x="T2" y="T3"/>
                </a:cxn>
              </a:cxnLst>
              <a:rect l="0" t="0" r="r" b="b"/>
              <a:pathLst>
                <a:path w="2" h="10">
                  <a:moveTo>
                    <a:pt x="0" y="0"/>
                  </a:moveTo>
                  <a:cubicBezTo>
                    <a:pt x="1" y="3"/>
                    <a:pt x="2" y="6"/>
                    <a:pt x="2"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34" name="Freeform 17">
              <a:extLst>
                <a:ext uri="{FF2B5EF4-FFF2-40B4-BE49-F238E27FC236}">
                  <a16:creationId xmlns:a16="http://schemas.microsoft.com/office/drawing/2014/main" id="{DF5585F8-F6B0-4274-9B72-22988C056B79}"/>
                </a:ext>
              </a:extLst>
            </p:cNvPr>
            <p:cNvSpPr>
              <a:spLocks noChangeAspect="1"/>
            </p:cNvSpPr>
            <p:nvPr/>
          </p:nvSpPr>
          <p:spPr bwMode="auto">
            <a:xfrm rot="21080841">
              <a:off x="990774" y="2295286"/>
              <a:ext cx="213846" cy="101354"/>
            </a:xfrm>
            <a:custGeom>
              <a:avLst/>
              <a:gdLst>
                <a:gd name="T0" fmla="*/ 142 w 142"/>
                <a:gd name="T1" fmla="*/ 1 h 67"/>
                <a:gd name="T2" fmla="*/ 123 w 142"/>
                <a:gd name="T3" fmla="*/ 10 h 67"/>
                <a:gd name="T4" fmla="*/ 0 w 142"/>
                <a:gd name="T5" fmla="*/ 67 h 67"/>
              </a:gdLst>
              <a:ahLst/>
              <a:cxnLst>
                <a:cxn ang="0">
                  <a:pos x="T0" y="T1"/>
                </a:cxn>
                <a:cxn ang="0">
                  <a:pos x="T2" y="T3"/>
                </a:cxn>
                <a:cxn ang="0">
                  <a:pos x="T4" y="T5"/>
                </a:cxn>
              </a:cxnLst>
              <a:rect l="0" t="0" r="r" b="b"/>
              <a:pathLst>
                <a:path w="142" h="67">
                  <a:moveTo>
                    <a:pt x="142" y="1"/>
                  </a:moveTo>
                  <a:cubicBezTo>
                    <a:pt x="136" y="6"/>
                    <a:pt x="128" y="5"/>
                    <a:pt x="123" y="10"/>
                  </a:cubicBezTo>
                  <a:cubicBezTo>
                    <a:pt x="69" y="0"/>
                    <a:pt x="31" y="28"/>
                    <a:pt x="0" y="6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35" name="Freeform 18">
              <a:extLst>
                <a:ext uri="{FF2B5EF4-FFF2-40B4-BE49-F238E27FC236}">
                  <a16:creationId xmlns:a16="http://schemas.microsoft.com/office/drawing/2014/main" id="{8945666F-00E0-4D3B-88B4-1941EDB8F200}"/>
                </a:ext>
              </a:extLst>
            </p:cNvPr>
            <p:cNvSpPr>
              <a:spLocks noChangeAspect="1"/>
            </p:cNvSpPr>
            <p:nvPr/>
          </p:nvSpPr>
          <p:spPr bwMode="auto">
            <a:xfrm rot="21080841">
              <a:off x="998304" y="2412249"/>
              <a:ext cx="3341" cy="26731"/>
            </a:xfrm>
            <a:custGeom>
              <a:avLst/>
              <a:gdLst>
                <a:gd name="T0" fmla="*/ 2 w 2"/>
                <a:gd name="T1" fmla="*/ 0 h 18"/>
                <a:gd name="T2" fmla="*/ 0 w 2"/>
                <a:gd name="T3" fmla="*/ 18 h 18"/>
              </a:gdLst>
              <a:ahLst/>
              <a:cxnLst>
                <a:cxn ang="0">
                  <a:pos x="T0" y="T1"/>
                </a:cxn>
                <a:cxn ang="0">
                  <a:pos x="T2" y="T3"/>
                </a:cxn>
              </a:cxnLst>
              <a:rect l="0" t="0" r="r" b="b"/>
              <a:pathLst>
                <a:path w="2" h="18">
                  <a:moveTo>
                    <a:pt x="2" y="0"/>
                  </a:moveTo>
                  <a:cubicBezTo>
                    <a:pt x="2" y="7"/>
                    <a:pt x="2" y="14"/>
                    <a:pt x="0" y="1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36" name="Freeform 19">
              <a:extLst>
                <a:ext uri="{FF2B5EF4-FFF2-40B4-BE49-F238E27FC236}">
                  <a16:creationId xmlns:a16="http://schemas.microsoft.com/office/drawing/2014/main" id="{B9612255-9902-4C06-8330-EA861C0A3604}"/>
                </a:ext>
              </a:extLst>
            </p:cNvPr>
            <p:cNvSpPr>
              <a:spLocks noChangeAspect="1"/>
            </p:cNvSpPr>
            <p:nvPr/>
          </p:nvSpPr>
          <p:spPr bwMode="auto">
            <a:xfrm rot="21080841">
              <a:off x="1002688" y="2436794"/>
              <a:ext cx="27845" cy="33413"/>
            </a:xfrm>
            <a:custGeom>
              <a:avLst/>
              <a:gdLst>
                <a:gd name="T0" fmla="*/ 0 w 18"/>
                <a:gd name="T1" fmla="*/ 0 h 22"/>
                <a:gd name="T2" fmla="*/ 18 w 18"/>
                <a:gd name="T3" fmla="*/ 22 h 22"/>
              </a:gdLst>
              <a:ahLst/>
              <a:cxnLst>
                <a:cxn ang="0">
                  <a:pos x="T0" y="T1"/>
                </a:cxn>
                <a:cxn ang="0">
                  <a:pos x="T2" y="T3"/>
                </a:cxn>
              </a:cxnLst>
              <a:rect l="0" t="0" r="r" b="b"/>
              <a:pathLst>
                <a:path w="18" h="22">
                  <a:moveTo>
                    <a:pt x="0" y="0"/>
                  </a:moveTo>
                  <a:cubicBezTo>
                    <a:pt x="4" y="9"/>
                    <a:pt x="15" y="13"/>
                    <a:pt x="18" y="2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37" name="Freeform 20">
              <a:extLst>
                <a:ext uri="{FF2B5EF4-FFF2-40B4-BE49-F238E27FC236}">
                  <a16:creationId xmlns:a16="http://schemas.microsoft.com/office/drawing/2014/main" id="{A6669F27-C02D-4996-B96C-BBF3833AD44F}"/>
                </a:ext>
              </a:extLst>
            </p:cNvPr>
            <p:cNvSpPr>
              <a:spLocks noChangeAspect="1"/>
            </p:cNvSpPr>
            <p:nvPr/>
          </p:nvSpPr>
          <p:spPr bwMode="auto">
            <a:xfrm rot="21080841">
              <a:off x="973187" y="2418857"/>
              <a:ext cx="25617" cy="22276"/>
            </a:xfrm>
            <a:custGeom>
              <a:avLst/>
              <a:gdLst>
                <a:gd name="T0" fmla="*/ 17 w 17"/>
                <a:gd name="T1" fmla="*/ 15 h 15"/>
                <a:gd name="T2" fmla="*/ 0 w 17"/>
                <a:gd name="T3" fmla="*/ 0 h 15"/>
              </a:gdLst>
              <a:ahLst/>
              <a:cxnLst>
                <a:cxn ang="0">
                  <a:pos x="T0" y="T1"/>
                </a:cxn>
                <a:cxn ang="0">
                  <a:pos x="T2" y="T3"/>
                </a:cxn>
              </a:cxnLst>
              <a:rect l="0" t="0" r="r" b="b"/>
              <a:pathLst>
                <a:path w="17" h="15">
                  <a:moveTo>
                    <a:pt x="17" y="15"/>
                  </a:moveTo>
                  <a:cubicBezTo>
                    <a:pt x="11" y="10"/>
                    <a:pt x="2"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38" name="Freeform 21">
              <a:extLst>
                <a:ext uri="{FF2B5EF4-FFF2-40B4-BE49-F238E27FC236}">
                  <a16:creationId xmlns:a16="http://schemas.microsoft.com/office/drawing/2014/main" id="{B93721A4-8719-4198-9F54-8AB5175B96FD}"/>
                </a:ext>
              </a:extLst>
            </p:cNvPr>
            <p:cNvSpPr>
              <a:spLocks noChangeAspect="1"/>
            </p:cNvSpPr>
            <p:nvPr/>
          </p:nvSpPr>
          <p:spPr bwMode="auto">
            <a:xfrm rot="21080841">
              <a:off x="922919" y="2365567"/>
              <a:ext cx="44551" cy="59030"/>
            </a:xfrm>
            <a:custGeom>
              <a:avLst/>
              <a:gdLst>
                <a:gd name="T0" fmla="*/ 29 w 29"/>
                <a:gd name="T1" fmla="*/ 39 h 39"/>
                <a:gd name="T2" fmla="*/ 0 w 29"/>
                <a:gd name="T3" fmla="*/ 0 h 39"/>
              </a:gdLst>
              <a:ahLst/>
              <a:cxnLst>
                <a:cxn ang="0">
                  <a:pos x="T0" y="T1"/>
                </a:cxn>
                <a:cxn ang="0">
                  <a:pos x="T2" y="T3"/>
                </a:cxn>
              </a:cxnLst>
              <a:rect l="0" t="0" r="r" b="b"/>
              <a:pathLst>
                <a:path w="29" h="39">
                  <a:moveTo>
                    <a:pt x="29" y="39"/>
                  </a:moveTo>
                  <a:cubicBezTo>
                    <a:pt x="12" y="34"/>
                    <a:pt x="9" y="13"/>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39" name="Freeform 22">
              <a:extLst>
                <a:ext uri="{FF2B5EF4-FFF2-40B4-BE49-F238E27FC236}">
                  <a16:creationId xmlns:a16="http://schemas.microsoft.com/office/drawing/2014/main" id="{5963FBAD-5AFF-4FC5-BF99-8D2A09367339}"/>
                </a:ext>
              </a:extLst>
            </p:cNvPr>
            <p:cNvSpPr>
              <a:spLocks noChangeAspect="1"/>
            </p:cNvSpPr>
            <p:nvPr/>
          </p:nvSpPr>
          <p:spPr bwMode="auto">
            <a:xfrm rot="21080841">
              <a:off x="1647890" y="2331789"/>
              <a:ext cx="193798" cy="63486"/>
            </a:xfrm>
            <a:custGeom>
              <a:avLst/>
              <a:gdLst>
                <a:gd name="T0" fmla="*/ 0 w 128"/>
                <a:gd name="T1" fmla="*/ 42 h 42"/>
                <a:gd name="T2" fmla="*/ 128 w 128"/>
                <a:gd name="T3" fmla="*/ 0 h 42"/>
              </a:gdLst>
              <a:ahLst/>
              <a:cxnLst>
                <a:cxn ang="0">
                  <a:pos x="T0" y="T1"/>
                </a:cxn>
                <a:cxn ang="0">
                  <a:pos x="T2" y="T3"/>
                </a:cxn>
              </a:cxnLst>
              <a:rect l="0" t="0" r="r" b="b"/>
              <a:pathLst>
                <a:path w="128" h="42">
                  <a:moveTo>
                    <a:pt x="0" y="42"/>
                  </a:moveTo>
                  <a:cubicBezTo>
                    <a:pt x="46" y="34"/>
                    <a:pt x="84" y="10"/>
                    <a:pt x="12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40" name="Freeform 23">
              <a:extLst>
                <a:ext uri="{FF2B5EF4-FFF2-40B4-BE49-F238E27FC236}">
                  <a16:creationId xmlns:a16="http://schemas.microsoft.com/office/drawing/2014/main" id="{239C30A7-4BD5-4B58-B9AD-C3082F2F1DEF}"/>
                </a:ext>
              </a:extLst>
            </p:cNvPr>
            <p:cNvSpPr>
              <a:spLocks noChangeAspect="1"/>
            </p:cNvSpPr>
            <p:nvPr/>
          </p:nvSpPr>
          <p:spPr bwMode="auto">
            <a:xfrm rot="21080841">
              <a:off x="1764038" y="2075545"/>
              <a:ext cx="100240" cy="243918"/>
            </a:xfrm>
            <a:custGeom>
              <a:avLst/>
              <a:gdLst>
                <a:gd name="T0" fmla="*/ 35 w 66"/>
                <a:gd name="T1" fmla="*/ 162 h 162"/>
                <a:gd name="T2" fmla="*/ 7 w 66"/>
                <a:gd name="T3" fmla="*/ 0 h 162"/>
              </a:gdLst>
              <a:ahLst/>
              <a:cxnLst>
                <a:cxn ang="0">
                  <a:pos x="T0" y="T1"/>
                </a:cxn>
                <a:cxn ang="0">
                  <a:pos x="T2" y="T3"/>
                </a:cxn>
              </a:cxnLst>
              <a:rect l="0" t="0" r="r" b="b"/>
              <a:pathLst>
                <a:path w="66" h="162">
                  <a:moveTo>
                    <a:pt x="35" y="162"/>
                  </a:moveTo>
                  <a:cubicBezTo>
                    <a:pt x="66" y="104"/>
                    <a:pt x="0" y="58"/>
                    <a:pt x="7"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41" name="Freeform 24">
              <a:extLst>
                <a:ext uri="{FF2B5EF4-FFF2-40B4-BE49-F238E27FC236}">
                  <a16:creationId xmlns:a16="http://schemas.microsoft.com/office/drawing/2014/main" id="{462743E7-66A5-4475-96D0-98E758EEA486}"/>
                </a:ext>
              </a:extLst>
            </p:cNvPr>
            <p:cNvSpPr>
              <a:spLocks noChangeAspect="1"/>
            </p:cNvSpPr>
            <p:nvPr/>
          </p:nvSpPr>
          <p:spPr bwMode="auto">
            <a:xfrm rot="21080841">
              <a:off x="1830683" y="2249801"/>
              <a:ext cx="164840" cy="55689"/>
            </a:xfrm>
            <a:custGeom>
              <a:avLst/>
              <a:gdLst>
                <a:gd name="T0" fmla="*/ 0 w 109"/>
                <a:gd name="T1" fmla="*/ 37 h 37"/>
                <a:gd name="T2" fmla="*/ 109 w 109"/>
                <a:gd name="T3" fmla="*/ 0 h 37"/>
              </a:gdLst>
              <a:ahLst/>
              <a:cxnLst>
                <a:cxn ang="0">
                  <a:pos x="T0" y="T1"/>
                </a:cxn>
                <a:cxn ang="0">
                  <a:pos x="T2" y="T3"/>
                </a:cxn>
              </a:cxnLst>
              <a:rect l="0" t="0" r="r" b="b"/>
              <a:pathLst>
                <a:path w="109" h="37">
                  <a:moveTo>
                    <a:pt x="0" y="37"/>
                  </a:moveTo>
                  <a:cubicBezTo>
                    <a:pt x="37" y="28"/>
                    <a:pt x="80" y="26"/>
                    <a:pt x="10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42" name="Freeform 25">
              <a:extLst>
                <a:ext uri="{FF2B5EF4-FFF2-40B4-BE49-F238E27FC236}">
                  <a16:creationId xmlns:a16="http://schemas.microsoft.com/office/drawing/2014/main" id="{5DDCB429-DC9A-4630-B853-562483CA336D}"/>
                </a:ext>
              </a:extLst>
            </p:cNvPr>
            <p:cNvSpPr>
              <a:spLocks noChangeAspect="1"/>
            </p:cNvSpPr>
            <p:nvPr/>
          </p:nvSpPr>
          <p:spPr bwMode="auto">
            <a:xfrm rot="21080841">
              <a:off x="1850719" y="1819497"/>
              <a:ext cx="122516" cy="427693"/>
            </a:xfrm>
            <a:custGeom>
              <a:avLst/>
              <a:gdLst>
                <a:gd name="T0" fmla="*/ 71 w 81"/>
                <a:gd name="T1" fmla="*/ 283 h 283"/>
                <a:gd name="T2" fmla="*/ 19 w 81"/>
                <a:gd name="T3" fmla="*/ 233 h 283"/>
                <a:gd name="T4" fmla="*/ 61 w 81"/>
                <a:gd name="T5" fmla="*/ 73 h 283"/>
                <a:gd name="T6" fmla="*/ 81 w 81"/>
                <a:gd name="T7" fmla="*/ 0 h 283"/>
              </a:gdLst>
              <a:ahLst/>
              <a:cxnLst>
                <a:cxn ang="0">
                  <a:pos x="T0" y="T1"/>
                </a:cxn>
                <a:cxn ang="0">
                  <a:pos x="T2" y="T3"/>
                </a:cxn>
                <a:cxn ang="0">
                  <a:pos x="T4" y="T5"/>
                </a:cxn>
                <a:cxn ang="0">
                  <a:pos x="T6" y="T7"/>
                </a:cxn>
              </a:cxnLst>
              <a:rect l="0" t="0" r="r" b="b"/>
              <a:pathLst>
                <a:path w="81" h="283">
                  <a:moveTo>
                    <a:pt x="71" y="283"/>
                  </a:moveTo>
                  <a:cubicBezTo>
                    <a:pt x="60" y="273"/>
                    <a:pt x="26" y="252"/>
                    <a:pt x="19" y="233"/>
                  </a:cubicBezTo>
                  <a:cubicBezTo>
                    <a:pt x="0" y="186"/>
                    <a:pt x="53" y="133"/>
                    <a:pt x="61" y="73"/>
                  </a:cubicBezTo>
                  <a:cubicBezTo>
                    <a:pt x="66" y="43"/>
                    <a:pt x="72" y="19"/>
                    <a:pt x="8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43" name="Freeform 26">
              <a:extLst>
                <a:ext uri="{FF2B5EF4-FFF2-40B4-BE49-F238E27FC236}">
                  <a16:creationId xmlns:a16="http://schemas.microsoft.com/office/drawing/2014/main" id="{1036E639-9BED-4210-867A-AE7B8A88D617}"/>
                </a:ext>
              </a:extLst>
            </p:cNvPr>
            <p:cNvSpPr>
              <a:spLocks noChangeAspect="1"/>
            </p:cNvSpPr>
            <p:nvPr/>
          </p:nvSpPr>
          <p:spPr bwMode="auto">
            <a:xfrm rot="21080841">
              <a:off x="1927467" y="1774708"/>
              <a:ext cx="10024" cy="38982"/>
            </a:xfrm>
            <a:custGeom>
              <a:avLst/>
              <a:gdLst>
                <a:gd name="T0" fmla="*/ 7 w 7"/>
                <a:gd name="T1" fmla="*/ 26 h 26"/>
                <a:gd name="T2" fmla="*/ 0 w 7"/>
                <a:gd name="T3" fmla="*/ 0 h 26"/>
              </a:gdLst>
              <a:ahLst/>
              <a:cxnLst>
                <a:cxn ang="0">
                  <a:pos x="T0" y="T1"/>
                </a:cxn>
                <a:cxn ang="0">
                  <a:pos x="T2" y="T3"/>
                </a:cxn>
              </a:cxnLst>
              <a:rect l="0" t="0" r="r" b="b"/>
              <a:pathLst>
                <a:path w="7" h="26">
                  <a:moveTo>
                    <a:pt x="7" y="26"/>
                  </a:moveTo>
                  <a:cubicBezTo>
                    <a:pt x="5" y="17"/>
                    <a:pt x="0"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44" name="Freeform 27">
              <a:extLst>
                <a:ext uri="{FF2B5EF4-FFF2-40B4-BE49-F238E27FC236}">
                  <a16:creationId xmlns:a16="http://schemas.microsoft.com/office/drawing/2014/main" id="{A085017C-C86F-4BBF-AFD7-04065A0E55DA}"/>
                </a:ext>
              </a:extLst>
            </p:cNvPr>
            <p:cNvSpPr>
              <a:spLocks noChangeAspect="1"/>
            </p:cNvSpPr>
            <p:nvPr/>
          </p:nvSpPr>
          <p:spPr bwMode="auto">
            <a:xfrm rot="21080841">
              <a:off x="1924691" y="1605518"/>
              <a:ext cx="119175" cy="199367"/>
            </a:xfrm>
            <a:custGeom>
              <a:avLst/>
              <a:gdLst>
                <a:gd name="T0" fmla="*/ 0 w 79"/>
                <a:gd name="T1" fmla="*/ 132 h 132"/>
                <a:gd name="T2" fmla="*/ 79 w 79"/>
                <a:gd name="T3" fmla="*/ 0 h 132"/>
              </a:gdLst>
              <a:ahLst/>
              <a:cxnLst>
                <a:cxn ang="0">
                  <a:pos x="T0" y="T1"/>
                </a:cxn>
                <a:cxn ang="0">
                  <a:pos x="T2" y="T3"/>
                </a:cxn>
              </a:cxnLst>
              <a:rect l="0" t="0" r="r" b="b"/>
              <a:pathLst>
                <a:path w="79" h="132">
                  <a:moveTo>
                    <a:pt x="0" y="132"/>
                  </a:moveTo>
                  <a:cubicBezTo>
                    <a:pt x="50" y="108"/>
                    <a:pt x="77" y="52"/>
                    <a:pt x="7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45" name="Freeform 28">
              <a:extLst>
                <a:ext uri="{FF2B5EF4-FFF2-40B4-BE49-F238E27FC236}">
                  <a16:creationId xmlns:a16="http://schemas.microsoft.com/office/drawing/2014/main" id="{1D973233-271C-4E03-9ADB-33F938C7417C}"/>
                </a:ext>
              </a:extLst>
            </p:cNvPr>
            <p:cNvSpPr>
              <a:spLocks noChangeAspect="1"/>
            </p:cNvSpPr>
            <p:nvPr/>
          </p:nvSpPr>
          <p:spPr bwMode="auto">
            <a:xfrm rot="21080841">
              <a:off x="2017237" y="1570672"/>
              <a:ext cx="8910" cy="27845"/>
            </a:xfrm>
            <a:custGeom>
              <a:avLst/>
              <a:gdLst>
                <a:gd name="T0" fmla="*/ 6 w 6"/>
                <a:gd name="T1" fmla="*/ 18 h 18"/>
                <a:gd name="T2" fmla="*/ 0 w 6"/>
                <a:gd name="T3" fmla="*/ 0 h 18"/>
              </a:gdLst>
              <a:ahLst/>
              <a:cxnLst>
                <a:cxn ang="0">
                  <a:pos x="T0" y="T1"/>
                </a:cxn>
                <a:cxn ang="0">
                  <a:pos x="T2" y="T3"/>
                </a:cxn>
              </a:cxnLst>
              <a:rect l="0" t="0" r="r" b="b"/>
              <a:pathLst>
                <a:path w="6" h="18">
                  <a:moveTo>
                    <a:pt x="6" y="18"/>
                  </a:moveTo>
                  <a:cubicBezTo>
                    <a:pt x="4" y="14"/>
                    <a:pt x="5" y="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46" name="Freeform 29">
              <a:extLst>
                <a:ext uri="{FF2B5EF4-FFF2-40B4-BE49-F238E27FC236}">
                  <a16:creationId xmlns:a16="http://schemas.microsoft.com/office/drawing/2014/main" id="{293E24E7-80F6-49C7-BB4A-F34A4971B277}"/>
                </a:ext>
              </a:extLst>
            </p:cNvPr>
            <p:cNvSpPr>
              <a:spLocks noChangeAspect="1"/>
            </p:cNvSpPr>
            <p:nvPr/>
          </p:nvSpPr>
          <p:spPr bwMode="auto">
            <a:xfrm rot="21080841">
              <a:off x="2009662" y="1352764"/>
              <a:ext cx="61258" cy="241691"/>
            </a:xfrm>
            <a:custGeom>
              <a:avLst/>
              <a:gdLst>
                <a:gd name="T0" fmla="*/ 0 w 40"/>
                <a:gd name="T1" fmla="*/ 160 h 160"/>
                <a:gd name="T2" fmla="*/ 0 w 40"/>
                <a:gd name="T3" fmla="*/ 0 h 160"/>
              </a:gdLst>
              <a:ahLst/>
              <a:cxnLst>
                <a:cxn ang="0">
                  <a:pos x="T0" y="T1"/>
                </a:cxn>
                <a:cxn ang="0">
                  <a:pos x="T2" y="T3"/>
                </a:cxn>
              </a:cxnLst>
              <a:rect l="0" t="0" r="r" b="b"/>
              <a:pathLst>
                <a:path w="40" h="160">
                  <a:moveTo>
                    <a:pt x="0" y="160"/>
                  </a:moveTo>
                  <a:cubicBezTo>
                    <a:pt x="32" y="115"/>
                    <a:pt x="40" y="43"/>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47" name="Line 30">
              <a:extLst>
                <a:ext uri="{FF2B5EF4-FFF2-40B4-BE49-F238E27FC236}">
                  <a16:creationId xmlns:a16="http://schemas.microsoft.com/office/drawing/2014/main" id="{D6AAFD28-A93E-4374-A4D2-43E8003E1C77}"/>
                </a:ext>
              </a:extLst>
            </p:cNvPr>
            <p:cNvSpPr>
              <a:spLocks noChangeAspect="1" noChangeShapeType="1"/>
            </p:cNvSpPr>
            <p:nvPr/>
          </p:nvSpPr>
          <p:spPr bwMode="auto">
            <a:xfrm rot="21080841">
              <a:off x="2887176" y="294845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48" name="Line 31">
              <a:extLst>
                <a:ext uri="{FF2B5EF4-FFF2-40B4-BE49-F238E27FC236}">
                  <a16:creationId xmlns:a16="http://schemas.microsoft.com/office/drawing/2014/main" id="{BCFC1891-E3BD-4AAB-9FD4-7A20EFECDB58}"/>
                </a:ext>
              </a:extLst>
            </p:cNvPr>
            <p:cNvSpPr>
              <a:spLocks noChangeAspect="1" noChangeShapeType="1"/>
            </p:cNvSpPr>
            <p:nvPr/>
          </p:nvSpPr>
          <p:spPr bwMode="auto">
            <a:xfrm rot="21080841">
              <a:off x="2902807" y="2917913"/>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49" name="Line 32">
              <a:extLst>
                <a:ext uri="{FF2B5EF4-FFF2-40B4-BE49-F238E27FC236}">
                  <a16:creationId xmlns:a16="http://schemas.microsoft.com/office/drawing/2014/main" id="{0949C3AF-53E9-47D7-A50D-CDD289F73F2C}"/>
                </a:ext>
              </a:extLst>
            </p:cNvPr>
            <p:cNvSpPr>
              <a:spLocks noChangeAspect="1" noChangeShapeType="1"/>
            </p:cNvSpPr>
            <p:nvPr/>
          </p:nvSpPr>
          <p:spPr bwMode="auto">
            <a:xfrm rot="21080841">
              <a:off x="2887176" y="294845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50" name="Line 33">
              <a:extLst>
                <a:ext uri="{FF2B5EF4-FFF2-40B4-BE49-F238E27FC236}">
                  <a16:creationId xmlns:a16="http://schemas.microsoft.com/office/drawing/2014/main" id="{FB853E0E-F7F7-49D3-B248-08C2EB26AD95}"/>
                </a:ext>
              </a:extLst>
            </p:cNvPr>
            <p:cNvSpPr>
              <a:spLocks noChangeAspect="1" noChangeShapeType="1"/>
            </p:cNvSpPr>
            <p:nvPr/>
          </p:nvSpPr>
          <p:spPr bwMode="auto">
            <a:xfrm rot="21080841">
              <a:off x="2844424" y="299326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51" name="Freeform 34">
              <a:extLst>
                <a:ext uri="{FF2B5EF4-FFF2-40B4-BE49-F238E27FC236}">
                  <a16:creationId xmlns:a16="http://schemas.microsoft.com/office/drawing/2014/main" id="{014BDAE2-24AF-485D-9373-292EC205F508}"/>
                </a:ext>
              </a:extLst>
            </p:cNvPr>
            <p:cNvSpPr>
              <a:spLocks noChangeAspect="1"/>
            </p:cNvSpPr>
            <p:nvPr/>
          </p:nvSpPr>
          <p:spPr bwMode="auto">
            <a:xfrm rot="21080841">
              <a:off x="2647931" y="2966557"/>
              <a:ext cx="242805" cy="28958"/>
            </a:xfrm>
            <a:custGeom>
              <a:avLst/>
              <a:gdLst>
                <a:gd name="T0" fmla="*/ 161 w 161"/>
                <a:gd name="T1" fmla="*/ 0 h 19"/>
                <a:gd name="T2" fmla="*/ 0 w 161"/>
                <a:gd name="T3" fmla="*/ 13 h 19"/>
              </a:gdLst>
              <a:ahLst/>
              <a:cxnLst>
                <a:cxn ang="0">
                  <a:pos x="T0" y="T1"/>
                </a:cxn>
                <a:cxn ang="0">
                  <a:pos x="T2" y="T3"/>
                </a:cxn>
              </a:cxnLst>
              <a:rect l="0" t="0" r="r" b="b"/>
              <a:pathLst>
                <a:path w="161" h="19">
                  <a:moveTo>
                    <a:pt x="161" y="0"/>
                  </a:moveTo>
                  <a:cubicBezTo>
                    <a:pt x="109" y="11"/>
                    <a:pt x="54" y="19"/>
                    <a:pt x="0" y="1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52" name="Freeform 35">
              <a:extLst>
                <a:ext uri="{FF2B5EF4-FFF2-40B4-BE49-F238E27FC236}">
                  <a16:creationId xmlns:a16="http://schemas.microsoft.com/office/drawing/2014/main" id="{ACE55A10-749C-49C8-B04F-83AE98F029BC}"/>
                </a:ext>
              </a:extLst>
            </p:cNvPr>
            <p:cNvSpPr>
              <a:spLocks noChangeAspect="1"/>
            </p:cNvSpPr>
            <p:nvPr/>
          </p:nvSpPr>
          <p:spPr bwMode="auto">
            <a:xfrm rot="21080841">
              <a:off x="2667582" y="2939405"/>
              <a:ext cx="249487" cy="30072"/>
            </a:xfrm>
            <a:custGeom>
              <a:avLst/>
              <a:gdLst>
                <a:gd name="T0" fmla="*/ 165 w 165"/>
                <a:gd name="T1" fmla="*/ 0 h 20"/>
                <a:gd name="T2" fmla="*/ 0 w 165"/>
                <a:gd name="T3" fmla="*/ 17 h 20"/>
              </a:gdLst>
              <a:ahLst/>
              <a:cxnLst>
                <a:cxn ang="0">
                  <a:pos x="T0" y="T1"/>
                </a:cxn>
                <a:cxn ang="0">
                  <a:pos x="T2" y="T3"/>
                </a:cxn>
              </a:cxnLst>
              <a:rect l="0" t="0" r="r" b="b"/>
              <a:pathLst>
                <a:path w="165" h="20">
                  <a:moveTo>
                    <a:pt x="165" y="0"/>
                  </a:moveTo>
                  <a:cubicBezTo>
                    <a:pt x="114" y="17"/>
                    <a:pt x="55" y="20"/>
                    <a:pt x="0" y="1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53" name="Freeform 36">
              <a:extLst>
                <a:ext uri="{FF2B5EF4-FFF2-40B4-BE49-F238E27FC236}">
                  <a16:creationId xmlns:a16="http://schemas.microsoft.com/office/drawing/2014/main" id="{8B490501-8352-47A9-8407-25019CAA388C}"/>
                </a:ext>
              </a:extLst>
            </p:cNvPr>
            <p:cNvSpPr>
              <a:spLocks noChangeAspect="1"/>
            </p:cNvSpPr>
            <p:nvPr/>
          </p:nvSpPr>
          <p:spPr bwMode="auto">
            <a:xfrm rot="21080841">
              <a:off x="2516930" y="2918751"/>
              <a:ext cx="184888" cy="21162"/>
            </a:xfrm>
            <a:custGeom>
              <a:avLst/>
              <a:gdLst>
                <a:gd name="T0" fmla="*/ 122 w 122"/>
                <a:gd name="T1" fmla="*/ 10 h 14"/>
                <a:gd name="T2" fmla="*/ 0 w 122"/>
                <a:gd name="T3" fmla="*/ 0 h 14"/>
              </a:gdLst>
              <a:ahLst/>
              <a:cxnLst>
                <a:cxn ang="0">
                  <a:pos x="T0" y="T1"/>
                </a:cxn>
                <a:cxn ang="0">
                  <a:pos x="T2" y="T3"/>
                </a:cxn>
              </a:cxnLst>
              <a:rect l="0" t="0" r="r" b="b"/>
              <a:pathLst>
                <a:path w="122" h="14">
                  <a:moveTo>
                    <a:pt x="122" y="10"/>
                  </a:moveTo>
                  <a:cubicBezTo>
                    <a:pt x="81" y="14"/>
                    <a:pt x="36" y="14"/>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54" name="Freeform 37">
              <a:extLst>
                <a:ext uri="{FF2B5EF4-FFF2-40B4-BE49-F238E27FC236}">
                  <a16:creationId xmlns:a16="http://schemas.microsoft.com/office/drawing/2014/main" id="{E722CCC5-1141-4B4F-BB52-0D6299E7B7C6}"/>
                </a:ext>
              </a:extLst>
            </p:cNvPr>
            <p:cNvSpPr>
              <a:spLocks noChangeAspect="1"/>
            </p:cNvSpPr>
            <p:nvPr/>
          </p:nvSpPr>
          <p:spPr bwMode="auto">
            <a:xfrm rot="21080841">
              <a:off x="2221711" y="2911190"/>
              <a:ext cx="80192" cy="87989"/>
            </a:xfrm>
            <a:custGeom>
              <a:avLst/>
              <a:gdLst>
                <a:gd name="T0" fmla="*/ 1 w 53"/>
                <a:gd name="T1" fmla="*/ 0 h 58"/>
                <a:gd name="T2" fmla="*/ 53 w 53"/>
                <a:gd name="T3" fmla="*/ 58 h 58"/>
              </a:gdLst>
              <a:ahLst/>
              <a:cxnLst>
                <a:cxn ang="0">
                  <a:pos x="T0" y="T1"/>
                </a:cxn>
                <a:cxn ang="0">
                  <a:pos x="T2" y="T3"/>
                </a:cxn>
              </a:cxnLst>
              <a:rect l="0" t="0" r="r" b="b"/>
              <a:pathLst>
                <a:path w="53" h="58">
                  <a:moveTo>
                    <a:pt x="1" y="0"/>
                  </a:moveTo>
                  <a:cubicBezTo>
                    <a:pt x="0" y="32"/>
                    <a:pt x="35" y="39"/>
                    <a:pt x="53" y="5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55" name="Freeform 38">
              <a:extLst>
                <a:ext uri="{FF2B5EF4-FFF2-40B4-BE49-F238E27FC236}">
                  <a16:creationId xmlns:a16="http://schemas.microsoft.com/office/drawing/2014/main" id="{A5C0780E-EB95-4092-BC59-D6D51679C90F}"/>
                </a:ext>
              </a:extLst>
            </p:cNvPr>
            <p:cNvSpPr>
              <a:spLocks noChangeAspect="1"/>
            </p:cNvSpPr>
            <p:nvPr/>
          </p:nvSpPr>
          <p:spPr bwMode="auto">
            <a:xfrm rot="21080841">
              <a:off x="2313736" y="2982948"/>
              <a:ext cx="122516" cy="84648"/>
            </a:xfrm>
            <a:custGeom>
              <a:avLst/>
              <a:gdLst>
                <a:gd name="T0" fmla="*/ 0 w 81"/>
                <a:gd name="T1" fmla="*/ 0 h 56"/>
                <a:gd name="T2" fmla="*/ 81 w 81"/>
                <a:gd name="T3" fmla="*/ 56 h 56"/>
              </a:gdLst>
              <a:ahLst/>
              <a:cxnLst>
                <a:cxn ang="0">
                  <a:pos x="T0" y="T1"/>
                </a:cxn>
                <a:cxn ang="0">
                  <a:pos x="T2" y="T3"/>
                </a:cxn>
              </a:cxnLst>
              <a:rect l="0" t="0" r="r" b="b"/>
              <a:pathLst>
                <a:path w="81" h="56">
                  <a:moveTo>
                    <a:pt x="0" y="0"/>
                  </a:moveTo>
                  <a:cubicBezTo>
                    <a:pt x="30" y="13"/>
                    <a:pt x="59" y="31"/>
                    <a:pt x="81" y="5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56" name="Line 39">
              <a:extLst>
                <a:ext uri="{FF2B5EF4-FFF2-40B4-BE49-F238E27FC236}">
                  <a16:creationId xmlns:a16="http://schemas.microsoft.com/office/drawing/2014/main" id="{000E4745-BB06-40A4-AA6E-FC502E607CCB}"/>
                </a:ext>
              </a:extLst>
            </p:cNvPr>
            <p:cNvSpPr>
              <a:spLocks noChangeAspect="1" noChangeShapeType="1"/>
            </p:cNvSpPr>
            <p:nvPr/>
          </p:nvSpPr>
          <p:spPr bwMode="auto">
            <a:xfrm rot="21080841">
              <a:off x="2844424" y="299326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57" name="Freeform 40">
              <a:extLst>
                <a:ext uri="{FF2B5EF4-FFF2-40B4-BE49-F238E27FC236}">
                  <a16:creationId xmlns:a16="http://schemas.microsoft.com/office/drawing/2014/main" id="{066AA1F6-ABB3-42FF-813F-9373C2D19AAF}"/>
                </a:ext>
              </a:extLst>
            </p:cNvPr>
            <p:cNvSpPr>
              <a:spLocks noChangeAspect="1"/>
            </p:cNvSpPr>
            <p:nvPr/>
          </p:nvSpPr>
          <p:spPr bwMode="auto">
            <a:xfrm rot="21080841">
              <a:off x="2519507" y="3013646"/>
              <a:ext cx="325224" cy="32300"/>
            </a:xfrm>
            <a:custGeom>
              <a:avLst/>
              <a:gdLst>
                <a:gd name="T0" fmla="*/ 215 w 215"/>
                <a:gd name="T1" fmla="*/ 2 h 21"/>
                <a:gd name="T2" fmla="*/ 0 w 215"/>
                <a:gd name="T3" fmla="*/ 0 h 21"/>
              </a:gdLst>
              <a:ahLst/>
              <a:cxnLst>
                <a:cxn ang="0">
                  <a:pos x="T0" y="T1"/>
                </a:cxn>
                <a:cxn ang="0">
                  <a:pos x="T2" y="T3"/>
                </a:cxn>
              </a:cxnLst>
              <a:rect l="0" t="0" r="r" b="b"/>
              <a:pathLst>
                <a:path w="215" h="21">
                  <a:moveTo>
                    <a:pt x="215" y="2"/>
                  </a:moveTo>
                  <a:cubicBezTo>
                    <a:pt x="168" y="7"/>
                    <a:pt x="80" y="21"/>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58" name="Freeform 41">
              <a:extLst>
                <a:ext uri="{FF2B5EF4-FFF2-40B4-BE49-F238E27FC236}">
                  <a16:creationId xmlns:a16="http://schemas.microsoft.com/office/drawing/2014/main" id="{3C2387DC-6BC5-4E2F-B925-3A27F2A83D18}"/>
                </a:ext>
              </a:extLst>
            </p:cNvPr>
            <p:cNvSpPr>
              <a:spLocks noChangeAspect="1"/>
            </p:cNvSpPr>
            <p:nvPr/>
          </p:nvSpPr>
          <p:spPr bwMode="auto">
            <a:xfrm rot="21080841">
              <a:off x="2804037" y="2668322"/>
              <a:ext cx="240577" cy="71282"/>
            </a:xfrm>
            <a:custGeom>
              <a:avLst/>
              <a:gdLst>
                <a:gd name="T0" fmla="*/ 0 w 159"/>
                <a:gd name="T1" fmla="*/ 47 h 47"/>
                <a:gd name="T2" fmla="*/ 159 w 159"/>
                <a:gd name="T3" fmla="*/ 0 h 47"/>
              </a:gdLst>
              <a:ahLst/>
              <a:cxnLst>
                <a:cxn ang="0">
                  <a:pos x="T0" y="T1"/>
                </a:cxn>
                <a:cxn ang="0">
                  <a:pos x="T2" y="T3"/>
                </a:cxn>
              </a:cxnLst>
              <a:rect l="0" t="0" r="r" b="b"/>
              <a:pathLst>
                <a:path w="159" h="47">
                  <a:moveTo>
                    <a:pt x="0" y="47"/>
                  </a:moveTo>
                  <a:cubicBezTo>
                    <a:pt x="40" y="35"/>
                    <a:pt x="122" y="20"/>
                    <a:pt x="15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59" name="Freeform 42">
              <a:extLst>
                <a:ext uri="{FF2B5EF4-FFF2-40B4-BE49-F238E27FC236}">
                  <a16:creationId xmlns:a16="http://schemas.microsoft.com/office/drawing/2014/main" id="{53FB380A-AF67-41B7-93DE-E48C12101E59}"/>
                </a:ext>
              </a:extLst>
            </p:cNvPr>
            <p:cNvSpPr>
              <a:spLocks noChangeAspect="1"/>
            </p:cNvSpPr>
            <p:nvPr/>
          </p:nvSpPr>
          <p:spPr bwMode="auto">
            <a:xfrm rot="21080841">
              <a:off x="2764414" y="2805570"/>
              <a:ext cx="21162" cy="3341"/>
            </a:xfrm>
            <a:custGeom>
              <a:avLst/>
              <a:gdLst>
                <a:gd name="T0" fmla="*/ 0 w 14"/>
                <a:gd name="T1" fmla="*/ 0 h 2"/>
                <a:gd name="T2" fmla="*/ 14 w 14"/>
                <a:gd name="T3" fmla="*/ 2 h 2"/>
              </a:gdLst>
              <a:ahLst/>
              <a:cxnLst>
                <a:cxn ang="0">
                  <a:pos x="T0" y="T1"/>
                </a:cxn>
                <a:cxn ang="0">
                  <a:pos x="T2" y="T3"/>
                </a:cxn>
              </a:cxnLst>
              <a:rect l="0" t="0" r="r" b="b"/>
              <a:pathLst>
                <a:path w="14" h="2">
                  <a:moveTo>
                    <a:pt x="0" y="0"/>
                  </a:moveTo>
                  <a:cubicBezTo>
                    <a:pt x="4" y="2"/>
                    <a:pt x="9" y="2"/>
                    <a:pt x="14" y="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60" name="Freeform 43">
              <a:extLst>
                <a:ext uri="{FF2B5EF4-FFF2-40B4-BE49-F238E27FC236}">
                  <a16:creationId xmlns:a16="http://schemas.microsoft.com/office/drawing/2014/main" id="{8D64DF94-351D-4733-8CE1-AB53223F5AF8}"/>
                </a:ext>
              </a:extLst>
            </p:cNvPr>
            <p:cNvSpPr>
              <a:spLocks noChangeAspect="1"/>
            </p:cNvSpPr>
            <p:nvPr/>
          </p:nvSpPr>
          <p:spPr bwMode="auto">
            <a:xfrm rot="21080841">
              <a:off x="2658680" y="2848859"/>
              <a:ext cx="333021" cy="43438"/>
            </a:xfrm>
            <a:custGeom>
              <a:avLst/>
              <a:gdLst>
                <a:gd name="T0" fmla="*/ 0 w 220"/>
                <a:gd name="T1" fmla="*/ 7 h 29"/>
                <a:gd name="T2" fmla="*/ 1 w 220"/>
                <a:gd name="T3" fmla="*/ 10 h 29"/>
                <a:gd name="T4" fmla="*/ 220 w 220"/>
                <a:gd name="T5" fmla="*/ 0 h 29"/>
              </a:gdLst>
              <a:ahLst/>
              <a:cxnLst>
                <a:cxn ang="0">
                  <a:pos x="T0" y="T1"/>
                </a:cxn>
                <a:cxn ang="0">
                  <a:pos x="T2" y="T3"/>
                </a:cxn>
                <a:cxn ang="0">
                  <a:pos x="T4" y="T5"/>
                </a:cxn>
              </a:cxnLst>
              <a:rect l="0" t="0" r="r" b="b"/>
              <a:pathLst>
                <a:path w="220" h="29">
                  <a:moveTo>
                    <a:pt x="0" y="7"/>
                  </a:moveTo>
                  <a:cubicBezTo>
                    <a:pt x="0" y="8"/>
                    <a:pt x="1" y="9"/>
                    <a:pt x="1" y="10"/>
                  </a:cubicBezTo>
                  <a:cubicBezTo>
                    <a:pt x="64" y="29"/>
                    <a:pt x="156" y="12"/>
                    <a:pt x="22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61" name="Freeform 44">
              <a:extLst>
                <a:ext uri="{FF2B5EF4-FFF2-40B4-BE49-F238E27FC236}">
                  <a16:creationId xmlns:a16="http://schemas.microsoft.com/office/drawing/2014/main" id="{323BA298-D73A-4F9C-9F21-CE66511818FD}"/>
                </a:ext>
              </a:extLst>
            </p:cNvPr>
            <p:cNvSpPr>
              <a:spLocks noChangeAspect="1"/>
            </p:cNvSpPr>
            <p:nvPr/>
          </p:nvSpPr>
          <p:spPr bwMode="auto">
            <a:xfrm rot="21080841">
              <a:off x="2722994" y="2801538"/>
              <a:ext cx="294039" cy="53462"/>
            </a:xfrm>
            <a:custGeom>
              <a:avLst/>
              <a:gdLst>
                <a:gd name="T0" fmla="*/ 195 w 195"/>
                <a:gd name="T1" fmla="*/ 0 h 35"/>
                <a:gd name="T2" fmla="*/ 0 w 195"/>
                <a:gd name="T3" fmla="*/ 31 h 35"/>
              </a:gdLst>
              <a:ahLst/>
              <a:cxnLst>
                <a:cxn ang="0">
                  <a:pos x="T0" y="T1"/>
                </a:cxn>
                <a:cxn ang="0">
                  <a:pos x="T2" y="T3"/>
                </a:cxn>
              </a:cxnLst>
              <a:rect l="0" t="0" r="r" b="b"/>
              <a:pathLst>
                <a:path w="195" h="35">
                  <a:moveTo>
                    <a:pt x="195" y="0"/>
                  </a:moveTo>
                  <a:cubicBezTo>
                    <a:pt x="140" y="14"/>
                    <a:pt x="61" y="35"/>
                    <a:pt x="0" y="3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62" name="Freeform 45">
              <a:extLst>
                <a:ext uri="{FF2B5EF4-FFF2-40B4-BE49-F238E27FC236}">
                  <a16:creationId xmlns:a16="http://schemas.microsoft.com/office/drawing/2014/main" id="{3CCF255B-96D8-497D-AC5D-B7CCA17B3677}"/>
                </a:ext>
              </a:extLst>
            </p:cNvPr>
            <p:cNvSpPr>
              <a:spLocks noChangeAspect="1"/>
            </p:cNvSpPr>
            <p:nvPr/>
          </p:nvSpPr>
          <p:spPr bwMode="auto">
            <a:xfrm rot="21080841">
              <a:off x="2772067" y="2758880"/>
              <a:ext cx="268422" cy="60144"/>
            </a:xfrm>
            <a:custGeom>
              <a:avLst/>
              <a:gdLst>
                <a:gd name="T0" fmla="*/ 178 w 178"/>
                <a:gd name="T1" fmla="*/ 0 h 40"/>
                <a:gd name="T2" fmla="*/ 0 w 178"/>
                <a:gd name="T3" fmla="*/ 40 h 40"/>
              </a:gdLst>
              <a:ahLst/>
              <a:cxnLst>
                <a:cxn ang="0">
                  <a:pos x="T0" y="T1"/>
                </a:cxn>
                <a:cxn ang="0">
                  <a:pos x="T2" y="T3"/>
                </a:cxn>
              </a:cxnLst>
              <a:rect l="0" t="0" r="r" b="b"/>
              <a:pathLst>
                <a:path w="178" h="40">
                  <a:moveTo>
                    <a:pt x="178" y="0"/>
                  </a:moveTo>
                  <a:cubicBezTo>
                    <a:pt x="124" y="16"/>
                    <a:pt x="58" y="38"/>
                    <a:pt x="0" y="4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63" name="Freeform 46">
              <a:extLst>
                <a:ext uri="{FF2B5EF4-FFF2-40B4-BE49-F238E27FC236}">
                  <a16:creationId xmlns:a16="http://schemas.microsoft.com/office/drawing/2014/main" id="{5845F662-7E17-4598-91FB-D68D264C6239}"/>
                </a:ext>
              </a:extLst>
            </p:cNvPr>
            <p:cNvSpPr>
              <a:spLocks noChangeAspect="1"/>
            </p:cNvSpPr>
            <p:nvPr/>
          </p:nvSpPr>
          <p:spPr bwMode="auto">
            <a:xfrm rot="21080841">
              <a:off x="2826791" y="2723994"/>
              <a:ext cx="217188" cy="53462"/>
            </a:xfrm>
            <a:custGeom>
              <a:avLst/>
              <a:gdLst>
                <a:gd name="T0" fmla="*/ 144 w 144"/>
                <a:gd name="T1" fmla="*/ 0 h 36"/>
                <a:gd name="T2" fmla="*/ 0 w 144"/>
                <a:gd name="T3" fmla="*/ 36 h 36"/>
              </a:gdLst>
              <a:ahLst/>
              <a:cxnLst>
                <a:cxn ang="0">
                  <a:pos x="T0" y="T1"/>
                </a:cxn>
                <a:cxn ang="0">
                  <a:pos x="T2" y="T3"/>
                </a:cxn>
              </a:cxnLst>
              <a:rect l="0" t="0" r="r" b="b"/>
              <a:pathLst>
                <a:path w="144" h="36">
                  <a:moveTo>
                    <a:pt x="144" y="0"/>
                  </a:moveTo>
                  <a:cubicBezTo>
                    <a:pt x="97" y="16"/>
                    <a:pt x="49" y="25"/>
                    <a:pt x="0" y="3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64" name="Freeform 47">
              <a:extLst>
                <a:ext uri="{FF2B5EF4-FFF2-40B4-BE49-F238E27FC236}">
                  <a16:creationId xmlns:a16="http://schemas.microsoft.com/office/drawing/2014/main" id="{8AFDFF6D-EC3B-4299-838F-5ED6A0E6D4E4}"/>
                </a:ext>
              </a:extLst>
            </p:cNvPr>
            <p:cNvSpPr>
              <a:spLocks noChangeAspect="1"/>
            </p:cNvSpPr>
            <p:nvPr/>
          </p:nvSpPr>
          <p:spPr bwMode="auto">
            <a:xfrm rot="21080841">
              <a:off x="2827915" y="2695306"/>
              <a:ext cx="221643" cy="51234"/>
            </a:xfrm>
            <a:custGeom>
              <a:avLst/>
              <a:gdLst>
                <a:gd name="T0" fmla="*/ 146 w 146"/>
                <a:gd name="T1" fmla="*/ 0 h 34"/>
                <a:gd name="T2" fmla="*/ 0 w 146"/>
                <a:gd name="T3" fmla="*/ 34 h 34"/>
              </a:gdLst>
              <a:ahLst/>
              <a:cxnLst>
                <a:cxn ang="0">
                  <a:pos x="T0" y="T1"/>
                </a:cxn>
                <a:cxn ang="0">
                  <a:pos x="T2" y="T3"/>
                </a:cxn>
              </a:cxnLst>
              <a:rect l="0" t="0" r="r" b="b"/>
              <a:pathLst>
                <a:path w="146" h="34">
                  <a:moveTo>
                    <a:pt x="146" y="0"/>
                  </a:moveTo>
                  <a:cubicBezTo>
                    <a:pt x="101" y="17"/>
                    <a:pt x="50" y="22"/>
                    <a:pt x="0"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65" name="Freeform 48">
              <a:extLst>
                <a:ext uri="{FF2B5EF4-FFF2-40B4-BE49-F238E27FC236}">
                  <a16:creationId xmlns:a16="http://schemas.microsoft.com/office/drawing/2014/main" id="{4B6D6EB4-E14C-4BE5-9FF2-7113106840B0}"/>
                </a:ext>
              </a:extLst>
            </p:cNvPr>
            <p:cNvSpPr>
              <a:spLocks noChangeAspect="1"/>
            </p:cNvSpPr>
            <p:nvPr/>
          </p:nvSpPr>
          <p:spPr bwMode="auto">
            <a:xfrm rot="21080841">
              <a:off x="2501209" y="2672635"/>
              <a:ext cx="541298" cy="116947"/>
            </a:xfrm>
            <a:custGeom>
              <a:avLst/>
              <a:gdLst>
                <a:gd name="T0" fmla="*/ 358 w 358"/>
                <a:gd name="T1" fmla="*/ 0 h 78"/>
                <a:gd name="T2" fmla="*/ 0 w 358"/>
                <a:gd name="T3" fmla="*/ 78 h 78"/>
              </a:gdLst>
              <a:ahLst/>
              <a:cxnLst>
                <a:cxn ang="0">
                  <a:pos x="T0" y="T1"/>
                </a:cxn>
                <a:cxn ang="0">
                  <a:pos x="T2" y="T3"/>
                </a:cxn>
              </a:cxnLst>
              <a:rect l="0" t="0" r="r" b="b"/>
              <a:pathLst>
                <a:path w="358" h="78">
                  <a:moveTo>
                    <a:pt x="358" y="0"/>
                  </a:moveTo>
                  <a:cubicBezTo>
                    <a:pt x="272" y="10"/>
                    <a:pt x="125" y="77"/>
                    <a:pt x="0" y="7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66" name="Freeform 49">
              <a:extLst>
                <a:ext uri="{FF2B5EF4-FFF2-40B4-BE49-F238E27FC236}">
                  <a16:creationId xmlns:a16="http://schemas.microsoft.com/office/drawing/2014/main" id="{050A9681-885D-4170-B5A4-83A50E83CCB2}"/>
                </a:ext>
              </a:extLst>
            </p:cNvPr>
            <p:cNvSpPr>
              <a:spLocks noChangeAspect="1"/>
            </p:cNvSpPr>
            <p:nvPr/>
          </p:nvSpPr>
          <p:spPr bwMode="auto">
            <a:xfrm rot="21080841">
              <a:off x="2214010" y="2912102"/>
              <a:ext cx="3341" cy="5569"/>
            </a:xfrm>
            <a:custGeom>
              <a:avLst/>
              <a:gdLst>
                <a:gd name="T0" fmla="*/ 0 w 2"/>
                <a:gd name="T1" fmla="*/ 0 h 4"/>
                <a:gd name="T2" fmla="*/ 2 w 2"/>
                <a:gd name="T3" fmla="*/ 4 h 4"/>
              </a:gdLst>
              <a:ahLst/>
              <a:cxnLst>
                <a:cxn ang="0">
                  <a:pos x="T0" y="T1"/>
                </a:cxn>
                <a:cxn ang="0">
                  <a:pos x="T2" y="T3"/>
                </a:cxn>
              </a:cxnLst>
              <a:rect l="0" t="0" r="r" b="b"/>
              <a:pathLst>
                <a:path w="2" h="4">
                  <a:moveTo>
                    <a:pt x="0" y="0"/>
                  </a:moveTo>
                  <a:cubicBezTo>
                    <a:pt x="1" y="1"/>
                    <a:pt x="1" y="3"/>
                    <a:pt x="2" y="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67" name="Freeform 50">
              <a:extLst>
                <a:ext uri="{FF2B5EF4-FFF2-40B4-BE49-F238E27FC236}">
                  <a16:creationId xmlns:a16="http://schemas.microsoft.com/office/drawing/2014/main" id="{FE87E45B-C41A-4A37-B513-F306539D6F38}"/>
                </a:ext>
              </a:extLst>
            </p:cNvPr>
            <p:cNvSpPr>
              <a:spLocks noChangeAspect="1"/>
            </p:cNvSpPr>
            <p:nvPr/>
          </p:nvSpPr>
          <p:spPr bwMode="auto">
            <a:xfrm rot="21080841">
              <a:off x="2219377" y="2885415"/>
              <a:ext cx="421010" cy="53462"/>
            </a:xfrm>
            <a:custGeom>
              <a:avLst/>
              <a:gdLst>
                <a:gd name="T0" fmla="*/ 0 w 279"/>
                <a:gd name="T1" fmla="*/ 0 h 35"/>
                <a:gd name="T2" fmla="*/ 279 w 279"/>
                <a:gd name="T3" fmla="*/ 27 h 35"/>
              </a:gdLst>
              <a:ahLst/>
              <a:cxnLst>
                <a:cxn ang="0">
                  <a:pos x="T0" y="T1"/>
                </a:cxn>
                <a:cxn ang="0">
                  <a:pos x="T2" y="T3"/>
                </a:cxn>
              </a:cxnLst>
              <a:rect l="0" t="0" r="r" b="b"/>
              <a:pathLst>
                <a:path w="279" h="35">
                  <a:moveTo>
                    <a:pt x="0" y="0"/>
                  </a:moveTo>
                  <a:cubicBezTo>
                    <a:pt x="87" y="35"/>
                    <a:pt x="186" y="32"/>
                    <a:pt x="279" y="2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68" name="Freeform 51">
              <a:extLst>
                <a:ext uri="{FF2B5EF4-FFF2-40B4-BE49-F238E27FC236}">
                  <a16:creationId xmlns:a16="http://schemas.microsoft.com/office/drawing/2014/main" id="{99B8173E-EC03-4102-AC0B-C99C9AEE3C18}"/>
                </a:ext>
              </a:extLst>
            </p:cNvPr>
            <p:cNvSpPr>
              <a:spLocks noChangeAspect="1"/>
            </p:cNvSpPr>
            <p:nvPr/>
          </p:nvSpPr>
          <p:spPr bwMode="auto">
            <a:xfrm rot="21080841">
              <a:off x="2639468" y="2885530"/>
              <a:ext cx="20048" cy="7796"/>
            </a:xfrm>
            <a:custGeom>
              <a:avLst/>
              <a:gdLst>
                <a:gd name="T0" fmla="*/ 0 w 13"/>
                <a:gd name="T1" fmla="*/ 5 h 5"/>
                <a:gd name="T2" fmla="*/ 13 w 13"/>
                <a:gd name="T3" fmla="*/ 0 h 5"/>
              </a:gdLst>
              <a:ahLst/>
              <a:cxnLst>
                <a:cxn ang="0">
                  <a:pos x="T0" y="T1"/>
                </a:cxn>
                <a:cxn ang="0">
                  <a:pos x="T2" y="T3"/>
                </a:cxn>
              </a:cxnLst>
              <a:rect l="0" t="0" r="r" b="b"/>
              <a:pathLst>
                <a:path w="13" h="5">
                  <a:moveTo>
                    <a:pt x="0" y="5"/>
                  </a:moveTo>
                  <a:cubicBezTo>
                    <a:pt x="5" y="3"/>
                    <a:pt x="10" y="2"/>
                    <a:pt x="13"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69" name="Freeform 52">
              <a:extLst>
                <a:ext uri="{FF2B5EF4-FFF2-40B4-BE49-F238E27FC236}">
                  <a16:creationId xmlns:a16="http://schemas.microsoft.com/office/drawing/2014/main" id="{47B43141-9220-4897-8FA8-ABFD64EF0794}"/>
                </a:ext>
              </a:extLst>
            </p:cNvPr>
            <p:cNvSpPr>
              <a:spLocks noChangeAspect="1"/>
            </p:cNvSpPr>
            <p:nvPr/>
          </p:nvSpPr>
          <p:spPr bwMode="auto">
            <a:xfrm rot="21080841">
              <a:off x="2654996" y="2833569"/>
              <a:ext cx="82420" cy="44551"/>
            </a:xfrm>
            <a:custGeom>
              <a:avLst/>
              <a:gdLst>
                <a:gd name="T0" fmla="*/ 0 w 54"/>
                <a:gd name="T1" fmla="*/ 30 h 30"/>
                <a:gd name="T2" fmla="*/ 54 w 54"/>
                <a:gd name="T3" fmla="*/ 0 h 30"/>
              </a:gdLst>
              <a:ahLst/>
              <a:cxnLst>
                <a:cxn ang="0">
                  <a:pos x="T0" y="T1"/>
                </a:cxn>
                <a:cxn ang="0">
                  <a:pos x="T2" y="T3"/>
                </a:cxn>
              </a:cxnLst>
              <a:rect l="0" t="0" r="r" b="b"/>
              <a:pathLst>
                <a:path w="54" h="30">
                  <a:moveTo>
                    <a:pt x="0" y="30"/>
                  </a:moveTo>
                  <a:cubicBezTo>
                    <a:pt x="18" y="22"/>
                    <a:pt x="42" y="17"/>
                    <a:pt x="5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70" name="Freeform 53">
              <a:extLst>
                <a:ext uri="{FF2B5EF4-FFF2-40B4-BE49-F238E27FC236}">
                  <a16:creationId xmlns:a16="http://schemas.microsoft.com/office/drawing/2014/main" id="{AC9E969A-60C3-45D4-8DD9-92D50420C82F}"/>
                </a:ext>
              </a:extLst>
            </p:cNvPr>
            <p:cNvSpPr>
              <a:spLocks noChangeAspect="1"/>
            </p:cNvSpPr>
            <p:nvPr/>
          </p:nvSpPr>
          <p:spPr bwMode="auto">
            <a:xfrm rot="21080841">
              <a:off x="2607747" y="2837144"/>
              <a:ext cx="128085" cy="20048"/>
            </a:xfrm>
            <a:custGeom>
              <a:avLst/>
              <a:gdLst>
                <a:gd name="T0" fmla="*/ 84 w 84"/>
                <a:gd name="T1" fmla="*/ 0 h 14"/>
                <a:gd name="T2" fmla="*/ 0 w 84"/>
                <a:gd name="T3" fmla="*/ 12 h 14"/>
              </a:gdLst>
              <a:ahLst/>
              <a:cxnLst>
                <a:cxn ang="0">
                  <a:pos x="T0" y="T1"/>
                </a:cxn>
                <a:cxn ang="0">
                  <a:pos x="T2" y="T3"/>
                </a:cxn>
              </a:cxnLst>
              <a:rect l="0" t="0" r="r" b="b"/>
              <a:pathLst>
                <a:path w="84" h="14">
                  <a:moveTo>
                    <a:pt x="84" y="0"/>
                  </a:moveTo>
                  <a:cubicBezTo>
                    <a:pt x="56" y="0"/>
                    <a:pt x="29" y="14"/>
                    <a:pt x="0"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71" name="Freeform 54">
              <a:extLst>
                <a:ext uri="{FF2B5EF4-FFF2-40B4-BE49-F238E27FC236}">
                  <a16:creationId xmlns:a16="http://schemas.microsoft.com/office/drawing/2014/main" id="{AF5D249B-597F-439B-BCAC-BAEC79B03065}"/>
                </a:ext>
              </a:extLst>
            </p:cNvPr>
            <p:cNvSpPr>
              <a:spLocks noChangeAspect="1"/>
            </p:cNvSpPr>
            <p:nvPr/>
          </p:nvSpPr>
          <p:spPr bwMode="auto">
            <a:xfrm rot="21080841">
              <a:off x="2732232" y="2809605"/>
              <a:ext cx="33413" cy="15593"/>
            </a:xfrm>
            <a:custGeom>
              <a:avLst/>
              <a:gdLst>
                <a:gd name="T0" fmla="*/ 0 w 22"/>
                <a:gd name="T1" fmla="*/ 10 h 10"/>
                <a:gd name="T2" fmla="*/ 22 w 22"/>
                <a:gd name="T3" fmla="*/ 0 h 10"/>
              </a:gdLst>
              <a:ahLst/>
              <a:cxnLst>
                <a:cxn ang="0">
                  <a:pos x="T0" y="T1"/>
                </a:cxn>
                <a:cxn ang="0">
                  <a:pos x="T2" y="T3"/>
                </a:cxn>
              </a:cxnLst>
              <a:rect l="0" t="0" r="r" b="b"/>
              <a:pathLst>
                <a:path w="22" h="10">
                  <a:moveTo>
                    <a:pt x="0" y="10"/>
                  </a:moveTo>
                  <a:cubicBezTo>
                    <a:pt x="6" y="3"/>
                    <a:pt x="15" y="5"/>
                    <a:pt x="2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72" name="Freeform 55">
              <a:extLst>
                <a:ext uri="{FF2B5EF4-FFF2-40B4-BE49-F238E27FC236}">
                  <a16:creationId xmlns:a16="http://schemas.microsoft.com/office/drawing/2014/main" id="{E63849B1-7CB3-4C0E-9E78-2AF9913895FE}"/>
                </a:ext>
              </a:extLst>
            </p:cNvPr>
            <p:cNvSpPr>
              <a:spLocks noChangeAspect="1"/>
            </p:cNvSpPr>
            <p:nvPr/>
          </p:nvSpPr>
          <p:spPr bwMode="auto">
            <a:xfrm rot="21080841">
              <a:off x="2760795" y="2761076"/>
              <a:ext cx="53462" cy="42324"/>
            </a:xfrm>
            <a:custGeom>
              <a:avLst/>
              <a:gdLst>
                <a:gd name="T0" fmla="*/ 0 w 36"/>
                <a:gd name="T1" fmla="*/ 28 h 28"/>
                <a:gd name="T2" fmla="*/ 36 w 36"/>
                <a:gd name="T3" fmla="*/ 0 h 28"/>
              </a:gdLst>
              <a:ahLst/>
              <a:cxnLst>
                <a:cxn ang="0">
                  <a:pos x="T0" y="T1"/>
                </a:cxn>
                <a:cxn ang="0">
                  <a:pos x="T2" y="T3"/>
                </a:cxn>
              </a:cxnLst>
              <a:rect l="0" t="0" r="r" b="b"/>
              <a:pathLst>
                <a:path w="36" h="28">
                  <a:moveTo>
                    <a:pt x="0" y="28"/>
                  </a:moveTo>
                  <a:cubicBezTo>
                    <a:pt x="9" y="17"/>
                    <a:pt x="30" y="16"/>
                    <a:pt x="3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73" name="Freeform 56">
              <a:extLst>
                <a:ext uri="{FF2B5EF4-FFF2-40B4-BE49-F238E27FC236}">
                  <a16:creationId xmlns:a16="http://schemas.microsoft.com/office/drawing/2014/main" id="{526F0625-2FCB-4990-A80B-C4DB9E0E3FD7}"/>
                </a:ext>
              </a:extLst>
            </p:cNvPr>
            <p:cNvSpPr>
              <a:spLocks noChangeAspect="1"/>
            </p:cNvSpPr>
            <p:nvPr/>
          </p:nvSpPr>
          <p:spPr bwMode="auto">
            <a:xfrm rot="21080841">
              <a:off x="2367634" y="2789706"/>
              <a:ext cx="449968" cy="59030"/>
            </a:xfrm>
            <a:custGeom>
              <a:avLst/>
              <a:gdLst>
                <a:gd name="T0" fmla="*/ 298 w 298"/>
                <a:gd name="T1" fmla="*/ 1 h 39"/>
                <a:gd name="T2" fmla="*/ 295 w 298"/>
                <a:gd name="T3" fmla="*/ 0 h 39"/>
                <a:gd name="T4" fmla="*/ 0 w 298"/>
                <a:gd name="T5" fmla="*/ 35 h 39"/>
              </a:gdLst>
              <a:ahLst/>
              <a:cxnLst>
                <a:cxn ang="0">
                  <a:pos x="T0" y="T1"/>
                </a:cxn>
                <a:cxn ang="0">
                  <a:pos x="T2" y="T3"/>
                </a:cxn>
                <a:cxn ang="0">
                  <a:pos x="T4" y="T5"/>
                </a:cxn>
              </a:cxnLst>
              <a:rect l="0" t="0" r="r" b="b"/>
              <a:pathLst>
                <a:path w="298" h="39">
                  <a:moveTo>
                    <a:pt x="298" y="1"/>
                  </a:moveTo>
                  <a:cubicBezTo>
                    <a:pt x="297" y="1"/>
                    <a:pt x="296" y="0"/>
                    <a:pt x="295" y="0"/>
                  </a:cubicBezTo>
                  <a:cubicBezTo>
                    <a:pt x="201" y="31"/>
                    <a:pt x="101" y="39"/>
                    <a:pt x="0" y="3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74" name="Freeform 57">
              <a:extLst>
                <a:ext uri="{FF2B5EF4-FFF2-40B4-BE49-F238E27FC236}">
                  <a16:creationId xmlns:a16="http://schemas.microsoft.com/office/drawing/2014/main" id="{4304464E-8E80-4785-8567-4D2A34D827CE}"/>
                </a:ext>
              </a:extLst>
            </p:cNvPr>
            <p:cNvSpPr>
              <a:spLocks noChangeAspect="1"/>
            </p:cNvSpPr>
            <p:nvPr/>
          </p:nvSpPr>
          <p:spPr bwMode="auto">
            <a:xfrm rot="21080841">
              <a:off x="2594268" y="2629177"/>
              <a:ext cx="437717" cy="116947"/>
            </a:xfrm>
            <a:custGeom>
              <a:avLst/>
              <a:gdLst>
                <a:gd name="T0" fmla="*/ 0 w 289"/>
                <a:gd name="T1" fmla="*/ 68 h 77"/>
                <a:gd name="T2" fmla="*/ 1 w 289"/>
                <a:gd name="T3" fmla="*/ 71 h 77"/>
                <a:gd name="T4" fmla="*/ 289 w 289"/>
                <a:gd name="T5" fmla="*/ 10 h 77"/>
              </a:gdLst>
              <a:ahLst/>
              <a:cxnLst>
                <a:cxn ang="0">
                  <a:pos x="T0" y="T1"/>
                </a:cxn>
                <a:cxn ang="0">
                  <a:pos x="T2" y="T3"/>
                </a:cxn>
                <a:cxn ang="0">
                  <a:pos x="T4" y="T5"/>
                </a:cxn>
              </a:cxnLst>
              <a:rect l="0" t="0" r="r" b="b"/>
              <a:pathLst>
                <a:path w="289" h="77">
                  <a:moveTo>
                    <a:pt x="0" y="68"/>
                  </a:moveTo>
                  <a:cubicBezTo>
                    <a:pt x="0" y="69"/>
                    <a:pt x="1" y="70"/>
                    <a:pt x="1" y="71"/>
                  </a:cubicBezTo>
                  <a:cubicBezTo>
                    <a:pt x="99" y="77"/>
                    <a:pt x="186" y="0"/>
                    <a:pt x="289"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75" name="Freeform 58">
              <a:extLst>
                <a:ext uri="{FF2B5EF4-FFF2-40B4-BE49-F238E27FC236}">
                  <a16:creationId xmlns:a16="http://schemas.microsoft.com/office/drawing/2014/main" id="{02384B2A-8A43-49EB-955E-5B180B67731F}"/>
                </a:ext>
              </a:extLst>
            </p:cNvPr>
            <p:cNvSpPr>
              <a:spLocks noChangeAspect="1"/>
            </p:cNvSpPr>
            <p:nvPr/>
          </p:nvSpPr>
          <p:spPr bwMode="auto">
            <a:xfrm rot="21080841">
              <a:off x="1975427" y="2039859"/>
              <a:ext cx="363093" cy="171523"/>
            </a:xfrm>
            <a:custGeom>
              <a:avLst/>
              <a:gdLst>
                <a:gd name="T0" fmla="*/ 0 w 240"/>
                <a:gd name="T1" fmla="*/ 114 h 114"/>
                <a:gd name="T2" fmla="*/ 124 w 240"/>
                <a:gd name="T3" fmla="*/ 74 h 114"/>
                <a:gd name="T4" fmla="*/ 240 w 240"/>
                <a:gd name="T5" fmla="*/ 0 h 114"/>
              </a:gdLst>
              <a:ahLst/>
              <a:cxnLst>
                <a:cxn ang="0">
                  <a:pos x="T0" y="T1"/>
                </a:cxn>
                <a:cxn ang="0">
                  <a:pos x="T2" y="T3"/>
                </a:cxn>
                <a:cxn ang="0">
                  <a:pos x="T4" y="T5"/>
                </a:cxn>
              </a:cxnLst>
              <a:rect l="0" t="0" r="r" b="b"/>
              <a:pathLst>
                <a:path w="240" h="114">
                  <a:moveTo>
                    <a:pt x="0" y="114"/>
                  </a:moveTo>
                  <a:cubicBezTo>
                    <a:pt x="40" y="106"/>
                    <a:pt x="84" y="89"/>
                    <a:pt x="124" y="74"/>
                  </a:cubicBezTo>
                  <a:cubicBezTo>
                    <a:pt x="178" y="52"/>
                    <a:pt x="233" y="46"/>
                    <a:pt x="24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76" name="Freeform 59">
              <a:extLst>
                <a:ext uri="{FF2B5EF4-FFF2-40B4-BE49-F238E27FC236}">
                  <a16:creationId xmlns:a16="http://schemas.microsoft.com/office/drawing/2014/main" id="{D6E467B0-3EBE-4BD1-8477-D353479CF54F}"/>
                </a:ext>
              </a:extLst>
            </p:cNvPr>
            <p:cNvSpPr>
              <a:spLocks noChangeAspect="1"/>
            </p:cNvSpPr>
            <p:nvPr/>
          </p:nvSpPr>
          <p:spPr bwMode="auto">
            <a:xfrm rot="21080841">
              <a:off x="2308084" y="1985734"/>
              <a:ext cx="13365" cy="28958"/>
            </a:xfrm>
            <a:custGeom>
              <a:avLst/>
              <a:gdLst>
                <a:gd name="T0" fmla="*/ 9 w 9"/>
                <a:gd name="T1" fmla="*/ 19 h 19"/>
                <a:gd name="T2" fmla="*/ 0 w 9"/>
                <a:gd name="T3" fmla="*/ 0 h 19"/>
              </a:gdLst>
              <a:ahLst/>
              <a:cxnLst>
                <a:cxn ang="0">
                  <a:pos x="T0" y="T1"/>
                </a:cxn>
                <a:cxn ang="0">
                  <a:pos x="T2" y="T3"/>
                </a:cxn>
              </a:cxnLst>
              <a:rect l="0" t="0" r="r" b="b"/>
              <a:pathLst>
                <a:path w="9" h="19">
                  <a:moveTo>
                    <a:pt x="9" y="19"/>
                  </a:moveTo>
                  <a:cubicBezTo>
                    <a:pt x="7" y="12"/>
                    <a:pt x="3" y="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77" name="Freeform 60">
              <a:extLst>
                <a:ext uri="{FF2B5EF4-FFF2-40B4-BE49-F238E27FC236}">
                  <a16:creationId xmlns:a16="http://schemas.microsoft.com/office/drawing/2014/main" id="{6F705C4E-C438-4597-B3CF-0AB2C666E5EA}"/>
                </a:ext>
              </a:extLst>
            </p:cNvPr>
            <p:cNvSpPr>
              <a:spLocks noChangeAspect="1"/>
            </p:cNvSpPr>
            <p:nvPr/>
          </p:nvSpPr>
          <p:spPr bwMode="auto">
            <a:xfrm rot="21080841">
              <a:off x="2324744" y="2008124"/>
              <a:ext cx="70168" cy="21162"/>
            </a:xfrm>
            <a:custGeom>
              <a:avLst/>
              <a:gdLst>
                <a:gd name="T0" fmla="*/ 0 w 47"/>
                <a:gd name="T1" fmla="*/ 0 h 14"/>
                <a:gd name="T2" fmla="*/ 47 w 47"/>
                <a:gd name="T3" fmla="*/ 13 h 14"/>
              </a:gdLst>
              <a:ahLst/>
              <a:cxnLst>
                <a:cxn ang="0">
                  <a:pos x="T0" y="T1"/>
                </a:cxn>
                <a:cxn ang="0">
                  <a:pos x="T2" y="T3"/>
                </a:cxn>
              </a:cxnLst>
              <a:rect l="0" t="0" r="r" b="b"/>
              <a:pathLst>
                <a:path w="47" h="14">
                  <a:moveTo>
                    <a:pt x="0" y="0"/>
                  </a:moveTo>
                  <a:cubicBezTo>
                    <a:pt x="17" y="2"/>
                    <a:pt x="30" y="14"/>
                    <a:pt x="47" y="1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78" name="Freeform 61">
              <a:extLst>
                <a:ext uri="{FF2B5EF4-FFF2-40B4-BE49-F238E27FC236}">
                  <a16:creationId xmlns:a16="http://schemas.microsoft.com/office/drawing/2014/main" id="{630A9ECF-7C87-4E30-8BD1-8BE89CBE4556}"/>
                </a:ext>
              </a:extLst>
            </p:cNvPr>
            <p:cNvSpPr>
              <a:spLocks noChangeAspect="1"/>
            </p:cNvSpPr>
            <p:nvPr/>
          </p:nvSpPr>
          <p:spPr bwMode="auto">
            <a:xfrm rot="21080841">
              <a:off x="1986966" y="2929531"/>
              <a:ext cx="230553" cy="34527"/>
            </a:xfrm>
            <a:custGeom>
              <a:avLst/>
              <a:gdLst>
                <a:gd name="T0" fmla="*/ 0 w 152"/>
                <a:gd name="T1" fmla="*/ 23 h 23"/>
                <a:gd name="T2" fmla="*/ 152 w 152"/>
                <a:gd name="T3" fmla="*/ 0 h 23"/>
              </a:gdLst>
              <a:ahLst/>
              <a:cxnLst>
                <a:cxn ang="0">
                  <a:pos x="T0" y="T1"/>
                </a:cxn>
                <a:cxn ang="0">
                  <a:pos x="T2" y="T3"/>
                </a:cxn>
              </a:cxnLst>
              <a:rect l="0" t="0" r="r" b="b"/>
              <a:pathLst>
                <a:path w="152" h="23">
                  <a:moveTo>
                    <a:pt x="0" y="23"/>
                  </a:moveTo>
                  <a:cubicBezTo>
                    <a:pt x="51" y="20"/>
                    <a:pt x="102" y="13"/>
                    <a:pt x="15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79" name="Freeform 62">
              <a:extLst>
                <a:ext uri="{FF2B5EF4-FFF2-40B4-BE49-F238E27FC236}">
                  <a16:creationId xmlns:a16="http://schemas.microsoft.com/office/drawing/2014/main" id="{7A105789-B978-495D-A8E5-6F6D711B190C}"/>
                </a:ext>
              </a:extLst>
            </p:cNvPr>
            <p:cNvSpPr>
              <a:spLocks noChangeAspect="1"/>
            </p:cNvSpPr>
            <p:nvPr/>
          </p:nvSpPr>
          <p:spPr bwMode="auto">
            <a:xfrm rot="21080841">
              <a:off x="2208130" y="2839950"/>
              <a:ext cx="182660" cy="59030"/>
            </a:xfrm>
            <a:custGeom>
              <a:avLst/>
              <a:gdLst>
                <a:gd name="T0" fmla="*/ 0 w 121"/>
                <a:gd name="T1" fmla="*/ 39 h 39"/>
                <a:gd name="T2" fmla="*/ 121 w 121"/>
                <a:gd name="T3" fmla="*/ 0 h 39"/>
              </a:gdLst>
              <a:ahLst/>
              <a:cxnLst>
                <a:cxn ang="0">
                  <a:pos x="T0" y="T1"/>
                </a:cxn>
                <a:cxn ang="0">
                  <a:pos x="T2" y="T3"/>
                </a:cxn>
              </a:cxnLst>
              <a:rect l="0" t="0" r="r" b="b"/>
              <a:pathLst>
                <a:path w="121" h="39">
                  <a:moveTo>
                    <a:pt x="0" y="39"/>
                  </a:moveTo>
                  <a:cubicBezTo>
                    <a:pt x="39" y="20"/>
                    <a:pt x="80" y="8"/>
                    <a:pt x="12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80" name="Freeform 63">
              <a:extLst>
                <a:ext uri="{FF2B5EF4-FFF2-40B4-BE49-F238E27FC236}">
                  <a16:creationId xmlns:a16="http://schemas.microsoft.com/office/drawing/2014/main" id="{F09561CC-9A33-4195-BA60-30B2C63DA429}"/>
                </a:ext>
              </a:extLst>
            </p:cNvPr>
            <p:cNvSpPr>
              <a:spLocks noChangeAspect="1"/>
            </p:cNvSpPr>
            <p:nvPr/>
          </p:nvSpPr>
          <p:spPr bwMode="auto">
            <a:xfrm rot="21080841">
              <a:off x="2374012" y="2677203"/>
              <a:ext cx="262853" cy="130313"/>
            </a:xfrm>
            <a:custGeom>
              <a:avLst/>
              <a:gdLst>
                <a:gd name="T0" fmla="*/ 0 w 174"/>
                <a:gd name="T1" fmla="*/ 86 h 86"/>
                <a:gd name="T2" fmla="*/ 1 w 174"/>
                <a:gd name="T3" fmla="*/ 85 h 86"/>
                <a:gd name="T4" fmla="*/ 174 w 174"/>
                <a:gd name="T5" fmla="*/ 0 h 86"/>
              </a:gdLst>
              <a:ahLst/>
              <a:cxnLst>
                <a:cxn ang="0">
                  <a:pos x="T0" y="T1"/>
                </a:cxn>
                <a:cxn ang="0">
                  <a:pos x="T2" y="T3"/>
                </a:cxn>
                <a:cxn ang="0">
                  <a:pos x="T4" y="T5"/>
                </a:cxn>
              </a:cxnLst>
              <a:rect l="0" t="0" r="r" b="b"/>
              <a:pathLst>
                <a:path w="174" h="86">
                  <a:moveTo>
                    <a:pt x="0" y="86"/>
                  </a:moveTo>
                  <a:cubicBezTo>
                    <a:pt x="0" y="86"/>
                    <a:pt x="1" y="85"/>
                    <a:pt x="1" y="85"/>
                  </a:cubicBezTo>
                  <a:cubicBezTo>
                    <a:pt x="64" y="73"/>
                    <a:pt x="128" y="49"/>
                    <a:pt x="17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81" name="Freeform 64">
              <a:extLst>
                <a:ext uri="{FF2B5EF4-FFF2-40B4-BE49-F238E27FC236}">
                  <a16:creationId xmlns:a16="http://schemas.microsoft.com/office/drawing/2014/main" id="{8C1C0C04-FD4B-4250-9294-548B9984E431}"/>
                </a:ext>
              </a:extLst>
            </p:cNvPr>
            <p:cNvSpPr>
              <a:spLocks noChangeAspect="1"/>
            </p:cNvSpPr>
            <p:nvPr/>
          </p:nvSpPr>
          <p:spPr bwMode="auto">
            <a:xfrm rot="21080841">
              <a:off x="2585448" y="2651183"/>
              <a:ext cx="40096" cy="16707"/>
            </a:xfrm>
            <a:custGeom>
              <a:avLst/>
              <a:gdLst>
                <a:gd name="T0" fmla="*/ 27 w 27"/>
                <a:gd name="T1" fmla="*/ 7 h 11"/>
                <a:gd name="T2" fmla="*/ 0 w 27"/>
                <a:gd name="T3" fmla="*/ 8 h 11"/>
              </a:gdLst>
              <a:ahLst/>
              <a:cxnLst>
                <a:cxn ang="0">
                  <a:pos x="T0" y="T1"/>
                </a:cxn>
                <a:cxn ang="0">
                  <a:pos x="T2" y="T3"/>
                </a:cxn>
              </a:cxnLst>
              <a:rect l="0" t="0" r="r" b="b"/>
              <a:pathLst>
                <a:path w="27" h="11">
                  <a:moveTo>
                    <a:pt x="27" y="7"/>
                  </a:moveTo>
                  <a:cubicBezTo>
                    <a:pt x="18" y="0"/>
                    <a:pt x="9" y="11"/>
                    <a:pt x="0" y="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82" name="Freeform 65">
              <a:extLst>
                <a:ext uri="{FF2B5EF4-FFF2-40B4-BE49-F238E27FC236}">
                  <a16:creationId xmlns:a16="http://schemas.microsoft.com/office/drawing/2014/main" id="{9BB178A3-E111-4A24-86B7-50E40B4A65C9}"/>
                </a:ext>
              </a:extLst>
            </p:cNvPr>
            <p:cNvSpPr>
              <a:spLocks noChangeAspect="1"/>
            </p:cNvSpPr>
            <p:nvPr/>
          </p:nvSpPr>
          <p:spPr bwMode="auto">
            <a:xfrm rot="21080841">
              <a:off x="2623917" y="2636366"/>
              <a:ext cx="69055" cy="16707"/>
            </a:xfrm>
            <a:custGeom>
              <a:avLst/>
              <a:gdLst>
                <a:gd name="T0" fmla="*/ 0 w 45"/>
                <a:gd name="T1" fmla="*/ 11 h 11"/>
                <a:gd name="T2" fmla="*/ 45 w 45"/>
                <a:gd name="T3" fmla="*/ 0 h 11"/>
              </a:gdLst>
              <a:ahLst/>
              <a:cxnLst>
                <a:cxn ang="0">
                  <a:pos x="T0" y="T1"/>
                </a:cxn>
                <a:cxn ang="0">
                  <a:pos x="T2" y="T3"/>
                </a:cxn>
              </a:cxnLst>
              <a:rect l="0" t="0" r="r" b="b"/>
              <a:pathLst>
                <a:path w="45" h="11">
                  <a:moveTo>
                    <a:pt x="0" y="11"/>
                  </a:moveTo>
                  <a:cubicBezTo>
                    <a:pt x="14" y="4"/>
                    <a:pt x="30" y="5"/>
                    <a:pt x="45"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83" name="Freeform 66">
              <a:extLst>
                <a:ext uri="{FF2B5EF4-FFF2-40B4-BE49-F238E27FC236}">
                  <a16:creationId xmlns:a16="http://schemas.microsoft.com/office/drawing/2014/main" id="{84C45353-AF79-4E67-AABA-FC0EB4DE42FE}"/>
                </a:ext>
              </a:extLst>
            </p:cNvPr>
            <p:cNvSpPr>
              <a:spLocks noChangeAspect="1"/>
            </p:cNvSpPr>
            <p:nvPr/>
          </p:nvSpPr>
          <p:spPr bwMode="auto">
            <a:xfrm rot="21080841">
              <a:off x="2382438" y="2780785"/>
              <a:ext cx="224984" cy="36755"/>
            </a:xfrm>
            <a:custGeom>
              <a:avLst/>
              <a:gdLst>
                <a:gd name="T0" fmla="*/ 0 w 149"/>
                <a:gd name="T1" fmla="*/ 19 h 24"/>
                <a:gd name="T2" fmla="*/ 149 w 149"/>
                <a:gd name="T3" fmla="*/ 0 h 24"/>
              </a:gdLst>
              <a:ahLst/>
              <a:cxnLst>
                <a:cxn ang="0">
                  <a:pos x="T0" y="T1"/>
                </a:cxn>
                <a:cxn ang="0">
                  <a:pos x="T2" y="T3"/>
                </a:cxn>
              </a:cxnLst>
              <a:rect l="0" t="0" r="r" b="b"/>
              <a:pathLst>
                <a:path w="149" h="24">
                  <a:moveTo>
                    <a:pt x="0" y="19"/>
                  </a:moveTo>
                  <a:cubicBezTo>
                    <a:pt x="49" y="24"/>
                    <a:pt x="102" y="15"/>
                    <a:pt x="14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84" name="Freeform 67">
              <a:extLst>
                <a:ext uri="{FF2B5EF4-FFF2-40B4-BE49-F238E27FC236}">
                  <a16:creationId xmlns:a16="http://schemas.microsoft.com/office/drawing/2014/main" id="{33BEA6FC-F48F-4B3D-A31F-D038D08A2DD8}"/>
                </a:ext>
              </a:extLst>
            </p:cNvPr>
            <p:cNvSpPr>
              <a:spLocks noChangeAspect="1"/>
            </p:cNvSpPr>
            <p:nvPr/>
          </p:nvSpPr>
          <p:spPr bwMode="auto">
            <a:xfrm rot="21080841">
              <a:off x="2592373" y="2618614"/>
              <a:ext cx="373117" cy="118061"/>
            </a:xfrm>
            <a:custGeom>
              <a:avLst/>
              <a:gdLst>
                <a:gd name="T0" fmla="*/ 0 w 246"/>
                <a:gd name="T1" fmla="*/ 78 h 78"/>
                <a:gd name="T2" fmla="*/ 246 w 246"/>
                <a:gd name="T3" fmla="*/ 0 h 78"/>
              </a:gdLst>
              <a:ahLst/>
              <a:cxnLst>
                <a:cxn ang="0">
                  <a:pos x="T0" y="T1"/>
                </a:cxn>
                <a:cxn ang="0">
                  <a:pos x="T2" y="T3"/>
                </a:cxn>
              </a:cxnLst>
              <a:rect l="0" t="0" r="r" b="b"/>
              <a:pathLst>
                <a:path w="246" h="78">
                  <a:moveTo>
                    <a:pt x="0" y="78"/>
                  </a:moveTo>
                  <a:cubicBezTo>
                    <a:pt x="82" y="51"/>
                    <a:pt x="159" y="9"/>
                    <a:pt x="24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85" name="Freeform 68">
              <a:extLst>
                <a:ext uri="{FF2B5EF4-FFF2-40B4-BE49-F238E27FC236}">
                  <a16:creationId xmlns:a16="http://schemas.microsoft.com/office/drawing/2014/main" id="{C133142F-4677-44A9-9D69-E4052EDB8256}"/>
                </a:ext>
              </a:extLst>
            </p:cNvPr>
            <p:cNvSpPr>
              <a:spLocks noChangeAspect="1"/>
            </p:cNvSpPr>
            <p:nvPr/>
          </p:nvSpPr>
          <p:spPr bwMode="auto">
            <a:xfrm rot="21080841">
              <a:off x="2471146" y="2547593"/>
              <a:ext cx="480040" cy="80192"/>
            </a:xfrm>
            <a:custGeom>
              <a:avLst/>
              <a:gdLst>
                <a:gd name="T0" fmla="*/ 317 w 317"/>
                <a:gd name="T1" fmla="*/ 53 h 53"/>
                <a:gd name="T2" fmla="*/ 0 w 317"/>
                <a:gd name="T3" fmla="*/ 3 h 53"/>
              </a:gdLst>
              <a:ahLst/>
              <a:cxnLst>
                <a:cxn ang="0">
                  <a:pos x="T0" y="T1"/>
                </a:cxn>
                <a:cxn ang="0">
                  <a:pos x="T2" y="T3"/>
                </a:cxn>
              </a:cxnLst>
              <a:rect l="0" t="0" r="r" b="b"/>
              <a:pathLst>
                <a:path w="317" h="53">
                  <a:moveTo>
                    <a:pt x="317" y="53"/>
                  </a:moveTo>
                  <a:cubicBezTo>
                    <a:pt x="219" y="14"/>
                    <a:pt x="110" y="0"/>
                    <a:pt x="0" y="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86" name="Freeform 69">
              <a:extLst>
                <a:ext uri="{FF2B5EF4-FFF2-40B4-BE49-F238E27FC236}">
                  <a16:creationId xmlns:a16="http://schemas.microsoft.com/office/drawing/2014/main" id="{22982E4A-DAF0-4050-9828-BEBDD4882910}"/>
                </a:ext>
              </a:extLst>
            </p:cNvPr>
            <p:cNvSpPr>
              <a:spLocks noChangeAspect="1"/>
            </p:cNvSpPr>
            <p:nvPr/>
          </p:nvSpPr>
          <p:spPr bwMode="auto">
            <a:xfrm rot="21080841">
              <a:off x="1994394" y="2624432"/>
              <a:ext cx="490064" cy="174864"/>
            </a:xfrm>
            <a:custGeom>
              <a:avLst/>
              <a:gdLst>
                <a:gd name="T0" fmla="*/ 324 w 324"/>
                <a:gd name="T1" fmla="*/ 0 h 115"/>
                <a:gd name="T2" fmla="*/ 323 w 324"/>
                <a:gd name="T3" fmla="*/ 2 h 115"/>
                <a:gd name="T4" fmla="*/ 0 w 324"/>
                <a:gd name="T5" fmla="*/ 75 h 115"/>
              </a:gdLst>
              <a:ahLst/>
              <a:cxnLst>
                <a:cxn ang="0">
                  <a:pos x="T0" y="T1"/>
                </a:cxn>
                <a:cxn ang="0">
                  <a:pos x="T2" y="T3"/>
                </a:cxn>
                <a:cxn ang="0">
                  <a:pos x="T4" y="T5"/>
                </a:cxn>
              </a:cxnLst>
              <a:rect l="0" t="0" r="r" b="b"/>
              <a:pathLst>
                <a:path w="324" h="115">
                  <a:moveTo>
                    <a:pt x="324" y="0"/>
                  </a:moveTo>
                  <a:cubicBezTo>
                    <a:pt x="324" y="1"/>
                    <a:pt x="324" y="1"/>
                    <a:pt x="323" y="2"/>
                  </a:cubicBezTo>
                  <a:cubicBezTo>
                    <a:pt x="214" y="16"/>
                    <a:pt x="120" y="115"/>
                    <a:pt x="0" y="7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87" name="Freeform 70">
              <a:extLst>
                <a:ext uri="{FF2B5EF4-FFF2-40B4-BE49-F238E27FC236}">
                  <a16:creationId xmlns:a16="http://schemas.microsoft.com/office/drawing/2014/main" id="{35274C1A-E4EA-4EAD-A7C6-7D96D41388FD}"/>
                </a:ext>
              </a:extLst>
            </p:cNvPr>
            <p:cNvSpPr>
              <a:spLocks noChangeAspect="1"/>
            </p:cNvSpPr>
            <p:nvPr/>
          </p:nvSpPr>
          <p:spPr bwMode="auto">
            <a:xfrm rot="21080841">
              <a:off x="1761569" y="2790499"/>
              <a:ext cx="246146" cy="73510"/>
            </a:xfrm>
            <a:custGeom>
              <a:avLst/>
              <a:gdLst>
                <a:gd name="T0" fmla="*/ 163 w 163"/>
                <a:gd name="T1" fmla="*/ 2 h 49"/>
                <a:gd name="T2" fmla="*/ 0 w 163"/>
                <a:gd name="T3" fmla="*/ 49 h 49"/>
              </a:gdLst>
              <a:ahLst/>
              <a:cxnLst>
                <a:cxn ang="0">
                  <a:pos x="T0" y="T1"/>
                </a:cxn>
                <a:cxn ang="0">
                  <a:pos x="T2" y="T3"/>
                </a:cxn>
              </a:cxnLst>
              <a:rect l="0" t="0" r="r" b="b"/>
              <a:pathLst>
                <a:path w="163" h="49">
                  <a:moveTo>
                    <a:pt x="163" y="2"/>
                  </a:moveTo>
                  <a:cubicBezTo>
                    <a:pt x="103" y="0"/>
                    <a:pt x="57" y="42"/>
                    <a:pt x="0" y="4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88" name="Freeform 71">
              <a:extLst>
                <a:ext uri="{FF2B5EF4-FFF2-40B4-BE49-F238E27FC236}">
                  <a16:creationId xmlns:a16="http://schemas.microsoft.com/office/drawing/2014/main" id="{09739CF0-44A9-4EDA-A02D-61B5428D0AA2}"/>
                </a:ext>
              </a:extLst>
            </p:cNvPr>
            <p:cNvSpPr>
              <a:spLocks noChangeAspect="1"/>
            </p:cNvSpPr>
            <p:nvPr/>
          </p:nvSpPr>
          <p:spPr bwMode="auto">
            <a:xfrm rot="21080841">
              <a:off x="1859794" y="2717354"/>
              <a:ext cx="136995" cy="67941"/>
            </a:xfrm>
            <a:custGeom>
              <a:avLst/>
              <a:gdLst>
                <a:gd name="T0" fmla="*/ 91 w 91"/>
                <a:gd name="T1" fmla="*/ 45 h 45"/>
                <a:gd name="T2" fmla="*/ 0 w 91"/>
                <a:gd name="T3" fmla="*/ 0 h 45"/>
              </a:gdLst>
              <a:ahLst/>
              <a:cxnLst>
                <a:cxn ang="0">
                  <a:pos x="T0" y="T1"/>
                </a:cxn>
                <a:cxn ang="0">
                  <a:pos x="T2" y="T3"/>
                </a:cxn>
              </a:cxnLst>
              <a:rect l="0" t="0" r="r" b="b"/>
              <a:pathLst>
                <a:path w="91" h="45">
                  <a:moveTo>
                    <a:pt x="91" y="45"/>
                  </a:moveTo>
                  <a:cubicBezTo>
                    <a:pt x="65" y="25"/>
                    <a:pt x="32" y="8"/>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89" name="Freeform 72">
              <a:extLst>
                <a:ext uri="{FF2B5EF4-FFF2-40B4-BE49-F238E27FC236}">
                  <a16:creationId xmlns:a16="http://schemas.microsoft.com/office/drawing/2014/main" id="{F19377D0-734E-40F1-B007-8BD2B0B64E3D}"/>
                </a:ext>
              </a:extLst>
            </p:cNvPr>
            <p:cNvSpPr>
              <a:spLocks noChangeAspect="1"/>
            </p:cNvSpPr>
            <p:nvPr/>
          </p:nvSpPr>
          <p:spPr bwMode="auto">
            <a:xfrm rot="21080841">
              <a:off x="2342471" y="2571368"/>
              <a:ext cx="124744" cy="26731"/>
            </a:xfrm>
            <a:custGeom>
              <a:avLst/>
              <a:gdLst>
                <a:gd name="T0" fmla="*/ 83 w 83"/>
                <a:gd name="T1" fmla="*/ 18 h 18"/>
                <a:gd name="T2" fmla="*/ 82 w 83"/>
                <a:gd name="T3" fmla="*/ 16 h 18"/>
                <a:gd name="T4" fmla="*/ 0 w 83"/>
                <a:gd name="T5" fmla="*/ 0 h 18"/>
              </a:gdLst>
              <a:ahLst/>
              <a:cxnLst>
                <a:cxn ang="0">
                  <a:pos x="T0" y="T1"/>
                </a:cxn>
                <a:cxn ang="0">
                  <a:pos x="T2" y="T3"/>
                </a:cxn>
                <a:cxn ang="0">
                  <a:pos x="T4" y="T5"/>
                </a:cxn>
              </a:cxnLst>
              <a:rect l="0" t="0" r="r" b="b"/>
              <a:pathLst>
                <a:path w="83" h="18">
                  <a:moveTo>
                    <a:pt x="83" y="18"/>
                  </a:moveTo>
                  <a:cubicBezTo>
                    <a:pt x="83" y="17"/>
                    <a:pt x="83" y="17"/>
                    <a:pt x="82" y="16"/>
                  </a:cubicBezTo>
                  <a:cubicBezTo>
                    <a:pt x="57" y="9"/>
                    <a:pt x="29" y="0"/>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90" name="Freeform 73">
              <a:extLst>
                <a:ext uri="{FF2B5EF4-FFF2-40B4-BE49-F238E27FC236}">
                  <a16:creationId xmlns:a16="http://schemas.microsoft.com/office/drawing/2014/main" id="{D3461FC7-CF12-4068-A9F9-364FC8E7BE62}"/>
                </a:ext>
              </a:extLst>
            </p:cNvPr>
            <p:cNvSpPr>
              <a:spLocks noChangeAspect="1"/>
            </p:cNvSpPr>
            <p:nvPr/>
          </p:nvSpPr>
          <p:spPr bwMode="auto">
            <a:xfrm rot="21080841">
              <a:off x="2955420" y="2586852"/>
              <a:ext cx="56803" cy="16707"/>
            </a:xfrm>
            <a:custGeom>
              <a:avLst/>
              <a:gdLst>
                <a:gd name="T0" fmla="*/ 0 w 38"/>
                <a:gd name="T1" fmla="*/ 0 h 11"/>
                <a:gd name="T2" fmla="*/ 38 w 38"/>
                <a:gd name="T3" fmla="*/ 11 h 11"/>
              </a:gdLst>
              <a:ahLst/>
              <a:cxnLst>
                <a:cxn ang="0">
                  <a:pos x="T0" y="T1"/>
                </a:cxn>
                <a:cxn ang="0">
                  <a:pos x="T2" y="T3"/>
                </a:cxn>
              </a:cxnLst>
              <a:rect l="0" t="0" r="r" b="b"/>
              <a:pathLst>
                <a:path w="38" h="11">
                  <a:moveTo>
                    <a:pt x="0" y="0"/>
                  </a:moveTo>
                  <a:cubicBezTo>
                    <a:pt x="13" y="2"/>
                    <a:pt x="26" y="4"/>
                    <a:pt x="38" y="1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91" name="Freeform 74">
              <a:extLst>
                <a:ext uri="{FF2B5EF4-FFF2-40B4-BE49-F238E27FC236}">
                  <a16:creationId xmlns:a16="http://schemas.microsoft.com/office/drawing/2014/main" id="{F44FC4DB-8ADA-4E2F-8BD9-440E165CB881}"/>
                </a:ext>
              </a:extLst>
            </p:cNvPr>
            <p:cNvSpPr>
              <a:spLocks noChangeAspect="1"/>
            </p:cNvSpPr>
            <p:nvPr/>
          </p:nvSpPr>
          <p:spPr bwMode="auto">
            <a:xfrm rot="21080841">
              <a:off x="3053291" y="2387918"/>
              <a:ext cx="173750" cy="122516"/>
            </a:xfrm>
            <a:custGeom>
              <a:avLst/>
              <a:gdLst>
                <a:gd name="T0" fmla="*/ 115 w 115"/>
                <a:gd name="T1" fmla="*/ 0 h 81"/>
                <a:gd name="T2" fmla="*/ 0 w 115"/>
                <a:gd name="T3" fmla="*/ 69 h 81"/>
              </a:gdLst>
              <a:ahLst/>
              <a:cxnLst>
                <a:cxn ang="0">
                  <a:pos x="T0" y="T1"/>
                </a:cxn>
                <a:cxn ang="0">
                  <a:pos x="T2" y="T3"/>
                </a:cxn>
              </a:cxnLst>
              <a:rect l="0" t="0" r="r" b="b"/>
              <a:pathLst>
                <a:path w="115" h="81">
                  <a:moveTo>
                    <a:pt x="115" y="0"/>
                  </a:moveTo>
                  <a:cubicBezTo>
                    <a:pt x="90" y="37"/>
                    <a:pt x="52" y="81"/>
                    <a:pt x="0" y="6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92" name="Freeform 75">
              <a:extLst>
                <a:ext uri="{FF2B5EF4-FFF2-40B4-BE49-F238E27FC236}">
                  <a16:creationId xmlns:a16="http://schemas.microsoft.com/office/drawing/2014/main" id="{FBD663A6-0363-4C68-B26F-108FE2763AAB}"/>
                </a:ext>
              </a:extLst>
            </p:cNvPr>
            <p:cNvSpPr>
              <a:spLocks noChangeAspect="1"/>
            </p:cNvSpPr>
            <p:nvPr/>
          </p:nvSpPr>
          <p:spPr bwMode="auto">
            <a:xfrm rot="21080841">
              <a:off x="2962569" y="2512622"/>
              <a:ext cx="100240" cy="18934"/>
            </a:xfrm>
            <a:custGeom>
              <a:avLst/>
              <a:gdLst>
                <a:gd name="T0" fmla="*/ 66 w 66"/>
                <a:gd name="T1" fmla="*/ 0 h 13"/>
                <a:gd name="T2" fmla="*/ 0 w 66"/>
                <a:gd name="T3" fmla="*/ 6 h 13"/>
              </a:gdLst>
              <a:ahLst/>
              <a:cxnLst>
                <a:cxn ang="0">
                  <a:pos x="T0" y="T1"/>
                </a:cxn>
                <a:cxn ang="0">
                  <a:pos x="T2" y="T3"/>
                </a:cxn>
              </a:cxnLst>
              <a:rect l="0" t="0" r="r" b="b"/>
              <a:pathLst>
                <a:path w="66" h="13">
                  <a:moveTo>
                    <a:pt x="66" y="0"/>
                  </a:moveTo>
                  <a:cubicBezTo>
                    <a:pt x="45" y="5"/>
                    <a:pt x="20" y="13"/>
                    <a:pt x="0" y="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93" name="Freeform 76">
              <a:extLst>
                <a:ext uri="{FF2B5EF4-FFF2-40B4-BE49-F238E27FC236}">
                  <a16:creationId xmlns:a16="http://schemas.microsoft.com/office/drawing/2014/main" id="{A77EC5CE-9232-498E-A735-BACF38EF4C1B}"/>
                </a:ext>
              </a:extLst>
            </p:cNvPr>
            <p:cNvSpPr>
              <a:spLocks noChangeAspect="1"/>
            </p:cNvSpPr>
            <p:nvPr/>
          </p:nvSpPr>
          <p:spPr bwMode="auto">
            <a:xfrm rot="21080841">
              <a:off x="3056600" y="2449471"/>
              <a:ext cx="63486" cy="51234"/>
            </a:xfrm>
            <a:custGeom>
              <a:avLst/>
              <a:gdLst>
                <a:gd name="T0" fmla="*/ 0 w 42"/>
                <a:gd name="T1" fmla="*/ 34 h 34"/>
                <a:gd name="T2" fmla="*/ 42 w 42"/>
                <a:gd name="T3" fmla="*/ 0 h 34"/>
              </a:gdLst>
              <a:ahLst/>
              <a:cxnLst>
                <a:cxn ang="0">
                  <a:pos x="T0" y="T1"/>
                </a:cxn>
                <a:cxn ang="0">
                  <a:pos x="T2" y="T3"/>
                </a:cxn>
              </a:cxnLst>
              <a:rect l="0" t="0" r="r" b="b"/>
              <a:pathLst>
                <a:path w="42" h="34">
                  <a:moveTo>
                    <a:pt x="0" y="34"/>
                  </a:moveTo>
                  <a:cubicBezTo>
                    <a:pt x="10" y="19"/>
                    <a:pt x="31" y="15"/>
                    <a:pt x="4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94" name="Freeform 77">
              <a:extLst>
                <a:ext uri="{FF2B5EF4-FFF2-40B4-BE49-F238E27FC236}">
                  <a16:creationId xmlns:a16="http://schemas.microsoft.com/office/drawing/2014/main" id="{1532FC39-726A-4FD0-8429-B9BADC3DF217}"/>
                </a:ext>
              </a:extLst>
            </p:cNvPr>
            <p:cNvSpPr>
              <a:spLocks noChangeAspect="1"/>
            </p:cNvSpPr>
            <p:nvPr/>
          </p:nvSpPr>
          <p:spPr bwMode="auto">
            <a:xfrm rot="21080841">
              <a:off x="3126775" y="2046128"/>
              <a:ext cx="10024" cy="22276"/>
            </a:xfrm>
            <a:custGeom>
              <a:avLst/>
              <a:gdLst>
                <a:gd name="T0" fmla="*/ 7 w 7"/>
                <a:gd name="T1" fmla="*/ 0 h 15"/>
                <a:gd name="T2" fmla="*/ 2 w 7"/>
                <a:gd name="T3" fmla="*/ 15 h 15"/>
              </a:gdLst>
              <a:ahLst/>
              <a:cxnLst>
                <a:cxn ang="0">
                  <a:pos x="T0" y="T1"/>
                </a:cxn>
                <a:cxn ang="0">
                  <a:pos x="T2" y="T3"/>
                </a:cxn>
              </a:cxnLst>
              <a:rect l="0" t="0" r="r" b="b"/>
              <a:pathLst>
                <a:path w="7" h="15">
                  <a:moveTo>
                    <a:pt x="7" y="0"/>
                  </a:moveTo>
                  <a:cubicBezTo>
                    <a:pt x="0" y="1"/>
                    <a:pt x="3" y="10"/>
                    <a:pt x="2" y="1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95" name="Freeform 78">
              <a:extLst>
                <a:ext uri="{FF2B5EF4-FFF2-40B4-BE49-F238E27FC236}">
                  <a16:creationId xmlns:a16="http://schemas.microsoft.com/office/drawing/2014/main" id="{326124B5-6CEB-452B-8F72-2B3594A6884D}"/>
                </a:ext>
              </a:extLst>
            </p:cNvPr>
            <p:cNvSpPr>
              <a:spLocks noChangeAspect="1"/>
            </p:cNvSpPr>
            <p:nvPr/>
          </p:nvSpPr>
          <p:spPr bwMode="auto">
            <a:xfrm rot="21080841">
              <a:off x="2990455" y="1854447"/>
              <a:ext cx="3341" cy="21162"/>
            </a:xfrm>
            <a:custGeom>
              <a:avLst/>
              <a:gdLst>
                <a:gd name="T0" fmla="*/ 2 w 2"/>
                <a:gd name="T1" fmla="*/ 0 h 14"/>
                <a:gd name="T2" fmla="*/ 0 w 2"/>
                <a:gd name="T3" fmla="*/ 14 h 14"/>
              </a:gdLst>
              <a:ahLst/>
              <a:cxnLst>
                <a:cxn ang="0">
                  <a:pos x="T0" y="T1"/>
                </a:cxn>
                <a:cxn ang="0">
                  <a:pos x="T2" y="T3"/>
                </a:cxn>
              </a:cxnLst>
              <a:rect l="0" t="0" r="r" b="b"/>
              <a:pathLst>
                <a:path w="2" h="14">
                  <a:moveTo>
                    <a:pt x="2" y="0"/>
                  </a:moveTo>
                  <a:cubicBezTo>
                    <a:pt x="0" y="4"/>
                    <a:pt x="0" y="9"/>
                    <a:pt x="0" y="1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96" name="Freeform 79">
              <a:extLst>
                <a:ext uri="{FF2B5EF4-FFF2-40B4-BE49-F238E27FC236}">
                  <a16:creationId xmlns:a16="http://schemas.microsoft.com/office/drawing/2014/main" id="{CA7811D7-803A-465E-A5FF-EBFA9C459308}"/>
                </a:ext>
              </a:extLst>
            </p:cNvPr>
            <p:cNvSpPr>
              <a:spLocks noChangeAspect="1"/>
            </p:cNvSpPr>
            <p:nvPr/>
          </p:nvSpPr>
          <p:spPr bwMode="auto">
            <a:xfrm rot="21080841">
              <a:off x="2458594" y="3000631"/>
              <a:ext cx="340817" cy="85761"/>
            </a:xfrm>
            <a:custGeom>
              <a:avLst/>
              <a:gdLst>
                <a:gd name="T0" fmla="*/ 225 w 225"/>
                <a:gd name="T1" fmla="*/ 36 h 56"/>
                <a:gd name="T2" fmla="*/ 0 w 225"/>
                <a:gd name="T3" fmla="*/ 0 h 56"/>
              </a:gdLst>
              <a:ahLst/>
              <a:cxnLst>
                <a:cxn ang="0">
                  <a:pos x="T0" y="T1"/>
                </a:cxn>
                <a:cxn ang="0">
                  <a:pos x="T2" y="T3"/>
                </a:cxn>
              </a:cxnLst>
              <a:rect l="0" t="0" r="r" b="b"/>
              <a:pathLst>
                <a:path w="225" h="56">
                  <a:moveTo>
                    <a:pt x="225" y="36"/>
                  </a:moveTo>
                  <a:cubicBezTo>
                    <a:pt x="211" y="40"/>
                    <a:pt x="60" y="5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97" name="Line 80">
              <a:extLst>
                <a:ext uri="{FF2B5EF4-FFF2-40B4-BE49-F238E27FC236}">
                  <a16:creationId xmlns:a16="http://schemas.microsoft.com/office/drawing/2014/main" id="{6C15F15D-896E-478B-BCB9-5AD1BE4C88A8}"/>
                </a:ext>
              </a:extLst>
            </p:cNvPr>
            <p:cNvSpPr>
              <a:spLocks noChangeAspect="1" noChangeShapeType="1"/>
            </p:cNvSpPr>
            <p:nvPr/>
          </p:nvSpPr>
          <p:spPr bwMode="auto">
            <a:xfrm rot="21080841">
              <a:off x="3013156" y="2599191"/>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98" name="Freeform 81">
              <a:extLst>
                <a:ext uri="{FF2B5EF4-FFF2-40B4-BE49-F238E27FC236}">
                  <a16:creationId xmlns:a16="http://schemas.microsoft.com/office/drawing/2014/main" id="{B8910221-785A-4E92-88EB-722A7E5C4FD5}"/>
                </a:ext>
              </a:extLst>
            </p:cNvPr>
            <p:cNvSpPr>
              <a:spLocks noChangeAspect="1"/>
            </p:cNvSpPr>
            <p:nvPr/>
          </p:nvSpPr>
          <p:spPr bwMode="auto">
            <a:xfrm rot="21080841">
              <a:off x="2762524" y="1601410"/>
              <a:ext cx="10024" cy="33413"/>
            </a:xfrm>
            <a:custGeom>
              <a:avLst/>
              <a:gdLst>
                <a:gd name="T0" fmla="*/ 6 w 6"/>
                <a:gd name="T1" fmla="*/ 0 h 22"/>
                <a:gd name="T2" fmla="*/ 0 w 6"/>
                <a:gd name="T3" fmla="*/ 22 h 22"/>
              </a:gdLst>
              <a:ahLst/>
              <a:cxnLst>
                <a:cxn ang="0">
                  <a:pos x="T0" y="T1"/>
                </a:cxn>
                <a:cxn ang="0">
                  <a:pos x="T2" y="T3"/>
                </a:cxn>
              </a:cxnLst>
              <a:rect l="0" t="0" r="r" b="b"/>
              <a:pathLst>
                <a:path w="6" h="22">
                  <a:moveTo>
                    <a:pt x="6" y="0"/>
                  </a:moveTo>
                  <a:cubicBezTo>
                    <a:pt x="3" y="7"/>
                    <a:pt x="5" y="16"/>
                    <a:pt x="0" y="2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99" name="Freeform 82">
              <a:extLst>
                <a:ext uri="{FF2B5EF4-FFF2-40B4-BE49-F238E27FC236}">
                  <a16:creationId xmlns:a16="http://schemas.microsoft.com/office/drawing/2014/main" id="{9C8BE5DD-DE23-4F33-B050-19F246C62979}"/>
                </a:ext>
              </a:extLst>
            </p:cNvPr>
            <p:cNvSpPr>
              <a:spLocks noChangeAspect="1"/>
            </p:cNvSpPr>
            <p:nvPr/>
          </p:nvSpPr>
          <p:spPr bwMode="auto">
            <a:xfrm rot="21080841">
              <a:off x="2517524" y="1447238"/>
              <a:ext cx="40096" cy="51234"/>
            </a:xfrm>
            <a:custGeom>
              <a:avLst/>
              <a:gdLst>
                <a:gd name="T0" fmla="*/ 0 w 26"/>
                <a:gd name="T1" fmla="*/ 0 h 34"/>
                <a:gd name="T2" fmla="*/ 26 w 26"/>
                <a:gd name="T3" fmla="*/ 34 h 34"/>
              </a:gdLst>
              <a:ahLst/>
              <a:cxnLst>
                <a:cxn ang="0">
                  <a:pos x="T0" y="T1"/>
                </a:cxn>
                <a:cxn ang="0">
                  <a:pos x="T2" y="T3"/>
                </a:cxn>
              </a:cxnLst>
              <a:rect l="0" t="0" r="r" b="b"/>
              <a:pathLst>
                <a:path w="26" h="34">
                  <a:moveTo>
                    <a:pt x="0" y="0"/>
                  </a:moveTo>
                  <a:cubicBezTo>
                    <a:pt x="9" y="11"/>
                    <a:pt x="17" y="23"/>
                    <a:pt x="26"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00" name="Freeform 83">
              <a:extLst>
                <a:ext uri="{FF2B5EF4-FFF2-40B4-BE49-F238E27FC236}">
                  <a16:creationId xmlns:a16="http://schemas.microsoft.com/office/drawing/2014/main" id="{1DAC4BE4-04E1-4960-82FD-368720D13A49}"/>
                </a:ext>
              </a:extLst>
            </p:cNvPr>
            <p:cNvSpPr>
              <a:spLocks noChangeAspect="1"/>
            </p:cNvSpPr>
            <p:nvPr/>
          </p:nvSpPr>
          <p:spPr bwMode="auto">
            <a:xfrm rot="21080841">
              <a:off x="2700384" y="2889779"/>
              <a:ext cx="258398" cy="26731"/>
            </a:xfrm>
            <a:custGeom>
              <a:avLst/>
              <a:gdLst>
                <a:gd name="T0" fmla="*/ 0 w 171"/>
                <a:gd name="T1" fmla="*/ 7 h 17"/>
                <a:gd name="T2" fmla="*/ 171 w 171"/>
                <a:gd name="T3" fmla="*/ 0 h 17"/>
              </a:gdLst>
              <a:ahLst/>
              <a:cxnLst>
                <a:cxn ang="0">
                  <a:pos x="T0" y="T1"/>
                </a:cxn>
                <a:cxn ang="0">
                  <a:pos x="T2" y="T3"/>
                </a:cxn>
              </a:cxnLst>
              <a:rect l="0" t="0" r="r" b="b"/>
              <a:pathLst>
                <a:path w="171" h="17">
                  <a:moveTo>
                    <a:pt x="0" y="7"/>
                  </a:moveTo>
                  <a:cubicBezTo>
                    <a:pt x="50" y="17"/>
                    <a:pt x="121" y="8"/>
                    <a:pt x="17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01" name="Freeform 84">
              <a:extLst>
                <a:ext uri="{FF2B5EF4-FFF2-40B4-BE49-F238E27FC236}">
                  <a16:creationId xmlns:a16="http://schemas.microsoft.com/office/drawing/2014/main" id="{0FED9CE0-A4AD-4D35-9596-22B7B844ACD8}"/>
                </a:ext>
              </a:extLst>
            </p:cNvPr>
            <p:cNvSpPr>
              <a:spLocks noChangeAspect="1"/>
            </p:cNvSpPr>
            <p:nvPr/>
          </p:nvSpPr>
          <p:spPr bwMode="auto">
            <a:xfrm rot="21080841">
              <a:off x="971157" y="2414303"/>
              <a:ext cx="28958" cy="4455"/>
            </a:xfrm>
            <a:custGeom>
              <a:avLst/>
              <a:gdLst>
                <a:gd name="T0" fmla="*/ 19 w 19"/>
                <a:gd name="T1" fmla="*/ 0 h 3"/>
                <a:gd name="T2" fmla="*/ 0 w 19"/>
                <a:gd name="T3" fmla="*/ 3 h 3"/>
              </a:gdLst>
              <a:ahLst/>
              <a:cxnLst>
                <a:cxn ang="0">
                  <a:pos x="T0" y="T1"/>
                </a:cxn>
                <a:cxn ang="0">
                  <a:pos x="T2" y="T3"/>
                </a:cxn>
              </a:cxnLst>
              <a:rect l="0" t="0" r="r" b="b"/>
              <a:pathLst>
                <a:path w="19" h="3">
                  <a:moveTo>
                    <a:pt x="19" y="0"/>
                  </a:moveTo>
                  <a:cubicBezTo>
                    <a:pt x="12" y="0"/>
                    <a:pt x="5" y="0"/>
                    <a:pt x="0" y="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02" name="Freeform 85">
              <a:extLst>
                <a:ext uri="{FF2B5EF4-FFF2-40B4-BE49-F238E27FC236}">
                  <a16:creationId xmlns:a16="http://schemas.microsoft.com/office/drawing/2014/main" id="{D6DF3D47-DF4A-4E72-8EAD-383F79C30966}"/>
                </a:ext>
              </a:extLst>
            </p:cNvPr>
            <p:cNvSpPr>
              <a:spLocks noChangeAspect="1"/>
            </p:cNvSpPr>
            <p:nvPr/>
          </p:nvSpPr>
          <p:spPr bwMode="auto">
            <a:xfrm rot="21080841">
              <a:off x="1361972" y="1497663"/>
              <a:ext cx="191571" cy="32300"/>
            </a:xfrm>
            <a:custGeom>
              <a:avLst/>
              <a:gdLst>
                <a:gd name="T0" fmla="*/ 0 w 126"/>
                <a:gd name="T1" fmla="*/ 21 h 21"/>
                <a:gd name="T2" fmla="*/ 126 w 126"/>
                <a:gd name="T3" fmla="*/ 0 h 21"/>
              </a:gdLst>
              <a:ahLst/>
              <a:cxnLst>
                <a:cxn ang="0">
                  <a:pos x="T0" y="T1"/>
                </a:cxn>
                <a:cxn ang="0">
                  <a:pos x="T2" y="T3"/>
                </a:cxn>
              </a:cxnLst>
              <a:rect l="0" t="0" r="r" b="b"/>
              <a:pathLst>
                <a:path w="126" h="21">
                  <a:moveTo>
                    <a:pt x="0" y="21"/>
                  </a:moveTo>
                  <a:cubicBezTo>
                    <a:pt x="41" y="10"/>
                    <a:pt x="85" y="11"/>
                    <a:pt x="12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03" name="Freeform 86">
              <a:extLst>
                <a:ext uri="{FF2B5EF4-FFF2-40B4-BE49-F238E27FC236}">
                  <a16:creationId xmlns:a16="http://schemas.microsoft.com/office/drawing/2014/main" id="{E76E4EAA-C791-4E36-A7B5-63FFC6E7D8AC}"/>
                </a:ext>
              </a:extLst>
            </p:cNvPr>
            <p:cNvSpPr>
              <a:spLocks noChangeAspect="1"/>
            </p:cNvSpPr>
            <p:nvPr/>
          </p:nvSpPr>
          <p:spPr bwMode="auto">
            <a:xfrm rot="21080841">
              <a:off x="823508" y="1978519"/>
              <a:ext cx="61258" cy="87989"/>
            </a:xfrm>
            <a:custGeom>
              <a:avLst/>
              <a:gdLst>
                <a:gd name="T0" fmla="*/ 0 w 40"/>
                <a:gd name="T1" fmla="*/ 58 h 58"/>
                <a:gd name="T2" fmla="*/ 40 w 40"/>
                <a:gd name="T3" fmla="*/ 0 h 58"/>
              </a:gdLst>
              <a:ahLst/>
              <a:cxnLst>
                <a:cxn ang="0">
                  <a:pos x="T0" y="T1"/>
                </a:cxn>
                <a:cxn ang="0">
                  <a:pos x="T2" y="T3"/>
                </a:cxn>
              </a:cxnLst>
              <a:rect l="0" t="0" r="r" b="b"/>
              <a:pathLst>
                <a:path w="40" h="58">
                  <a:moveTo>
                    <a:pt x="0" y="58"/>
                  </a:moveTo>
                  <a:cubicBezTo>
                    <a:pt x="9" y="36"/>
                    <a:pt x="37" y="24"/>
                    <a:pt x="4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04" name="Freeform 87">
              <a:extLst>
                <a:ext uri="{FF2B5EF4-FFF2-40B4-BE49-F238E27FC236}">
                  <a16:creationId xmlns:a16="http://schemas.microsoft.com/office/drawing/2014/main" id="{DD32A762-4F9D-49F1-9121-76FF54C2D176}"/>
                </a:ext>
              </a:extLst>
            </p:cNvPr>
            <p:cNvSpPr>
              <a:spLocks noChangeAspect="1"/>
            </p:cNvSpPr>
            <p:nvPr/>
          </p:nvSpPr>
          <p:spPr bwMode="auto">
            <a:xfrm rot="21080841">
              <a:off x="830663" y="1977978"/>
              <a:ext cx="49006" cy="21162"/>
            </a:xfrm>
            <a:custGeom>
              <a:avLst/>
              <a:gdLst>
                <a:gd name="T0" fmla="*/ 32 w 32"/>
                <a:gd name="T1" fmla="*/ 0 h 14"/>
                <a:gd name="T2" fmla="*/ 0 w 32"/>
                <a:gd name="T3" fmla="*/ 14 h 14"/>
              </a:gdLst>
              <a:ahLst/>
              <a:cxnLst>
                <a:cxn ang="0">
                  <a:pos x="T0" y="T1"/>
                </a:cxn>
                <a:cxn ang="0">
                  <a:pos x="T2" y="T3"/>
                </a:cxn>
              </a:cxnLst>
              <a:rect l="0" t="0" r="r" b="b"/>
              <a:pathLst>
                <a:path w="32" h="14">
                  <a:moveTo>
                    <a:pt x="32" y="0"/>
                  </a:moveTo>
                  <a:cubicBezTo>
                    <a:pt x="20" y="3"/>
                    <a:pt x="12" y="12"/>
                    <a:pt x="0" y="1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05" name="Freeform 88">
              <a:extLst>
                <a:ext uri="{FF2B5EF4-FFF2-40B4-BE49-F238E27FC236}">
                  <a16:creationId xmlns:a16="http://schemas.microsoft.com/office/drawing/2014/main" id="{549276E8-ADC0-4AEF-9A21-A64F3382D6FA}"/>
                </a:ext>
              </a:extLst>
            </p:cNvPr>
            <p:cNvSpPr>
              <a:spLocks noChangeAspect="1"/>
            </p:cNvSpPr>
            <p:nvPr/>
          </p:nvSpPr>
          <p:spPr bwMode="auto">
            <a:xfrm rot="21080841">
              <a:off x="862749" y="1775477"/>
              <a:ext cx="186002" cy="186002"/>
            </a:xfrm>
            <a:custGeom>
              <a:avLst/>
              <a:gdLst>
                <a:gd name="T0" fmla="*/ 0 w 123"/>
                <a:gd name="T1" fmla="*/ 123 h 123"/>
                <a:gd name="T2" fmla="*/ 119 w 123"/>
                <a:gd name="T3" fmla="*/ 8 h 123"/>
                <a:gd name="T4" fmla="*/ 123 w 123"/>
                <a:gd name="T5" fmla="*/ 0 h 123"/>
              </a:gdLst>
              <a:ahLst/>
              <a:cxnLst>
                <a:cxn ang="0">
                  <a:pos x="T0" y="T1"/>
                </a:cxn>
                <a:cxn ang="0">
                  <a:pos x="T2" y="T3"/>
                </a:cxn>
                <a:cxn ang="0">
                  <a:pos x="T4" y="T5"/>
                </a:cxn>
              </a:cxnLst>
              <a:rect l="0" t="0" r="r" b="b"/>
              <a:pathLst>
                <a:path w="123" h="123">
                  <a:moveTo>
                    <a:pt x="0" y="123"/>
                  </a:moveTo>
                  <a:cubicBezTo>
                    <a:pt x="28" y="70"/>
                    <a:pt x="74" y="40"/>
                    <a:pt x="119" y="8"/>
                  </a:cubicBezTo>
                  <a:cubicBezTo>
                    <a:pt x="122" y="6"/>
                    <a:pt x="121" y="1"/>
                    <a:pt x="123"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06" name="Freeform 89">
              <a:extLst>
                <a:ext uri="{FF2B5EF4-FFF2-40B4-BE49-F238E27FC236}">
                  <a16:creationId xmlns:a16="http://schemas.microsoft.com/office/drawing/2014/main" id="{F80183A7-88C1-4A9C-9676-F1ACB7139828}"/>
                </a:ext>
              </a:extLst>
            </p:cNvPr>
            <p:cNvSpPr>
              <a:spLocks noChangeAspect="1"/>
            </p:cNvSpPr>
            <p:nvPr/>
          </p:nvSpPr>
          <p:spPr bwMode="auto">
            <a:xfrm rot="21080841">
              <a:off x="992055" y="1753443"/>
              <a:ext cx="41210" cy="15593"/>
            </a:xfrm>
            <a:custGeom>
              <a:avLst/>
              <a:gdLst>
                <a:gd name="T0" fmla="*/ 27 w 27"/>
                <a:gd name="T1" fmla="*/ 8 h 10"/>
                <a:gd name="T2" fmla="*/ 0 w 27"/>
                <a:gd name="T3" fmla="*/ 9 h 10"/>
              </a:gdLst>
              <a:ahLst/>
              <a:cxnLst>
                <a:cxn ang="0">
                  <a:pos x="T0" y="T1"/>
                </a:cxn>
                <a:cxn ang="0">
                  <a:pos x="T2" y="T3"/>
                </a:cxn>
              </a:cxnLst>
              <a:rect l="0" t="0" r="r" b="b"/>
              <a:pathLst>
                <a:path w="27" h="10">
                  <a:moveTo>
                    <a:pt x="27" y="8"/>
                  </a:moveTo>
                  <a:cubicBezTo>
                    <a:pt x="18" y="0"/>
                    <a:pt x="9" y="10"/>
                    <a:pt x="0" y="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07" name="Freeform 90">
              <a:extLst>
                <a:ext uri="{FF2B5EF4-FFF2-40B4-BE49-F238E27FC236}">
                  <a16:creationId xmlns:a16="http://schemas.microsoft.com/office/drawing/2014/main" id="{7228CDD5-ABC2-4BAD-AEBE-37E198D8800D}"/>
                </a:ext>
              </a:extLst>
            </p:cNvPr>
            <p:cNvSpPr>
              <a:spLocks noChangeAspect="1"/>
            </p:cNvSpPr>
            <p:nvPr/>
          </p:nvSpPr>
          <p:spPr bwMode="auto">
            <a:xfrm rot="21080841">
              <a:off x="1019164" y="1570390"/>
              <a:ext cx="360866" cy="165954"/>
            </a:xfrm>
            <a:custGeom>
              <a:avLst/>
              <a:gdLst>
                <a:gd name="T0" fmla="*/ 0 w 239"/>
                <a:gd name="T1" fmla="*/ 110 h 110"/>
                <a:gd name="T2" fmla="*/ 146 w 239"/>
                <a:gd name="T3" fmla="*/ 44 h 110"/>
                <a:gd name="T4" fmla="*/ 239 w 239"/>
                <a:gd name="T5" fmla="*/ 0 h 110"/>
              </a:gdLst>
              <a:ahLst/>
              <a:cxnLst>
                <a:cxn ang="0">
                  <a:pos x="T0" y="T1"/>
                </a:cxn>
                <a:cxn ang="0">
                  <a:pos x="T2" y="T3"/>
                </a:cxn>
                <a:cxn ang="0">
                  <a:pos x="T4" y="T5"/>
                </a:cxn>
              </a:cxnLst>
              <a:rect l="0" t="0" r="r" b="b"/>
              <a:pathLst>
                <a:path w="239" h="110">
                  <a:moveTo>
                    <a:pt x="0" y="110"/>
                  </a:moveTo>
                  <a:cubicBezTo>
                    <a:pt x="40" y="90"/>
                    <a:pt x="83" y="57"/>
                    <a:pt x="146" y="44"/>
                  </a:cubicBezTo>
                  <a:cubicBezTo>
                    <a:pt x="185" y="35"/>
                    <a:pt x="210" y="16"/>
                    <a:pt x="23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08" name="Freeform 91">
              <a:extLst>
                <a:ext uri="{FF2B5EF4-FFF2-40B4-BE49-F238E27FC236}">
                  <a16:creationId xmlns:a16="http://schemas.microsoft.com/office/drawing/2014/main" id="{89DA34E9-23B7-46BE-AE6C-18ACC28FB10F}"/>
                </a:ext>
              </a:extLst>
            </p:cNvPr>
            <p:cNvSpPr>
              <a:spLocks noChangeAspect="1"/>
            </p:cNvSpPr>
            <p:nvPr/>
          </p:nvSpPr>
          <p:spPr bwMode="auto">
            <a:xfrm rot="21080841">
              <a:off x="1360052" y="1472279"/>
              <a:ext cx="57917" cy="67941"/>
            </a:xfrm>
            <a:custGeom>
              <a:avLst/>
              <a:gdLst>
                <a:gd name="T0" fmla="*/ 0 w 38"/>
                <a:gd name="T1" fmla="*/ 45 h 45"/>
                <a:gd name="T2" fmla="*/ 38 w 38"/>
                <a:gd name="T3" fmla="*/ 0 h 45"/>
              </a:gdLst>
              <a:ahLst/>
              <a:cxnLst>
                <a:cxn ang="0">
                  <a:pos x="T0" y="T1"/>
                </a:cxn>
                <a:cxn ang="0">
                  <a:pos x="T2" y="T3"/>
                </a:cxn>
              </a:cxnLst>
              <a:rect l="0" t="0" r="r" b="b"/>
              <a:pathLst>
                <a:path w="38" h="45">
                  <a:moveTo>
                    <a:pt x="0" y="45"/>
                  </a:moveTo>
                  <a:cubicBezTo>
                    <a:pt x="7" y="26"/>
                    <a:pt x="28" y="17"/>
                    <a:pt x="3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09" name="Freeform 92">
              <a:extLst>
                <a:ext uri="{FF2B5EF4-FFF2-40B4-BE49-F238E27FC236}">
                  <a16:creationId xmlns:a16="http://schemas.microsoft.com/office/drawing/2014/main" id="{43C46D0E-939C-48D0-820F-EB9C15FE4618}"/>
                </a:ext>
              </a:extLst>
            </p:cNvPr>
            <p:cNvSpPr>
              <a:spLocks noChangeAspect="1"/>
            </p:cNvSpPr>
            <p:nvPr/>
          </p:nvSpPr>
          <p:spPr bwMode="auto">
            <a:xfrm rot="21080841">
              <a:off x="1746946" y="1516660"/>
              <a:ext cx="62372" cy="59030"/>
            </a:xfrm>
            <a:custGeom>
              <a:avLst/>
              <a:gdLst>
                <a:gd name="T0" fmla="*/ 0 w 41"/>
                <a:gd name="T1" fmla="*/ 39 h 39"/>
                <a:gd name="T2" fmla="*/ 41 w 41"/>
                <a:gd name="T3" fmla="*/ 0 h 39"/>
              </a:gdLst>
              <a:ahLst/>
              <a:cxnLst>
                <a:cxn ang="0">
                  <a:pos x="T0" y="T1"/>
                </a:cxn>
                <a:cxn ang="0">
                  <a:pos x="T2" y="T3"/>
                </a:cxn>
              </a:cxnLst>
              <a:rect l="0" t="0" r="r" b="b"/>
              <a:pathLst>
                <a:path w="41" h="39">
                  <a:moveTo>
                    <a:pt x="0" y="39"/>
                  </a:moveTo>
                  <a:cubicBezTo>
                    <a:pt x="15" y="30"/>
                    <a:pt x="30" y="14"/>
                    <a:pt x="4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10" name="Freeform 93">
              <a:extLst>
                <a:ext uri="{FF2B5EF4-FFF2-40B4-BE49-F238E27FC236}">
                  <a16:creationId xmlns:a16="http://schemas.microsoft.com/office/drawing/2014/main" id="{30F3C937-B508-441D-9AB9-5DC935353135}"/>
                </a:ext>
              </a:extLst>
            </p:cNvPr>
            <p:cNvSpPr>
              <a:spLocks noChangeAspect="1"/>
            </p:cNvSpPr>
            <p:nvPr/>
          </p:nvSpPr>
          <p:spPr bwMode="auto">
            <a:xfrm rot="21080841">
              <a:off x="1609067" y="2091690"/>
              <a:ext cx="90216" cy="189343"/>
            </a:xfrm>
            <a:custGeom>
              <a:avLst/>
              <a:gdLst>
                <a:gd name="T0" fmla="*/ 0 w 59"/>
                <a:gd name="T1" fmla="*/ 0 h 125"/>
                <a:gd name="T2" fmla="*/ 59 w 59"/>
                <a:gd name="T3" fmla="*/ 125 h 125"/>
              </a:gdLst>
              <a:ahLst/>
              <a:cxnLst>
                <a:cxn ang="0">
                  <a:pos x="T0" y="T1"/>
                </a:cxn>
                <a:cxn ang="0">
                  <a:pos x="T2" y="T3"/>
                </a:cxn>
              </a:cxnLst>
              <a:rect l="0" t="0" r="r" b="b"/>
              <a:pathLst>
                <a:path w="59" h="125">
                  <a:moveTo>
                    <a:pt x="0" y="0"/>
                  </a:moveTo>
                  <a:cubicBezTo>
                    <a:pt x="34" y="35"/>
                    <a:pt x="37" y="83"/>
                    <a:pt x="59" y="12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11" name="Freeform 94">
              <a:extLst>
                <a:ext uri="{FF2B5EF4-FFF2-40B4-BE49-F238E27FC236}">
                  <a16:creationId xmlns:a16="http://schemas.microsoft.com/office/drawing/2014/main" id="{6D301475-2C45-4EDD-9A89-3C5719ABA0B4}"/>
                </a:ext>
              </a:extLst>
            </p:cNvPr>
            <p:cNvSpPr>
              <a:spLocks noChangeAspect="1"/>
            </p:cNvSpPr>
            <p:nvPr/>
          </p:nvSpPr>
          <p:spPr bwMode="auto">
            <a:xfrm rot="21080841">
              <a:off x="1327791" y="2060764"/>
              <a:ext cx="267308" cy="94672"/>
            </a:xfrm>
            <a:custGeom>
              <a:avLst/>
              <a:gdLst>
                <a:gd name="T0" fmla="*/ 0 w 177"/>
                <a:gd name="T1" fmla="*/ 32 h 63"/>
                <a:gd name="T2" fmla="*/ 177 w 177"/>
                <a:gd name="T3" fmla="*/ 39 h 63"/>
              </a:gdLst>
              <a:ahLst/>
              <a:cxnLst>
                <a:cxn ang="0">
                  <a:pos x="T0" y="T1"/>
                </a:cxn>
                <a:cxn ang="0">
                  <a:pos x="T2" y="T3"/>
                </a:cxn>
              </a:cxnLst>
              <a:rect l="0" t="0" r="r" b="b"/>
              <a:pathLst>
                <a:path w="177" h="63">
                  <a:moveTo>
                    <a:pt x="0" y="32"/>
                  </a:moveTo>
                  <a:cubicBezTo>
                    <a:pt x="59" y="63"/>
                    <a:pt x="122" y="0"/>
                    <a:pt x="177" y="3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12" name="Freeform 95">
              <a:extLst>
                <a:ext uri="{FF2B5EF4-FFF2-40B4-BE49-F238E27FC236}">
                  <a16:creationId xmlns:a16="http://schemas.microsoft.com/office/drawing/2014/main" id="{D73FD4CA-ADFB-40B9-984C-FD50F88D43EB}"/>
                </a:ext>
              </a:extLst>
            </p:cNvPr>
            <p:cNvSpPr>
              <a:spLocks noChangeAspect="1"/>
            </p:cNvSpPr>
            <p:nvPr/>
          </p:nvSpPr>
          <p:spPr bwMode="auto">
            <a:xfrm rot="21080841">
              <a:off x="1576676" y="1852889"/>
              <a:ext cx="99127" cy="240577"/>
            </a:xfrm>
            <a:custGeom>
              <a:avLst/>
              <a:gdLst>
                <a:gd name="T0" fmla="*/ 0 w 65"/>
                <a:gd name="T1" fmla="*/ 159 h 159"/>
                <a:gd name="T2" fmla="*/ 55 w 65"/>
                <a:gd name="T3" fmla="*/ 0 h 159"/>
              </a:gdLst>
              <a:ahLst/>
              <a:cxnLst>
                <a:cxn ang="0">
                  <a:pos x="T0" y="T1"/>
                </a:cxn>
                <a:cxn ang="0">
                  <a:pos x="T2" y="T3"/>
                </a:cxn>
              </a:cxnLst>
              <a:rect l="0" t="0" r="r" b="b"/>
              <a:pathLst>
                <a:path w="65" h="159">
                  <a:moveTo>
                    <a:pt x="0" y="159"/>
                  </a:moveTo>
                  <a:cubicBezTo>
                    <a:pt x="40" y="115"/>
                    <a:pt x="65" y="60"/>
                    <a:pt x="55"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13" name="Freeform 96">
              <a:extLst>
                <a:ext uri="{FF2B5EF4-FFF2-40B4-BE49-F238E27FC236}">
                  <a16:creationId xmlns:a16="http://schemas.microsoft.com/office/drawing/2014/main" id="{C6467322-53BE-4326-A96C-A843C0386758}"/>
                </a:ext>
              </a:extLst>
            </p:cNvPr>
            <p:cNvSpPr>
              <a:spLocks noChangeAspect="1"/>
            </p:cNvSpPr>
            <p:nvPr/>
          </p:nvSpPr>
          <p:spPr bwMode="auto">
            <a:xfrm rot="21080841">
              <a:off x="1450882" y="1791190"/>
              <a:ext cx="188229" cy="95785"/>
            </a:xfrm>
            <a:custGeom>
              <a:avLst/>
              <a:gdLst>
                <a:gd name="T0" fmla="*/ 124 w 124"/>
                <a:gd name="T1" fmla="*/ 48 h 63"/>
                <a:gd name="T2" fmla="*/ 0 w 124"/>
                <a:gd name="T3" fmla="*/ 0 h 63"/>
              </a:gdLst>
              <a:ahLst/>
              <a:cxnLst>
                <a:cxn ang="0">
                  <a:pos x="T0" y="T1"/>
                </a:cxn>
                <a:cxn ang="0">
                  <a:pos x="T2" y="T3"/>
                </a:cxn>
              </a:cxnLst>
              <a:rect l="0" t="0" r="r" b="b"/>
              <a:pathLst>
                <a:path w="124" h="63">
                  <a:moveTo>
                    <a:pt x="124" y="48"/>
                  </a:moveTo>
                  <a:cubicBezTo>
                    <a:pt x="75" y="63"/>
                    <a:pt x="36" y="27"/>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14" name="Freeform 97">
              <a:extLst>
                <a:ext uri="{FF2B5EF4-FFF2-40B4-BE49-F238E27FC236}">
                  <a16:creationId xmlns:a16="http://schemas.microsoft.com/office/drawing/2014/main" id="{8381DBA0-A17F-4556-B44E-175501355050}"/>
                </a:ext>
              </a:extLst>
            </p:cNvPr>
            <p:cNvSpPr>
              <a:spLocks noChangeAspect="1"/>
            </p:cNvSpPr>
            <p:nvPr/>
          </p:nvSpPr>
          <p:spPr bwMode="auto">
            <a:xfrm rot="21080841">
              <a:off x="1622111" y="1589854"/>
              <a:ext cx="149247" cy="249487"/>
            </a:xfrm>
            <a:custGeom>
              <a:avLst/>
              <a:gdLst>
                <a:gd name="T0" fmla="*/ 0 w 99"/>
                <a:gd name="T1" fmla="*/ 165 h 165"/>
                <a:gd name="T2" fmla="*/ 99 w 99"/>
                <a:gd name="T3" fmla="*/ 0 h 165"/>
              </a:gdLst>
              <a:ahLst/>
              <a:cxnLst>
                <a:cxn ang="0">
                  <a:pos x="T0" y="T1"/>
                </a:cxn>
                <a:cxn ang="0">
                  <a:pos x="T2" y="T3"/>
                </a:cxn>
              </a:cxnLst>
              <a:rect l="0" t="0" r="r" b="b"/>
              <a:pathLst>
                <a:path w="99" h="165">
                  <a:moveTo>
                    <a:pt x="0" y="165"/>
                  </a:moveTo>
                  <a:cubicBezTo>
                    <a:pt x="44" y="116"/>
                    <a:pt x="82" y="64"/>
                    <a:pt x="9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15" name="Freeform 98">
              <a:extLst>
                <a:ext uri="{FF2B5EF4-FFF2-40B4-BE49-F238E27FC236}">
                  <a16:creationId xmlns:a16="http://schemas.microsoft.com/office/drawing/2014/main" id="{37916261-5B06-4130-B175-7366A2B6D0C8}"/>
                </a:ext>
              </a:extLst>
            </p:cNvPr>
            <p:cNvSpPr>
              <a:spLocks noChangeAspect="1"/>
            </p:cNvSpPr>
            <p:nvPr/>
          </p:nvSpPr>
          <p:spPr bwMode="auto">
            <a:xfrm rot="21080841">
              <a:off x="1735478" y="1497575"/>
              <a:ext cx="12252" cy="83534"/>
            </a:xfrm>
            <a:custGeom>
              <a:avLst/>
              <a:gdLst>
                <a:gd name="T0" fmla="*/ 7 w 8"/>
                <a:gd name="T1" fmla="*/ 55 h 55"/>
                <a:gd name="T2" fmla="*/ 0 w 8"/>
                <a:gd name="T3" fmla="*/ 0 h 55"/>
              </a:gdLst>
              <a:ahLst/>
              <a:cxnLst>
                <a:cxn ang="0">
                  <a:pos x="T0" y="T1"/>
                </a:cxn>
                <a:cxn ang="0">
                  <a:pos x="T2" y="T3"/>
                </a:cxn>
              </a:cxnLst>
              <a:rect l="0" t="0" r="r" b="b"/>
              <a:pathLst>
                <a:path w="8" h="55">
                  <a:moveTo>
                    <a:pt x="7" y="55"/>
                  </a:moveTo>
                  <a:cubicBezTo>
                    <a:pt x="1" y="38"/>
                    <a:pt x="8" y="17"/>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16" name="Freeform 99">
              <a:extLst>
                <a:ext uri="{FF2B5EF4-FFF2-40B4-BE49-F238E27FC236}">
                  <a16:creationId xmlns:a16="http://schemas.microsoft.com/office/drawing/2014/main" id="{C0194801-C6CF-45F3-9A10-D8BA7A90F556}"/>
                </a:ext>
              </a:extLst>
            </p:cNvPr>
            <p:cNvSpPr>
              <a:spLocks noChangeAspect="1"/>
            </p:cNvSpPr>
            <p:nvPr/>
          </p:nvSpPr>
          <p:spPr bwMode="auto">
            <a:xfrm rot="21080841">
              <a:off x="2371191" y="1544715"/>
              <a:ext cx="245032" cy="168181"/>
            </a:xfrm>
            <a:custGeom>
              <a:avLst/>
              <a:gdLst>
                <a:gd name="T0" fmla="*/ 0 w 162"/>
                <a:gd name="T1" fmla="*/ 0 h 111"/>
                <a:gd name="T2" fmla="*/ 162 w 162"/>
                <a:gd name="T3" fmla="*/ 111 h 111"/>
              </a:gdLst>
              <a:ahLst/>
              <a:cxnLst>
                <a:cxn ang="0">
                  <a:pos x="T0" y="T1"/>
                </a:cxn>
                <a:cxn ang="0">
                  <a:pos x="T2" y="T3"/>
                </a:cxn>
              </a:cxnLst>
              <a:rect l="0" t="0" r="r" b="b"/>
              <a:pathLst>
                <a:path w="162" h="111">
                  <a:moveTo>
                    <a:pt x="0" y="0"/>
                  </a:moveTo>
                  <a:cubicBezTo>
                    <a:pt x="66" y="17"/>
                    <a:pt x="105" y="79"/>
                    <a:pt x="162" y="11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17" name="Freeform 100">
              <a:extLst>
                <a:ext uri="{FF2B5EF4-FFF2-40B4-BE49-F238E27FC236}">
                  <a16:creationId xmlns:a16="http://schemas.microsoft.com/office/drawing/2014/main" id="{4C6192A5-FA36-4703-ADE6-9DAAC67CAB40}"/>
                </a:ext>
              </a:extLst>
            </p:cNvPr>
            <p:cNvSpPr>
              <a:spLocks noChangeAspect="1"/>
            </p:cNvSpPr>
            <p:nvPr/>
          </p:nvSpPr>
          <p:spPr bwMode="auto">
            <a:xfrm rot="21080841">
              <a:off x="2169724" y="1562900"/>
              <a:ext cx="190457" cy="20048"/>
            </a:xfrm>
            <a:custGeom>
              <a:avLst/>
              <a:gdLst>
                <a:gd name="T0" fmla="*/ 0 w 126"/>
                <a:gd name="T1" fmla="*/ 1 h 13"/>
                <a:gd name="T2" fmla="*/ 126 w 126"/>
                <a:gd name="T3" fmla="*/ 10 h 13"/>
              </a:gdLst>
              <a:ahLst/>
              <a:cxnLst>
                <a:cxn ang="0">
                  <a:pos x="T0" y="T1"/>
                </a:cxn>
                <a:cxn ang="0">
                  <a:pos x="T2" y="T3"/>
                </a:cxn>
              </a:cxnLst>
              <a:rect l="0" t="0" r="r" b="b"/>
              <a:pathLst>
                <a:path w="126" h="13">
                  <a:moveTo>
                    <a:pt x="0" y="1"/>
                  </a:moveTo>
                  <a:cubicBezTo>
                    <a:pt x="42" y="0"/>
                    <a:pt x="83" y="13"/>
                    <a:pt x="126"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18" name="Freeform 101">
              <a:extLst>
                <a:ext uri="{FF2B5EF4-FFF2-40B4-BE49-F238E27FC236}">
                  <a16:creationId xmlns:a16="http://schemas.microsoft.com/office/drawing/2014/main" id="{BAE95937-8D1E-4C01-B637-6F5071A76155}"/>
                </a:ext>
              </a:extLst>
            </p:cNvPr>
            <p:cNvSpPr>
              <a:spLocks noChangeAspect="1"/>
            </p:cNvSpPr>
            <p:nvPr/>
          </p:nvSpPr>
          <p:spPr bwMode="auto">
            <a:xfrm rot="21080841">
              <a:off x="2228714" y="1463766"/>
              <a:ext cx="123630" cy="110265"/>
            </a:xfrm>
            <a:custGeom>
              <a:avLst/>
              <a:gdLst>
                <a:gd name="T0" fmla="*/ 82 w 82"/>
                <a:gd name="T1" fmla="*/ 73 h 73"/>
                <a:gd name="T2" fmla="*/ 0 w 82"/>
                <a:gd name="T3" fmla="*/ 0 h 73"/>
              </a:gdLst>
              <a:ahLst/>
              <a:cxnLst>
                <a:cxn ang="0">
                  <a:pos x="T0" y="T1"/>
                </a:cxn>
                <a:cxn ang="0">
                  <a:pos x="T2" y="T3"/>
                </a:cxn>
              </a:cxnLst>
              <a:rect l="0" t="0" r="r" b="b"/>
              <a:pathLst>
                <a:path w="82" h="73">
                  <a:moveTo>
                    <a:pt x="82" y="73"/>
                  </a:moveTo>
                  <a:cubicBezTo>
                    <a:pt x="59" y="47"/>
                    <a:pt x="32" y="18"/>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19" name="Freeform 102">
              <a:extLst>
                <a:ext uri="{FF2B5EF4-FFF2-40B4-BE49-F238E27FC236}">
                  <a16:creationId xmlns:a16="http://schemas.microsoft.com/office/drawing/2014/main" id="{97E06D27-9B61-45C1-9714-94FA9313776C}"/>
                </a:ext>
              </a:extLst>
            </p:cNvPr>
            <p:cNvSpPr>
              <a:spLocks noChangeAspect="1"/>
            </p:cNvSpPr>
            <p:nvPr/>
          </p:nvSpPr>
          <p:spPr bwMode="auto">
            <a:xfrm rot="21080841">
              <a:off x="2878093" y="1890231"/>
              <a:ext cx="102468" cy="271763"/>
            </a:xfrm>
            <a:custGeom>
              <a:avLst/>
              <a:gdLst>
                <a:gd name="T0" fmla="*/ 0 w 68"/>
                <a:gd name="T1" fmla="*/ 0 h 180"/>
                <a:gd name="T2" fmla="*/ 4 w 68"/>
                <a:gd name="T3" fmla="*/ 180 h 180"/>
              </a:gdLst>
              <a:ahLst/>
              <a:cxnLst>
                <a:cxn ang="0">
                  <a:pos x="T0" y="T1"/>
                </a:cxn>
                <a:cxn ang="0">
                  <a:pos x="T2" y="T3"/>
                </a:cxn>
              </a:cxnLst>
              <a:rect l="0" t="0" r="r" b="b"/>
              <a:pathLst>
                <a:path w="68" h="180">
                  <a:moveTo>
                    <a:pt x="0" y="0"/>
                  </a:moveTo>
                  <a:cubicBezTo>
                    <a:pt x="68" y="39"/>
                    <a:pt x="40" y="128"/>
                    <a:pt x="4" y="18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20" name="Freeform 103">
              <a:extLst>
                <a:ext uri="{FF2B5EF4-FFF2-40B4-BE49-F238E27FC236}">
                  <a16:creationId xmlns:a16="http://schemas.microsoft.com/office/drawing/2014/main" id="{BE38EA60-74CD-4679-8AC2-045B6085A807}"/>
                </a:ext>
              </a:extLst>
            </p:cNvPr>
            <p:cNvSpPr>
              <a:spLocks noChangeAspect="1"/>
            </p:cNvSpPr>
            <p:nvPr/>
          </p:nvSpPr>
          <p:spPr bwMode="auto">
            <a:xfrm rot="21080841">
              <a:off x="2912292" y="2162861"/>
              <a:ext cx="51234" cy="105809"/>
            </a:xfrm>
            <a:custGeom>
              <a:avLst/>
              <a:gdLst>
                <a:gd name="T0" fmla="*/ 0 w 34"/>
                <a:gd name="T1" fmla="*/ 0 h 70"/>
                <a:gd name="T2" fmla="*/ 30 w 34"/>
                <a:gd name="T3" fmla="*/ 70 h 70"/>
              </a:gdLst>
              <a:ahLst/>
              <a:cxnLst>
                <a:cxn ang="0">
                  <a:pos x="T0" y="T1"/>
                </a:cxn>
                <a:cxn ang="0">
                  <a:pos x="T2" y="T3"/>
                </a:cxn>
              </a:cxnLst>
              <a:rect l="0" t="0" r="r" b="b"/>
              <a:pathLst>
                <a:path w="34" h="70">
                  <a:moveTo>
                    <a:pt x="0" y="0"/>
                  </a:moveTo>
                  <a:cubicBezTo>
                    <a:pt x="15" y="21"/>
                    <a:pt x="34" y="41"/>
                    <a:pt x="30" y="7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21" name="Freeform 104">
              <a:extLst>
                <a:ext uri="{FF2B5EF4-FFF2-40B4-BE49-F238E27FC236}">
                  <a16:creationId xmlns:a16="http://schemas.microsoft.com/office/drawing/2014/main" id="{B9660527-A068-4174-A9B7-B3AD858EED29}"/>
                </a:ext>
              </a:extLst>
            </p:cNvPr>
            <p:cNvSpPr>
              <a:spLocks noChangeAspect="1"/>
            </p:cNvSpPr>
            <p:nvPr/>
          </p:nvSpPr>
          <p:spPr bwMode="auto">
            <a:xfrm rot="21080841">
              <a:off x="2848210" y="2171585"/>
              <a:ext cx="57917" cy="15593"/>
            </a:xfrm>
            <a:custGeom>
              <a:avLst/>
              <a:gdLst>
                <a:gd name="T0" fmla="*/ 38 w 38"/>
                <a:gd name="T1" fmla="*/ 0 h 10"/>
                <a:gd name="T2" fmla="*/ 0 w 38"/>
                <a:gd name="T3" fmla="*/ 10 h 10"/>
              </a:gdLst>
              <a:ahLst/>
              <a:cxnLst>
                <a:cxn ang="0">
                  <a:pos x="T0" y="T1"/>
                </a:cxn>
                <a:cxn ang="0">
                  <a:pos x="T2" y="T3"/>
                </a:cxn>
              </a:cxnLst>
              <a:rect l="0" t="0" r="r" b="b"/>
              <a:pathLst>
                <a:path w="38" h="10">
                  <a:moveTo>
                    <a:pt x="38" y="0"/>
                  </a:moveTo>
                  <a:cubicBezTo>
                    <a:pt x="25" y="4"/>
                    <a:pt x="13" y="8"/>
                    <a:pt x="0"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22" name="Freeform 105">
              <a:extLst>
                <a:ext uri="{FF2B5EF4-FFF2-40B4-BE49-F238E27FC236}">
                  <a16:creationId xmlns:a16="http://schemas.microsoft.com/office/drawing/2014/main" id="{8E654940-BEED-49B9-87BD-83CF5FAD2A78}"/>
                </a:ext>
              </a:extLst>
            </p:cNvPr>
            <p:cNvSpPr>
              <a:spLocks noChangeAspect="1"/>
            </p:cNvSpPr>
            <p:nvPr/>
          </p:nvSpPr>
          <p:spPr bwMode="auto">
            <a:xfrm rot="21080841">
              <a:off x="2853228" y="1899864"/>
              <a:ext cx="8910" cy="51234"/>
            </a:xfrm>
            <a:custGeom>
              <a:avLst/>
              <a:gdLst>
                <a:gd name="T0" fmla="*/ 6 w 6"/>
                <a:gd name="T1" fmla="*/ 0 h 34"/>
                <a:gd name="T2" fmla="*/ 0 w 6"/>
                <a:gd name="T3" fmla="*/ 34 h 34"/>
              </a:gdLst>
              <a:ahLst/>
              <a:cxnLst>
                <a:cxn ang="0">
                  <a:pos x="T0" y="T1"/>
                </a:cxn>
                <a:cxn ang="0">
                  <a:pos x="T2" y="T3"/>
                </a:cxn>
              </a:cxnLst>
              <a:rect l="0" t="0" r="r" b="b"/>
              <a:pathLst>
                <a:path w="6" h="34">
                  <a:moveTo>
                    <a:pt x="6" y="0"/>
                  </a:moveTo>
                  <a:cubicBezTo>
                    <a:pt x="4" y="11"/>
                    <a:pt x="3" y="23"/>
                    <a:pt x="0"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23" name="Freeform 106">
              <a:extLst>
                <a:ext uri="{FF2B5EF4-FFF2-40B4-BE49-F238E27FC236}">
                  <a16:creationId xmlns:a16="http://schemas.microsoft.com/office/drawing/2014/main" id="{FE90A0DC-0915-4DC1-9A91-17948FC8BD90}"/>
                </a:ext>
              </a:extLst>
            </p:cNvPr>
            <p:cNvSpPr>
              <a:spLocks noChangeAspect="1"/>
            </p:cNvSpPr>
            <p:nvPr/>
          </p:nvSpPr>
          <p:spPr bwMode="auto">
            <a:xfrm rot="21080841">
              <a:off x="2553160" y="1665281"/>
              <a:ext cx="287356" cy="257284"/>
            </a:xfrm>
            <a:custGeom>
              <a:avLst/>
              <a:gdLst>
                <a:gd name="T0" fmla="*/ 0 w 190"/>
                <a:gd name="T1" fmla="*/ 0 h 170"/>
                <a:gd name="T2" fmla="*/ 74 w 190"/>
                <a:gd name="T3" fmla="*/ 26 h 170"/>
                <a:gd name="T4" fmla="*/ 149 w 190"/>
                <a:gd name="T5" fmla="*/ 127 h 170"/>
                <a:gd name="T6" fmla="*/ 190 w 190"/>
                <a:gd name="T7" fmla="*/ 170 h 170"/>
              </a:gdLst>
              <a:ahLst/>
              <a:cxnLst>
                <a:cxn ang="0">
                  <a:pos x="T0" y="T1"/>
                </a:cxn>
                <a:cxn ang="0">
                  <a:pos x="T2" y="T3"/>
                </a:cxn>
                <a:cxn ang="0">
                  <a:pos x="T4" y="T5"/>
                </a:cxn>
                <a:cxn ang="0">
                  <a:pos x="T6" y="T7"/>
                </a:cxn>
              </a:cxnLst>
              <a:rect l="0" t="0" r="r" b="b"/>
              <a:pathLst>
                <a:path w="190" h="170">
                  <a:moveTo>
                    <a:pt x="0" y="0"/>
                  </a:moveTo>
                  <a:cubicBezTo>
                    <a:pt x="19" y="17"/>
                    <a:pt x="52" y="12"/>
                    <a:pt x="74" y="26"/>
                  </a:cubicBezTo>
                  <a:cubicBezTo>
                    <a:pt x="104" y="44"/>
                    <a:pt x="118" y="98"/>
                    <a:pt x="149" y="127"/>
                  </a:cubicBezTo>
                  <a:cubicBezTo>
                    <a:pt x="166" y="143"/>
                    <a:pt x="188" y="148"/>
                    <a:pt x="190" y="17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24" name="Freeform 107">
              <a:extLst>
                <a:ext uri="{FF2B5EF4-FFF2-40B4-BE49-F238E27FC236}">
                  <a16:creationId xmlns:a16="http://schemas.microsoft.com/office/drawing/2014/main" id="{3924609C-8E27-4ECA-9CC4-5750489C6BD1}"/>
                </a:ext>
              </a:extLst>
            </p:cNvPr>
            <p:cNvSpPr>
              <a:spLocks noChangeAspect="1"/>
            </p:cNvSpPr>
            <p:nvPr/>
          </p:nvSpPr>
          <p:spPr bwMode="auto">
            <a:xfrm rot="21080841">
              <a:off x="1506194" y="1640268"/>
              <a:ext cx="59030" cy="53462"/>
            </a:xfrm>
            <a:custGeom>
              <a:avLst/>
              <a:gdLst>
                <a:gd name="T0" fmla="*/ 0 w 39"/>
                <a:gd name="T1" fmla="*/ 0 h 35"/>
                <a:gd name="T2" fmla="*/ 39 w 39"/>
                <a:gd name="T3" fmla="*/ 35 h 35"/>
              </a:gdLst>
              <a:ahLst/>
              <a:cxnLst>
                <a:cxn ang="0">
                  <a:pos x="T0" y="T1"/>
                </a:cxn>
                <a:cxn ang="0">
                  <a:pos x="T2" y="T3"/>
                </a:cxn>
              </a:cxnLst>
              <a:rect l="0" t="0" r="r" b="b"/>
              <a:pathLst>
                <a:path w="39" h="35">
                  <a:moveTo>
                    <a:pt x="0" y="0"/>
                  </a:moveTo>
                  <a:cubicBezTo>
                    <a:pt x="12" y="13"/>
                    <a:pt x="26" y="24"/>
                    <a:pt x="39" y="3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25" name="Freeform 108">
              <a:extLst>
                <a:ext uri="{FF2B5EF4-FFF2-40B4-BE49-F238E27FC236}">
                  <a16:creationId xmlns:a16="http://schemas.microsoft.com/office/drawing/2014/main" id="{4CEF0812-D6CB-45FE-AB78-3E7C2E6C8E06}"/>
                </a:ext>
              </a:extLst>
            </p:cNvPr>
            <p:cNvSpPr>
              <a:spLocks noChangeAspect="1"/>
            </p:cNvSpPr>
            <p:nvPr/>
          </p:nvSpPr>
          <p:spPr bwMode="auto">
            <a:xfrm rot="21080841">
              <a:off x="1488195" y="1644981"/>
              <a:ext cx="14479" cy="3341"/>
            </a:xfrm>
            <a:custGeom>
              <a:avLst/>
              <a:gdLst>
                <a:gd name="T0" fmla="*/ 0 w 9"/>
                <a:gd name="T1" fmla="*/ 0 h 2"/>
                <a:gd name="T2" fmla="*/ 9 w 9"/>
                <a:gd name="T3" fmla="*/ 1 h 2"/>
              </a:gdLst>
              <a:ahLst/>
              <a:cxnLst>
                <a:cxn ang="0">
                  <a:pos x="T0" y="T1"/>
                </a:cxn>
                <a:cxn ang="0">
                  <a:pos x="T2" y="T3"/>
                </a:cxn>
              </a:cxnLst>
              <a:rect l="0" t="0" r="r" b="b"/>
              <a:pathLst>
                <a:path w="9" h="2">
                  <a:moveTo>
                    <a:pt x="0" y="0"/>
                  </a:moveTo>
                  <a:cubicBezTo>
                    <a:pt x="3" y="2"/>
                    <a:pt x="7" y="2"/>
                    <a:pt x="9" y="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26" name="Freeform 109">
              <a:extLst>
                <a:ext uri="{FF2B5EF4-FFF2-40B4-BE49-F238E27FC236}">
                  <a16:creationId xmlns:a16="http://schemas.microsoft.com/office/drawing/2014/main" id="{CA222138-F18D-4547-BEAF-D8A6BF2840C0}"/>
                </a:ext>
              </a:extLst>
            </p:cNvPr>
            <p:cNvSpPr>
              <a:spLocks noChangeAspect="1"/>
            </p:cNvSpPr>
            <p:nvPr/>
          </p:nvSpPr>
          <p:spPr bwMode="auto">
            <a:xfrm rot="21080841">
              <a:off x="1499082" y="1599728"/>
              <a:ext cx="27845" cy="43438"/>
            </a:xfrm>
            <a:custGeom>
              <a:avLst/>
              <a:gdLst>
                <a:gd name="T0" fmla="*/ 0 w 19"/>
                <a:gd name="T1" fmla="*/ 29 h 29"/>
                <a:gd name="T2" fmla="*/ 19 w 19"/>
                <a:gd name="T3" fmla="*/ 0 h 29"/>
              </a:gdLst>
              <a:ahLst/>
              <a:cxnLst>
                <a:cxn ang="0">
                  <a:pos x="T0" y="T1"/>
                </a:cxn>
                <a:cxn ang="0">
                  <a:pos x="T2" y="T3"/>
                </a:cxn>
              </a:cxnLst>
              <a:rect l="0" t="0" r="r" b="b"/>
              <a:pathLst>
                <a:path w="19" h="29">
                  <a:moveTo>
                    <a:pt x="0" y="29"/>
                  </a:moveTo>
                  <a:cubicBezTo>
                    <a:pt x="4" y="18"/>
                    <a:pt x="10" y="8"/>
                    <a:pt x="1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27" name="Freeform 110">
              <a:extLst>
                <a:ext uri="{FF2B5EF4-FFF2-40B4-BE49-F238E27FC236}">
                  <a16:creationId xmlns:a16="http://schemas.microsoft.com/office/drawing/2014/main" id="{70B1F263-796E-458D-9827-FDBDBB3748E2}"/>
                </a:ext>
              </a:extLst>
            </p:cNvPr>
            <p:cNvSpPr>
              <a:spLocks noChangeAspect="1"/>
            </p:cNvSpPr>
            <p:nvPr/>
          </p:nvSpPr>
          <p:spPr bwMode="auto">
            <a:xfrm rot="21080841">
              <a:off x="1003349" y="1983574"/>
              <a:ext cx="0" cy="17821"/>
            </a:xfrm>
            <a:custGeom>
              <a:avLst/>
              <a:gdLst>
                <a:gd name="T0" fmla="*/ 0 h 12"/>
                <a:gd name="T1" fmla="*/ 12 h 12"/>
              </a:gdLst>
              <a:ahLst/>
              <a:cxnLst>
                <a:cxn ang="0">
                  <a:pos x="0" y="T0"/>
                </a:cxn>
                <a:cxn ang="0">
                  <a:pos x="0" y="T1"/>
                </a:cxn>
              </a:cxnLst>
              <a:rect l="0" t="0" r="r" b="b"/>
              <a:pathLst>
                <a:path h="12">
                  <a:moveTo>
                    <a:pt x="0" y="0"/>
                  </a:moveTo>
                  <a:cubicBezTo>
                    <a:pt x="0" y="4"/>
                    <a:pt x="0" y="8"/>
                    <a:pt x="0"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28" name="Freeform 111">
              <a:extLst>
                <a:ext uri="{FF2B5EF4-FFF2-40B4-BE49-F238E27FC236}">
                  <a16:creationId xmlns:a16="http://schemas.microsoft.com/office/drawing/2014/main" id="{89DFDAF1-3D2B-45A0-A831-807E52CC91CF}"/>
                </a:ext>
              </a:extLst>
            </p:cNvPr>
            <p:cNvSpPr>
              <a:spLocks noChangeAspect="1"/>
            </p:cNvSpPr>
            <p:nvPr/>
          </p:nvSpPr>
          <p:spPr bwMode="auto">
            <a:xfrm rot="21080841">
              <a:off x="956883" y="1987089"/>
              <a:ext cx="49006" cy="47893"/>
            </a:xfrm>
            <a:custGeom>
              <a:avLst/>
              <a:gdLst>
                <a:gd name="T0" fmla="*/ 0 w 32"/>
                <a:gd name="T1" fmla="*/ 32 h 32"/>
                <a:gd name="T2" fmla="*/ 32 w 32"/>
                <a:gd name="T3" fmla="*/ 0 h 32"/>
              </a:gdLst>
              <a:ahLst/>
              <a:cxnLst>
                <a:cxn ang="0">
                  <a:pos x="T0" y="T1"/>
                </a:cxn>
                <a:cxn ang="0">
                  <a:pos x="T2" y="T3"/>
                </a:cxn>
              </a:cxnLst>
              <a:rect l="0" t="0" r="r" b="b"/>
              <a:pathLst>
                <a:path w="32" h="32">
                  <a:moveTo>
                    <a:pt x="0" y="32"/>
                  </a:moveTo>
                  <a:cubicBezTo>
                    <a:pt x="6" y="19"/>
                    <a:pt x="17" y="2"/>
                    <a:pt x="3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29" name="Freeform 112">
              <a:extLst>
                <a:ext uri="{FF2B5EF4-FFF2-40B4-BE49-F238E27FC236}">
                  <a16:creationId xmlns:a16="http://schemas.microsoft.com/office/drawing/2014/main" id="{68819372-093E-45C5-9B69-0B545BB2BA08}"/>
                </a:ext>
              </a:extLst>
            </p:cNvPr>
            <p:cNvSpPr>
              <a:spLocks noChangeAspect="1"/>
            </p:cNvSpPr>
            <p:nvPr/>
          </p:nvSpPr>
          <p:spPr bwMode="auto">
            <a:xfrm rot="21080841">
              <a:off x="985661" y="1767587"/>
              <a:ext cx="296266" cy="194912"/>
            </a:xfrm>
            <a:custGeom>
              <a:avLst/>
              <a:gdLst>
                <a:gd name="T0" fmla="*/ 0 w 196"/>
                <a:gd name="T1" fmla="*/ 128 h 128"/>
                <a:gd name="T2" fmla="*/ 49 w 196"/>
                <a:gd name="T3" fmla="*/ 69 h 128"/>
                <a:gd name="T4" fmla="*/ 113 w 196"/>
                <a:gd name="T5" fmla="*/ 21 h 128"/>
                <a:gd name="T6" fmla="*/ 196 w 196"/>
                <a:gd name="T7" fmla="*/ 0 h 128"/>
              </a:gdLst>
              <a:ahLst/>
              <a:cxnLst>
                <a:cxn ang="0">
                  <a:pos x="T0" y="T1"/>
                </a:cxn>
                <a:cxn ang="0">
                  <a:pos x="T2" y="T3"/>
                </a:cxn>
                <a:cxn ang="0">
                  <a:pos x="T4" y="T5"/>
                </a:cxn>
                <a:cxn ang="0">
                  <a:pos x="T6" y="T7"/>
                </a:cxn>
              </a:cxnLst>
              <a:rect l="0" t="0" r="r" b="b"/>
              <a:pathLst>
                <a:path w="196" h="128">
                  <a:moveTo>
                    <a:pt x="0" y="128"/>
                  </a:moveTo>
                  <a:cubicBezTo>
                    <a:pt x="8" y="106"/>
                    <a:pt x="27" y="81"/>
                    <a:pt x="49" y="69"/>
                  </a:cubicBezTo>
                  <a:cubicBezTo>
                    <a:pt x="75" y="55"/>
                    <a:pt x="93" y="32"/>
                    <a:pt x="113" y="21"/>
                  </a:cubicBezTo>
                  <a:cubicBezTo>
                    <a:pt x="138" y="7"/>
                    <a:pt x="171" y="13"/>
                    <a:pt x="19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30" name="Freeform 113">
              <a:extLst>
                <a:ext uri="{FF2B5EF4-FFF2-40B4-BE49-F238E27FC236}">
                  <a16:creationId xmlns:a16="http://schemas.microsoft.com/office/drawing/2014/main" id="{7EA71C0E-1CD8-4788-AA0F-577E4B8BB21F}"/>
                </a:ext>
              </a:extLst>
            </p:cNvPr>
            <p:cNvSpPr>
              <a:spLocks noChangeAspect="1"/>
            </p:cNvSpPr>
            <p:nvPr/>
          </p:nvSpPr>
          <p:spPr bwMode="auto">
            <a:xfrm rot="21080841">
              <a:off x="1010937" y="2159296"/>
              <a:ext cx="0" cy="17821"/>
            </a:xfrm>
            <a:custGeom>
              <a:avLst/>
              <a:gdLst>
                <a:gd name="T0" fmla="*/ 0 h 12"/>
                <a:gd name="T1" fmla="*/ 12 h 12"/>
              </a:gdLst>
              <a:ahLst/>
              <a:cxnLst>
                <a:cxn ang="0">
                  <a:pos x="0" y="T0"/>
                </a:cxn>
                <a:cxn ang="0">
                  <a:pos x="0" y="T1"/>
                </a:cxn>
              </a:cxnLst>
              <a:rect l="0" t="0" r="r" b="b"/>
              <a:pathLst>
                <a:path h="12">
                  <a:moveTo>
                    <a:pt x="0" y="0"/>
                  </a:moveTo>
                  <a:cubicBezTo>
                    <a:pt x="0" y="4"/>
                    <a:pt x="0" y="8"/>
                    <a:pt x="0"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31" name="Freeform 114">
              <a:extLst>
                <a:ext uri="{FF2B5EF4-FFF2-40B4-BE49-F238E27FC236}">
                  <a16:creationId xmlns:a16="http://schemas.microsoft.com/office/drawing/2014/main" id="{BBE2A827-262F-45E6-B23B-62A8A829C1B3}"/>
                </a:ext>
              </a:extLst>
            </p:cNvPr>
            <p:cNvSpPr>
              <a:spLocks noChangeAspect="1"/>
            </p:cNvSpPr>
            <p:nvPr/>
          </p:nvSpPr>
          <p:spPr bwMode="auto">
            <a:xfrm rot="21080841">
              <a:off x="934060" y="2165112"/>
              <a:ext cx="84647" cy="114720"/>
            </a:xfrm>
            <a:custGeom>
              <a:avLst/>
              <a:gdLst>
                <a:gd name="T0" fmla="*/ 0 w 56"/>
                <a:gd name="T1" fmla="*/ 76 h 76"/>
                <a:gd name="T2" fmla="*/ 56 w 56"/>
                <a:gd name="T3" fmla="*/ 0 h 76"/>
              </a:gdLst>
              <a:ahLst/>
              <a:cxnLst>
                <a:cxn ang="0">
                  <a:pos x="T0" y="T1"/>
                </a:cxn>
                <a:cxn ang="0">
                  <a:pos x="T2" y="T3"/>
                </a:cxn>
              </a:cxnLst>
              <a:rect l="0" t="0" r="r" b="b"/>
              <a:pathLst>
                <a:path w="56" h="76">
                  <a:moveTo>
                    <a:pt x="0" y="76"/>
                  </a:moveTo>
                  <a:cubicBezTo>
                    <a:pt x="3" y="43"/>
                    <a:pt x="28" y="16"/>
                    <a:pt x="5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32" name="Freeform 115">
              <a:extLst>
                <a:ext uri="{FF2B5EF4-FFF2-40B4-BE49-F238E27FC236}">
                  <a16:creationId xmlns:a16="http://schemas.microsoft.com/office/drawing/2014/main" id="{DDF166E9-D279-4E7D-A3B8-485D2AD82C8A}"/>
                </a:ext>
              </a:extLst>
            </p:cNvPr>
            <p:cNvSpPr>
              <a:spLocks noChangeAspect="1"/>
            </p:cNvSpPr>
            <p:nvPr/>
          </p:nvSpPr>
          <p:spPr bwMode="auto">
            <a:xfrm rot="21080841">
              <a:off x="987730" y="1870364"/>
              <a:ext cx="412100" cy="259511"/>
            </a:xfrm>
            <a:custGeom>
              <a:avLst/>
              <a:gdLst>
                <a:gd name="T0" fmla="*/ 0 w 272"/>
                <a:gd name="T1" fmla="*/ 172 h 172"/>
                <a:gd name="T2" fmla="*/ 49 w 272"/>
                <a:gd name="T3" fmla="*/ 117 h 172"/>
                <a:gd name="T4" fmla="*/ 116 w 272"/>
                <a:gd name="T5" fmla="*/ 86 h 172"/>
                <a:gd name="T6" fmla="*/ 205 w 272"/>
                <a:gd name="T7" fmla="*/ 17 h 172"/>
                <a:gd name="T8" fmla="*/ 272 w 272"/>
                <a:gd name="T9" fmla="*/ 0 h 172"/>
              </a:gdLst>
              <a:ahLst/>
              <a:cxnLst>
                <a:cxn ang="0">
                  <a:pos x="T0" y="T1"/>
                </a:cxn>
                <a:cxn ang="0">
                  <a:pos x="T2" y="T3"/>
                </a:cxn>
                <a:cxn ang="0">
                  <a:pos x="T4" y="T5"/>
                </a:cxn>
                <a:cxn ang="0">
                  <a:pos x="T6" y="T7"/>
                </a:cxn>
                <a:cxn ang="0">
                  <a:pos x="T8" y="T9"/>
                </a:cxn>
              </a:cxnLst>
              <a:rect l="0" t="0" r="r" b="b"/>
              <a:pathLst>
                <a:path w="272" h="172">
                  <a:moveTo>
                    <a:pt x="0" y="172"/>
                  </a:moveTo>
                  <a:cubicBezTo>
                    <a:pt x="8" y="152"/>
                    <a:pt x="30" y="130"/>
                    <a:pt x="49" y="117"/>
                  </a:cubicBezTo>
                  <a:cubicBezTo>
                    <a:pt x="68" y="104"/>
                    <a:pt x="94" y="101"/>
                    <a:pt x="116" y="86"/>
                  </a:cubicBezTo>
                  <a:cubicBezTo>
                    <a:pt x="153" y="62"/>
                    <a:pt x="162" y="30"/>
                    <a:pt x="205" y="17"/>
                  </a:cubicBezTo>
                  <a:cubicBezTo>
                    <a:pt x="230" y="9"/>
                    <a:pt x="253" y="17"/>
                    <a:pt x="27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33" name="Freeform 116">
              <a:extLst>
                <a:ext uri="{FF2B5EF4-FFF2-40B4-BE49-F238E27FC236}">
                  <a16:creationId xmlns:a16="http://schemas.microsoft.com/office/drawing/2014/main" id="{F9B09AC3-6E36-495E-BD53-CC18A711C0A9}"/>
                </a:ext>
              </a:extLst>
            </p:cNvPr>
            <p:cNvSpPr>
              <a:spLocks noChangeAspect="1"/>
            </p:cNvSpPr>
            <p:nvPr/>
          </p:nvSpPr>
          <p:spPr bwMode="auto">
            <a:xfrm rot="21080841">
              <a:off x="2264838" y="1779480"/>
              <a:ext cx="192684" cy="66827"/>
            </a:xfrm>
            <a:custGeom>
              <a:avLst/>
              <a:gdLst>
                <a:gd name="T0" fmla="*/ 0 w 128"/>
                <a:gd name="T1" fmla="*/ 0 h 44"/>
                <a:gd name="T2" fmla="*/ 128 w 128"/>
                <a:gd name="T3" fmla="*/ 44 h 44"/>
              </a:gdLst>
              <a:ahLst/>
              <a:cxnLst>
                <a:cxn ang="0">
                  <a:pos x="T0" y="T1"/>
                </a:cxn>
                <a:cxn ang="0">
                  <a:pos x="T2" y="T3"/>
                </a:cxn>
              </a:cxnLst>
              <a:rect l="0" t="0" r="r" b="b"/>
              <a:pathLst>
                <a:path w="128" h="44">
                  <a:moveTo>
                    <a:pt x="0" y="0"/>
                  </a:moveTo>
                  <a:cubicBezTo>
                    <a:pt x="31" y="44"/>
                    <a:pt x="88" y="19"/>
                    <a:pt x="128" y="4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34" name="Freeform 117">
              <a:extLst>
                <a:ext uri="{FF2B5EF4-FFF2-40B4-BE49-F238E27FC236}">
                  <a16:creationId xmlns:a16="http://schemas.microsoft.com/office/drawing/2014/main" id="{8B3CF3FE-7CDF-487E-BB41-7DB932610930}"/>
                </a:ext>
              </a:extLst>
            </p:cNvPr>
            <p:cNvSpPr>
              <a:spLocks noChangeAspect="1"/>
            </p:cNvSpPr>
            <p:nvPr/>
          </p:nvSpPr>
          <p:spPr bwMode="auto">
            <a:xfrm rot="21080841">
              <a:off x="2457586" y="1780331"/>
              <a:ext cx="75737" cy="45665"/>
            </a:xfrm>
            <a:custGeom>
              <a:avLst/>
              <a:gdLst>
                <a:gd name="T0" fmla="*/ 0 w 50"/>
                <a:gd name="T1" fmla="*/ 30 h 30"/>
                <a:gd name="T2" fmla="*/ 50 w 50"/>
                <a:gd name="T3" fmla="*/ 0 h 30"/>
              </a:gdLst>
              <a:ahLst/>
              <a:cxnLst>
                <a:cxn ang="0">
                  <a:pos x="T0" y="T1"/>
                </a:cxn>
                <a:cxn ang="0">
                  <a:pos x="T2" y="T3"/>
                </a:cxn>
              </a:cxnLst>
              <a:rect l="0" t="0" r="r" b="b"/>
              <a:pathLst>
                <a:path w="50" h="30">
                  <a:moveTo>
                    <a:pt x="0" y="30"/>
                  </a:moveTo>
                  <a:cubicBezTo>
                    <a:pt x="19" y="26"/>
                    <a:pt x="39" y="18"/>
                    <a:pt x="5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35" name="Freeform 118">
              <a:extLst>
                <a:ext uri="{FF2B5EF4-FFF2-40B4-BE49-F238E27FC236}">
                  <a16:creationId xmlns:a16="http://schemas.microsoft.com/office/drawing/2014/main" id="{98A4045F-5C0C-40CC-9606-79CEAA12F14C}"/>
                </a:ext>
              </a:extLst>
            </p:cNvPr>
            <p:cNvSpPr>
              <a:spLocks noChangeAspect="1"/>
            </p:cNvSpPr>
            <p:nvPr/>
          </p:nvSpPr>
          <p:spPr bwMode="auto">
            <a:xfrm rot="21080841">
              <a:off x="2476610" y="1825736"/>
              <a:ext cx="60144" cy="206050"/>
            </a:xfrm>
            <a:custGeom>
              <a:avLst/>
              <a:gdLst>
                <a:gd name="T0" fmla="*/ 0 w 39"/>
                <a:gd name="T1" fmla="*/ 0 h 136"/>
                <a:gd name="T2" fmla="*/ 16 w 39"/>
                <a:gd name="T3" fmla="*/ 136 h 136"/>
              </a:gdLst>
              <a:ahLst/>
              <a:cxnLst>
                <a:cxn ang="0">
                  <a:pos x="T0" y="T1"/>
                </a:cxn>
                <a:cxn ang="0">
                  <a:pos x="T2" y="T3"/>
                </a:cxn>
              </a:cxnLst>
              <a:rect l="0" t="0" r="r" b="b"/>
              <a:pathLst>
                <a:path w="39" h="136">
                  <a:moveTo>
                    <a:pt x="0" y="0"/>
                  </a:moveTo>
                  <a:cubicBezTo>
                    <a:pt x="39" y="34"/>
                    <a:pt x="30" y="92"/>
                    <a:pt x="16" y="13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36" name="Freeform 119">
              <a:extLst>
                <a:ext uri="{FF2B5EF4-FFF2-40B4-BE49-F238E27FC236}">
                  <a16:creationId xmlns:a16="http://schemas.microsoft.com/office/drawing/2014/main" id="{9AEDDE03-8DE3-41AD-9AA6-A106C3913D57}"/>
                </a:ext>
              </a:extLst>
            </p:cNvPr>
            <p:cNvSpPr>
              <a:spLocks noChangeAspect="1"/>
            </p:cNvSpPr>
            <p:nvPr/>
          </p:nvSpPr>
          <p:spPr bwMode="auto">
            <a:xfrm rot="21080841">
              <a:off x="2518830" y="2029856"/>
              <a:ext cx="18934" cy="30072"/>
            </a:xfrm>
            <a:custGeom>
              <a:avLst/>
              <a:gdLst>
                <a:gd name="T0" fmla="*/ 0 w 12"/>
                <a:gd name="T1" fmla="*/ 0 h 20"/>
                <a:gd name="T2" fmla="*/ 12 w 12"/>
                <a:gd name="T3" fmla="*/ 20 h 20"/>
              </a:gdLst>
              <a:ahLst/>
              <a:cxnLst>
                <a:cxn ang="0">
                  <a:pos x="T0" y="T1"/>
                </a:cxn>
                <a:cxn ang="0">
                  <a:pos x="T2" y="T3"/>
                </a:cxn>
              </a:cxnLst>
              <a:rect l="0" t="0" r="r" b="b"/>
              <a:pathLst>
                <a:path w="12" h="20">
                  <a:moveTo>
                    <a:pt x="0" y="0"/>
                  </a:moveTo>
                  <a:cubicBezTo>
                    <a:pt x="6" y="5"/>
                    <a:pt x="8" y="14"/>
                    <a:pt x="12" y="2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37" name="Freeform 120">
              <a:extLst>
                <a:ext uri="{FF2B5EF4-FFF2-40B4-BE49-F238E27FC236}">
                  <a16:creationId xmlns:a16="http://schemas.microsoft.com/office/drawing/2014/main" id="{989B1593-1141-4B23-B3BD-38F0A3AFC330}"/>
                </a:ext>
              </a:extLst>
            </p:cNvPr>
            <p:cNvSpPr>
              <a:spLocks noChangeAspect="1"/>
            </p:cNvSpPr>
            <p:nvPr/>
          </p:nvSpPr>
          <p:spPr bwMode="auto">
            <a:xfrm rot="21080841">
              <a:off x="2539715" y="2052292"/>
              <a:ext cx="21162" cy="7796"/>
            </a:xfrm>
            <a:custGeom>
              <a:avLst/>
              <a:gdLst>
                <a:gd name="T0" fmla="*/ 0 w 14"/>
                <a:gd name="T1" fmla="*/ 3 h 5"/>
                <a:gd name="T2" fmla="*/ 14 w 14"/>
                <a:gd name="T3" fmla="*/ 5 h 5"/>
              </a:gdLst>
              <a:ahLst/>
              <a:cxnLst>
                <a:cxn ang="0">
                  <a:pos x="T0" y="T1"/>
                </a:cxn>
                <a:cxn ang="0">
                  <a:pos x="T2" y="T3"/>
                </a:cxn>
              </a:cxnLst>
              <a:rect l="0" t="0" r="r" b="b"/>
              <a:pathLst>
                <a:path w="14" h="5">
                  <a:moveTo>
                    <a:pt x="0" y="3"/>
                  </a:moveTo>
                  <a:cubicBezTo>
                    <a:pt x="5" y="0"/>
                    <a:pt x="9" y="4"/>
                    <a:pt x="14" y="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38" name="Freeform 121">
              <a:extLst>
                <a:ext uri="{FF2B5EF4-FFF2-40B4-BE49-F238E27FC236}">
                  <a16:creationId xmlns:a16="http://schemas.microsoft.com/office/drawing/2014/main" id="{AD23D5D4-8A32-48E7-A096-F4C9426CF167}"/>
                </a:ext>
              </a:extLst>
            </p:cNvPr>
            <p:cNvSpPr>
              <a:spLocks noChangeAspect="1"/>
            </p:cNvSpPr>
            <p:nvPr/>
          </p:nvSpPr>
          <p:spPr bwMode="auto">
            <a:xfrm rot="21080841">
              <a:off x="2492364" y="2061930"/>
              <a:ext cx="49006" cy="15593"/>
            </a:xfrm>
            <a:custGeom>
              <a:avLst/>
              <a:gdLst>
                <a:gd name="T0" fmla="*/ 32 w 32"/>
                <a:gd name="T1" fmla="*/ 0 h 10"/>
                <a:gd name="T2" fmla="*/ 0 w 32"/>
                <a:gd name="T3" fmla="*/ 10 h 10"/>
              </a:gdLst>
              <a:ahLst/>
              <a:cxnLst>
                <a:cxn ang="0">
                  <a:pos x="T0" y="T1"/>
                </a:cxn>
                <a:cxn ang="0">
                  <a:pos x="T2" y="T3"/>
                </a:cxn>
              </a:cxnLst>
              <a:rect l="0" t="0" r="r" b="b"/>
              <a:pathLst>
                <a:path w="32" h="10">
                  <a:moveTo>
                    <a:pt x="32" y="0"/>
                  </a:moveTo>
                  <a:cubicBezTo>
                    <a:pt x="20" y="1"/>
                    <a:pt x="12" y="10"/>
                    <a:pt x="0"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39" name="Freeform 122">
              <a:extLst>
                <a:ext uri="{FF2B5EF4-FFF2-40B4-BE49-F238E27FC236}">
                  <a16:creationId xmlns:a16="http://schemas.microsoft.com/office/drawing/2014/main" id="{E7288228-68A3-4BF2-9EB2-D2F4FA442F05}"/>
                </a:ext>
              </a:extLst>
            </p:cNvPr>
            <p:cNvSpPr>
              <a:spLocks noChangeAspect="1"/>
            </p:cNvSpPr>
            <p:nvPr/>
          </p:nvSpPr>
          <p:spPr bwMode="auto">
            <a:xfrm rot="21080841">
              <a:off x="2441172" y="2085103"/>
              <a:ext cx="57917" cy="65713"/>
            </a:xfrm>
            <a:custGeom>
              <a:avLst/>
              <a:gdLst>
                <a:gd name="T0" fmla="*/ 38 w 38"/>
                <a:gd name="T1" fmla="*/ 0 h 44"/>
                <a:gd name="T2" fmla="*/ 0 w 38"/>
                <a:gd name="T3" fmla="*/ 44 h 44"/>
              </a:gdLst>
              <a:ahLst/>
              <a:cxnLst>
                <a:cxn ang="0">
                  <a:pos x="T0" y="T1"/>
                </a:cxn>
                <a:cxn ang="0">
                  <a:pos x="T2" y="T3"/>
                </a:cxn>
              </a:cxnLst>
              <a:rect l="0" t="0" r="r" b="b"/>
              <a:pathLst>
                <a:path w="38" h="44">
                  <a:moveTo>
                    <a:pt x="38" y="0"/>
                  </a:moveTo>
                  <a:cubicBezTo>
                    <a:pt x="22" y="11"/>
                    <a:pt x="15" y="31"/>
                    <a:pt x="0" y="4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40" name="Freeform 123">
              <a:extLst>
                <a:ext uri="{FF2B5EF4-FFF2-40B4-BE49-F238E27FC236}">
                  <a16:creationId xmlns:a16="http://schemas.microsoft.com/office/drawing/2014/main" id="{13F7D00F-48EE-482E-88E5-3BB95D12B703}"/>
                </a:ext>
              </a:extLst>
            </p:cNvPr>
            <p:cNvSpPr>
              <a:spLocks noChangeAspect="1"/>
            </p:cNvSpPr>
            <p:nvPr/>
          </p:nvSpPr>
          <p:spPr bwMode="auto">
            <a:xfrm rot="21080841">
              <a:off x="2084723" y="1989757"/>
              <a:ext cx="81306" cy="26731"/>
            </a:xfrm>
            <a:custGeom>
              <a:avLst/>
              <a:gdLst>
                <a:gd name="T0" fmla="*/ 0 w 54"/>
                <a:gd name="T1" fmla="*/ 18 h 18"/>
                <a:gd name="T2" fmla="*/ 54 w 54"/>
                <a:gd name="T3" fmla="*/ 0 h 18"/>
              </a:gdLst>
              <a:ahLst/>
              <a:cxnLst>
                <a:cxn ang="0">
                  <a:pos x="T0" y="T1"/>
                </a:cxn>
                <a:cxn ang="0">
                  <a:pos x="T2" y="T3"/>
                </a:cxn>
              </a:cxnLst>
              <a:rect l="0" t="0" r="r" b="b"/>
              <a:pathLst>
                <a:path w="54" h="18">
                  <a:moveTo>
                    <a:pt x="0" y="18"/>
                  </a:moveTo>
                  <a:cubicBezTo>
                    <a:pt x="15" y="3"/>
                    <a:pt x="37" y="7"/>
                    <a:pt x="5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41" name="Freeform 124">
              <a:extLst>
                <a:ext uri="{FF2B5EF4-FFF2-40B4-BE49-F238E27FC236}">
                  <a16:creationId xmlns:a16="http://schemas.microsoft.com/office/drawing/2014/main" id="{66B63DF1-473A-4817-8A96-FAB07DDF58EE}"/>
                </a:ext>
              </a:extLst>
            </p:cNvPr>
            <p:cNvSpPr>
              <a:spLocks noChangeAspect="1"/>
            </p:cNvSpPr>
            <p:nvPr/>
          </p:nvSpPr>
          <p:spPr bwMode="auto">
            <a:xfrm rot="21080841">
              <a:off x="2052374" y="2025086"/>
              <a:ext cx="38982" cy="52348"/>
            </a:xfrm>
            <a:custGeom>
              <a:avLst/>
              <a:gdLst>
                <a:gd name="T0" fmla="*/ 0 w 26"/>
                <a:gd name="T1" fmla="*/ 34 h 34"/>
                <a:gd name="T2" fmla="*/ 26 w 26"/>
                <a:gd name="T3" fmla="*/ 0 h 34"/>
              </a:gdLst>
              <a:ahLst/>
              <a:cxnLst>
                <a:cxn ang="0">
                  <a:pos x="T0" y="T1"/>
                </a:cxn>
                <a:cxn ang="0">
                  <a:pos x="T2" y="T3"/>
                </a:cxn>
              </a:cxnLst>
              <a:rect l="0" t="0" r="r" b="b"/>
              <a:pathLst>
                <a:path w="26" h="34">
                  <a:moveTo>
                    <a:pt x="0" y="34"/>
                  </a:moveTo>
                  <a:cubicBezTo>
                    <a:pt x="7" y="22"/>
                    <a:pt x="22" y="14"/>
                    <a:pt x="2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42" name="Freeform 125">
              <a:extLst>
                <a:ext uri="{FF2B5EF4-FFF2-40B4-BE49-F238E27FC236}">
                  <a16:creationId xmlns:a16="http://schemas.microsoft.com/office/drawing/2014/main" id="{69AF7E6B-6E94-464E-A7CA-38E38E33F37A}"/>
                </a:ext>
              </a:extLst>
            </p:cNvPr>
            <p:cNvSpPr>
              <a:spLocks noChangeAspect="1"/>
            </p:cNvSpPr>
            <p:nvPr/>
          </p:nvSpPr>
          <p:spPr bwMode="auto">
            <a:xfrm rot="21080841">
              <a:off x="2037924" y="1783379"/>
              <a:ext cx="237236" cy="227212"/>
            </a:xfrm>
            <a:custGeom>
              <a:avLst/>
              <a:gdLst>
                <a:gd name="T0" fmla="*/ 21 w 157"/>
                <a:gd name="T1" fmla="*/ 151 h 151"/>
                <a:gd name="T2" fmla="*/ 4 w 157"/>
                <a:gd name="T3" fmla="*/ 74 h 151"/>
                <a:gd name="T4" fmla="*/ 94 w 157"/>
                <a:gd name="T5" fmla="*/ 2 h 151"/>
                <a:gd name="T6" fmla="*/ 157 w 157"/>
                <a:gd name="T7" fmla="*/ 19 h 151"/>
              </a:gdLst>
              <a:ahLst/>
              <a:cxnLst>
                <a:cxn ang="0">
                  <a:pos x="T0" y="T1"/>
                </a:cxn>
                <a:cxn ang="0">
                  <a:pos x="T2" y="T3"/>
                </a:cxn>
                <a:cxn ang="0">
                  <a:pos x="T4" y="T5"/>
                </a:cxn>
                <a:cxn ang="0">
                  <a:pos x="T6" y="T7"/>
                </a:cxn>
              </a:cxnLst>
              <a:rect l="0" t="0" r="r" b="b"/>
              <a:pathLst>
                <a:path w="157" h="151">
                  <a:moveTo>
                    <a:pt x="21" y="151"/>
                  </a:moveTo>
                  <a:cubicBezTo>
                    <a:pt x="18" y="128"/>
                    <a:pt x="0" y="101"/>
                    <a:pt x="4" y="74"/>
                  </a:cubicBezTo>
                  <a:cubicBezTo>
                    <a:pt x="11" y="33"/>
                    <a:pt x="42" y="0"/>
                    <a:pt x="94" y="2"/>
                  </a:cubicBezTo>
                  <a:cubicBezTo>
                    <a:pt x="111" y="3"/>
                    <a:pt x="133" y="19"/>
                    <a:pt x="157" y="1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43" name="Freeform 126">
              <a:extLst>
                <a:ext uri="{FF2B5EF4-FFF2-40B4-BE49-F238E27FC236}">
                  <a16:creationId xmlns:a16="http://schemas.microsoft.com/office/drawing/2014/main" id="{B537CC0B-3311-4DF0-9084-889919900EAF}"/>
                </a:ext>
              </a:extLst>
            </p:cNvPr>
            <p:cNvSpPr>
              <a:spLocks noChangeAspect="1"/>
            </p:cNvSpPr>
            <p:nvPr/>
          </p:nvSpPr>
          <p:spPr bwMode="auto">
            <a:xfrm rot="21080841">
              <a:off x="2256922" y="1741679"/>
              <a:ext cx="111378" cy="44551"/>
            </a:xfrm>
            <a:custGeom>
              <a:avLst/>
              <a:gdLst>
                <a:gd name="T0" fmla="*/ 0 w 74"/>
                <a:gd name="T1" fmla="*/ 30 h 30"/>
                <a:gd name="T2" fmla="*/ 74 w 74"/>
                <a:gd name="T3" fmla="*/ 0 h 30"/>
              </a:gdLst>
              <a:ahLst/>
              <a:cxnLst>
                <a:cxn ang="0">
                  <a:pos x="T0" y="T1"/>
                </a:cxn>
                <a:cxn ang="0">
                  <a:pos x="T2" y="T3"/>
                </a:cxn>
              </a:cxnLst>
              <a:rect l="0" t="0" r="r" b="b"/>
              <a:pathLst>
                <a:path w="74" h="30">
                  <a:moveTo>
                    <a:pt x="0" y="30"/>
                  </a:moveTo>
                  <a:cubicBezTo>
                    <a:pt x="27" y="28"/>
                    <a:pt x="53" y="18"/>
                    <a:pt x="7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44" name="Freeform 127">
              <a:extLst>
                <a:ext uri="{FF2B5EF4-FFF2-40B4-BE49-F238E27FC236}">
                  <a16:creationId xmlns:a16="http://schemas.microsoft.com/office/drawing/2014/main" id="{5399890C-97B6-4733-B5F2-C131F89DA762}"/>
                </a:ext>
              </a:extLst>
            </p:cNvPr>
            <p:cNvSpPr>
              <a:spLocks noChangeAspect="1"/>
            </p:cNvSpPr>
            <p:nvPr/>
          </p:nvSpPr>
          <p:spPr bwMode="auto">
            <a:xfrm rot="21080841">
              <a:off x="2490210" y="2033453"/>
              <a:ext cx="30072" cy="45665"/>
            </a:xfrm>
            <a:custGeom>
              <a:avLst/>
              <a:gdLst>
                <a:gd name="T0" fmla="*/ 20 w 20"/>
                <a:gd name="T1" fmla="*/ 0 h 30"/>
                <a:gd name="T2" fmla="*/ 0 w 20"/>
                <a:gd name="T3" fmla="*/ 30 h 30"/>
              </a:gdLst>
              <a:ahLst/>
              <a:cxnLst>
                <a:cxn ang="0">
                  <a:pos x="T0" y="T1"/>
                </a:cxn>
                <a:cxn ang="0">
                  <a:pos x="T2" y="T3"/>
                </a:cxn>
              </a:cxnLst>
              <a:rect l="0" t="0" r="r" b="b"/>
              <a:pathLst>
                <a:path w="20" h="30">
                  <a:moveTo>
                    <a:pt x="20" y="0"/>
                  </a:moveTo>
                  <a:cubicBezTo>
                    <a:pt x="11" y="7"/>
                    <a:pt x="5" y="20"/>
                    <a:pt x="0" y="3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45" name="Freeform 128">
              <a:extLst>
                <a:ext uri="{FF2B5EF4-FFF2-40B4-BE49-F238E27FC236}">
                  <a16:creationId xmlns:a16="http://schemas.microsoft.com/office/drawing/2014/main" id="{CA931685-B9E2-4479-AE90-779D1382969D}"/>
                </a:ext>
              </a:extLst>
            </p:cNvPr>
            <p:cNvSpPr>
              <a:spLocks noChangeAspect="1"/>
            </p:cNvSpPr>
            <p:nvPr/>
          </p:nvSpPr>
          <p:spPr bwMode="auto">
            <a:xfrm rot="21080841">
              <a:off x="2735847" y="2037730"/>
              <a:ext cx="45665" cy="51234"/>
            </a:xfrm>
            <a:custGeom>
              <a:avLst/>
              <a:gdLst>
                <a:gd name="T0" fmla="*/ 0 w 30"/>
                <a:gd name="T1" fmla="*/ 0 h 34"/>
                <a:gd name="T2" fmla="*/ 30 w 30"/>
                <a:gd name="T3" fmla="*/ 34 h 34"/>
              </a:gdLst>
              <a:ahLst/>
              <a:cxnLst>
                <a:cxn ang="0">
                  <a:pos x="T0" y="T1"/>
                </a:cxn>
                <a:cxn ang="0">
                  <a:pos x="T2" y="T3"/>
                </a:cxn>
              </a:cxnLst>
              <a:rect l="0" t="0" r="r" b="b"/>
              <a:pathLst>
                <a:path w="30" h="34">
                  <a:moveTo>
                    <a:pt x="0" y="0"/>
                  </a:moveTo>
                  <a:cubicBezTo>
                    <a:pt x="10" y="11"/>
                    <a:pt x="17" y="25"/>
                    <a:pt x="30"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46" name="Freeform 129">
              <a:extLst>
                <a:ext uri="{FF2B5EF4-FFF2-40B4-BE49-F238E27FC236}">
                  <a16:creationId xmlns:a16="http://schemas.microsoft.com/office/drawing/2014/main" id="{D170636B-1255-4530-9589-6F58E228CFBD}"/>
                </a:ext>
              </a:extLst>
            </p:cNvPr>
            <p:cNvSpPr>
              <a:spLocks noChangeAspect="1"/>
            </p:cNvSpPr>
            <p:nvPr/>
          </p:nvSpPr>
          <p:spPr bwMode="auto">
            <a:xfrm rot="21080841">
              <a:off x="2191021" y="2394442"/>
              <a:ext cx="65713" cy="126971"/>
            </a:xfrm>
            <a:custGeom>
              <a:avLst/>
              <a:gdLst>
                <a:gd name="T0" fmla="*/ 44 w 44"/>
                <a:gd name="T1" fmla="*/ 0 h 84"/>
                <a:gd name="T2" fmla="*/ 0 w 44"/>
                <a:gd name="T3" fmla="*/ 84 h 84"/>
              </a:gdLst>
              <a:ahLst/>
              <a:cxnLst>
                <a:cxn ang="0">
                  <a:pos x="T0" y="T1"/>
                </a:cxn>
                <a:cxn ang="0">
                  <a:pos x="T2" y="T3"/>
                </a:cxn>
              </a:cxnLst>
              <a:rect l="0" t="0" r="r" b="b"/>
              <a:pathLst>
                <a:path w="44" h="84">
                  <a:moveTo>
                    <a:pt x="44" y="0"/>
                  </a:moveTo>
                  <a:cubicBezTo>
                    <a:pt x="19" y="23"/>
                    <a:pt x="14" y="55"/>
                    <a:pt x="0" y="8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47" name="Freeform 130">
              <a:extLst>
                <a:ext uri="{FF2B5EF4-FFF2-40B4-BE49-F238E27FC236}">
                  <a16:creationId xmlns:a16="http://schemas.microsoft.com/office/drawing/2014/main" id="{C3E52EEF-ED7F-426C-9AB3-116F1B2C118E}"/>
                </a:ext>
              </a:extLst>
            </p:cNvPr>
            <p:cNvSpPr>
              <a:spLocks noChangeAspect="1"/>
            </p:cNvSpPr>
            <p:nvPr/>
          </p:nvSpPr>
          <p:spPr bwMode="auto">
            <a:xfrm rot="21080841">
              <a:off x="2201601" y="2517579"/>
              <a:ext cx="105809" cy="16707"/>
            </a:xfrm>
            <a:custGeom>
              <a:avLst/>
              <a:gdLst>
                <a:gd name="T0" fmla="*/ 0 w 70"/>
                <a:gd name="T1" fmla="*/ 0 h 11"/>
                <a:gd name="T2" fmla="*/ 70 w 70"/>
                <a:gd name="T3" fmla="*/ 10 h 11"/>
              </a:gdLst>
              <a:ahLst/>
              <a:cxnLst>
                <a:cxn ang="0">
                  <a:pos x="T0" y="T1"/>
                </a:cxn>
                <a:cxn ang="0">
                  <a:pos x="T2" y="T3"/>
                </a:cxn>
              </a:cxnLst>
              <a:rect l="0" t="0" r="r" b="b"/>
              <a:pathLst>
                <a:path w="70" h="11">
                  <a:moveTo>
                    <a:pt x="0" y="0"/>
                  </a:moveTo>
                  <a:cubicBezTo>
                    <a:pt x="23" y="6"/>
                    <a:pt x="46" y="11"/>
                    <a:pt x="70"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48" name="Freeform 131">
              <a:extLst>
                <a:ext uri="{FF2B5EF4-FFF2-40B4-BE49-F238E27FC236}">
                  <a16:creationId xmlns:a16="http://schemas.microsoft.com/office/drawing/2014/main" id="{87B29059-8DCB-4094-8F45-AF6AE11CE339}"/>
                </a:ext>
              </a:extLst>
            </p:cNvPr>
            <p:cNvSpPr>
              <a:spLocks noChangeAspect="1"/>
            </p:cNvSpPr>
            <p:nvPr/>
          </p:nvSpPr>
          <p:spPr bwMode="auto">
            <a:xfrm rot="21080841">
              <a:off x="2083215" y="2534540"/>
              <a:ext cx="123630" cy="69055"/>
            </a:xfrm>
            <a:custGeom>
              <a:avLst/>
              <a:gdLst>
                <a:gd name="T0" fmla="*/ 82 w 82"/>
                <a:gd name="T1" fmla="*/ 0 h 46"/>
                <a:gd name="T2" fmla="*/ 0 w 82"/>
                <a:gd name="T3" fmla="*/ 46 h 46"/>
              </a:gdLst>
              <a:ahLst/>
              <a:cxnLst>
                <a:cxn ang="0">
                  <a:pos x="T0" y="T1"/>
                </a:cxn>
                <a:cxn ang="0">
                  <a:pos x="T2" y="T3"/>
                </a:cxn>
              </a:cxnLst>
              <a:rect l="0" t="0" r="r" b="b"/>
              <a:pathLst>
                <a:path w="82" h="46">
                  <a:moveTo>
                    <a:pt x="82" y="0"/>
                  </a:moveTo>
                  <a:cubicBezTo>
                    <a:pt x="50" y="5"/>
                    <a:pt x="22" y="21"/>
                    <a:pt x="0" y="4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49" name="Freeform 132">
              <a:extLst>
                <a:ext uri="{FF2B5EF4-FFF2-40B4-BE49-F238E27FC236}">
                  <a16:creationId xmlns:a16="http://schemas.microsoft.com/office/drawing/2014/main" id="{2A88F7B4-026E-4104-9E02-DCD1426683B5}"/>
                </a:ext>
              </a:extLst>
            </p:cNvPr>
            <p:cNvSpPr>
              <a:spLocks noChangeAspect="1"/>
            </p:cNvSpPr>
            <p:nvPr/>
          </p:nvSpPr>
          <p:spPr bwMode="auto">
            <a:xfrm rot="21080841">
              <a:off x="1616878" y="2772785"/>
              <a:ext cx="13365" cy="75737"/>
            </a:xfrm>
            <a:custGeom>
              <a:avLst/>
              <a:gdLst>
                <a:gd name="T0" fmla="*/ 6 w 9"/>
                <a:gd name="T1" fmla="*/ 0 h 50"/>
                <a:gd name="T2" fmla="*/ 0 w 9"/>
                <a:gd name="T3" fmla="*/ 50 h 50"/>
              </a:gdLst>
              <a:ahLst/>
              <a:cxnLst>
                <a:cxn ang="0">
                  <a:pos x="T0" y="T1"/>
                </a:cxn>
                <a:cxn ang="0">
                  <a:pos x="T2" y="T3"/>
                </a:cxn>
              </a:cxnLst>
              <a:rect l="0" t="0" r="r" b="b"/>
              <a:pathLst>
                <a:path w="9" h="50">
                  <a:moveTo>
                    <a:pt x="6" y="0"/>
                  </a:moveTo>
                  <a:cubicBezTo>
                    <a:pt x="9" y="16"/>
                    <a:pt x="4" y="35"/>
                    <a:pt x="0" y="5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50" name="Freeform 133">
              <a:extLst>
                <a:ext uri="{FF2B5EF4-FFF2-40B4-BE49-F238E27FC236}">
                  <a16:creationId xmlns:a16="http://schemas.microsoft.com/office/drawing/2014/main" id="{943B4112-E258-432E-BB6F-DCAB69B116B9}"/>
                </a:ext>
              </a:extLst>
            </p:cNvPr>
            <p:cNvSpPr>
              <a:spLocks noChangeAspect="1"/>
            </p:cNvSpPr>
            <p:nvPr/>
          </p:nvSpPr>
          <p:spPr bwMode="auto">
            <a:xfrm rot="21080841">
              <a:off x="1530056" y="2779690"/>
              <a:ext cx="93558" cy="40096"/>
            </a:xfrm>
            <a:custGeom>
              <a:avLst/>
              <a:gdLst>
                <a:gd name="T0" fmla="*/ 0 w 62"/>
                <a:gd name="T1" fmla="*/ 26 h 26"/>
                <a:gd name="T2" fmla="*/ 62 w 62"/>
                <a:gd name="T3" fmla="*/ 0 h 26"/>
              </a:gdLst>
              <a:ahLst/>
              <a:cxnLst>
                <a:cxn ang="0">
                  <a:pos x="T0" y="T1"/>
                </a:cxn>
                <a:cxn ang="0">
                  <a:pos x="T2" y="T3"/>
                </a:cxn>
              </a:cxnLst>
              <a:rect l="0" t="0" r="r" b="b"/>
              <a:pathLst>
                <a:path w="62" h="26">
                  <a:moveTo>
                    <a:pt x="0" y="26"/>
                  </a:moveTo>
                  <a:cubicBezTo>
                    <a:pt x="22" y="20"/>
                    <a:pt x="41" y="8"/>
                    <a:pt x="6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51" name="Freeform 134">
              <a:extLst>
                <a:ext uri="{FF2B5EF4-FFF2-40B4-BE49-F238E27FC236}">
                  <a16:creationId xmlns:a16="http://schemas.microsoft.com/office/drawing/2014/main" id="{DD1C4879-C250-4E76-A8F4-5FBB6ED0A6DC}"/>
                </a:ext>
              </a:extLst>
            </p:cNvPr>
            <p:cNvSpPr>
              <a:spLocks noChangeAspect="1"/>
            </p:cNvSpPr>
            <p:nvPr/>
          </p:nvSpPr>
          <p:spPr bwMode="auto">
            <a:xfrm rot="21080841">
              <a:off x="1606711" y="2596354"/>
              <a:ext cx="256170" cy="158157"/>
            </a:xfrm>
            <a:custGeom>
              <a:avLst/>
              <a:gdLst>
                <a:gd name="T0" fmla="*/ 0 w 169"/>
                <a:gd name="T1" fmla="*/ 105 h 105"/>
                <a:gd name="T2" fmla="*/ 55 w 169"/>
                <a:gd name="T3" fmla="*/ 60 h 105"/>
                <a:gd name="T4" fmla="*/ 169 w 169"/>
                <a:gd name="T5" fmla="*/ 0 h 105"/>
              </a:gdLst>
              <a:ahLst/>
              <a:cxnLst>
                <a:cxn ang="0">
                  <a:pos x="T0" y="T1"/>
                </a:cxn>
                <a:cxn ang="0">
                  <a:pos x="T2" y="T3"/>
                </a:cxn>
                <a:cxn ang="0">
                  <a:pos x="T4" y="T5"/>
                </a:cxn>
              </a:cxnLst>
              <a:rect l="0" t="0" r="r" b="b"/>
              <a:pathLst>
                <a:path w="169" h="105">
                  <a:moveTo>
                    <a:pt x="0" y="105"/>
                  </a:moveTo>
                  <a:cubicBezTo>
                    <a:pt x="12" y="85"/>
                    <a:pt x="34" y="67"/>
                    <a:pt x="55" y="60"/>
                  </a:cubicBezTo>
                  <a:cubicBezTo>
                    <a:pt x="102" y="45"/>
                    <a:pt x="111" y="2"/>
                    <a:pt x="16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52" name="Freeform 135">
              <a:extLst>
                <a:ext uri="{FF2B5EF4-FFF2-40B4-BE49-F238E27FC236}">
                  <a16:creationId xmlns:a16="http://schemas.microsoft.com/office/drawing/2014/main" id="{4B41FFF8-FE45-4BFF-89A2-364D2CC79DBC}"/>
                </a:ext>
              </a:extLst>
            </p:cNvPr>
            <p:cNvSpPr>
              <a:spLocks noChangeAspect="1"/>
            </p:cNvSpPr>
            <p:nvPr/>
          </p:nvSpPr>
          <p:spPr bwMode="auto">
            <a:xfrm rot="21080841">
              <a:off x="1801710" y="2534823"/>
              <a:ext cx="44551" cy="46779"/>
            </a:xfrm>
            <a:custGeom>
              <a:avLst/>
              <a:gdLst>
                <a:gd name="T0" fmla="*/ 29 w 29"/>
                <a:gd name="T1" fmla="*/ 31 h 31"/>
                <a:gd name="T2" fmla="*/ 0 w 29"/>
                <a:gd name="T3" fmla="*/ 0 h 31"/>
              </a:gdLst>
              <a:ahLst/>
              <a:cxnLst>
                <a:cxn ang="0">
                  <a:pos x="T0" y="T1"/>
                </a:cxn>
                <a:cxn ang="0">
                  <a:pos x="T2" y="T3"/>
                </a:cxn>
              </a:cxnLst>
              <a:rect l="0" t="0" r="r" b="b"/>
              <a:pathLst>
                <a:path w="29" h="31">
                  <a:moveTo>
                    <a:pt x="29" y="31"/>
                  </a:moveTo>
                  <a:cubicBezTo>
                    <a:pt x="19" y="21"/>
                    <a:pt x="7" y="14"/>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53" name="Freeform 136">
              <a:extLst>
                <a:ext uri="{FF2B5EF4-FFF2-40B4-BE49-F238E27FC236}">
                  <a16:creationId xmlns:a16="http://schemas.microsoft.com/office/drawing/2014/main" id="{8182DE07-507D-4B1D-AEF1-8BDA337F2D4A}"/>
                </a:ext>
              </a:extLst>
            </p:cNvPr>
            <p:cNvSpPr>
              <a:spLocks noChangeAspect="1"/>
            </p:cNvSpPr>
            <p:nvPr/>
          </p:nvSpPr>
          <p:spPr bwMode="auto">
            <a:xfrm rot="21080841">
              <a:off x="1705754" y="2540998"/>
              <a:ext cx="93558" cy="13365"/>
            </a:xfrm>
            <a:custGeom>
              <a:avLst/>
              <a:gdLst>
                <a:gd name="T0" fmla="*/ 62 w 62"/>
                <a:gd name="T1" fmla="*/ 3 h 9"/>
                <a:gd name="T2" fmla="*/ 0 w 62"/>
                <a:gd name="T3" fmla="*/ 9 h 9"/>
              </a:gdLst>
              <a:ahLst/>
              <a:cxnLst>
                <a:cxn ang="0">
                  <a:pos x="T0" y="T1"/>
                </a:cxn>
                <a:cxn ang="0">
                  <a:pos x="T2" y="T3"/>
                </a:cxn>
              </a:cxnLst>
              <a:rect l="0" t="0" r="r" b="b"/>
              <a:pathLst>
                <a:path w="62" h="9">
                  <a:moveTo>
                    <a:pt x="62" y="3"/>
                  </a:moveTo>
                  <a:cubicBezTo>
                    <a:pt x="41" y="8"/>
                    <a:pt x="20" y="0"/>
                    <a:pt x="0" y="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54" name="Freeform 137">
              <a:extLst>
                <a:ext uri="{FF2B5EF4-FFF2-40B4-BE49-F238E27FC236}">
                  <a16:creationId xmlns:a16="http://schemas.microsoft.com/office/drawing/2014/main" id="{91BEC044-3FA6-41F1-83C5-20312CA6CA3A}"/>
                </a:ext>
              </a:extLst>
            </p:cNvPr>
            <p:cNvSpPr>
              <a:spLocks noChangeAspect="1"/>
            </p:cNvSpPr>
            <p:nvPr/>
          </p:nvSpPr>
          <p:spPr bwMode="auto">
            <a:xfrm rot="21080841">
              <a:off x="1796242" y="2509330"/>
              <a:ext cx="18934" cy="27845"/>
            </a:xfrm>
            <a:custGeom>
              <a:avLst/>
              <a:gdLst>
                <a:gd name="T0" fmla="*/ 0 w 12"/>
                <a:gd name="T1" fmla="*/ 18 h 18"/>
                <a:gd name="T2" fmla="*/ 10 w 12"/>
                <a:gd name="T3" fmla="*/ 0 h 18"/>
              </a:gdLst>
              <a:ahLst/>
              <a:cxnLst>
                <a:cxn ang="0">
                  <a:pos x="T0" y="T1"/>
                </a:cxn>
                <a:cxn ang="0">
                  <a:pos x="T2" y="T3"/>
                </a:cxn>
              </a:cxnLst>
              <a:rect l="0" t="0" r="r" b="b"/>
              <a:pathLst>
                <a:path w="12" h="18">
                  <a:moveTo>
                    <a:pt x="0" y="18"/>
                  </a:moveTo>
                  <a:cubicBezTo>
                    <a:pt x="2" y="11"/>
                    <a:pt x="12" y="8"/>
                    <a:pt x="1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55" name="Freeform 138">
              <a:extLst>
                <a:ext uri="{FF2B5EF4-FFF2-40B4-BE49-F238E27FC236}">
                  <a16:creationId xmlns:a16="http://schemas.microsoft.com/office/drawing/2014/main" id="{C0FA9EDB-9DB5-4699-9706-2A781F2E9EAE}"/>
                </a:ext>
              </a:extLst>
            </p:cNvPr>
            <p:cNvSpPr>
              <a:spLocks noChangeAspect="1"/>
            </p:cNvSpPr>
            <p:nvPr/>
          </p:nvSpPr>
          <p:spPr bwMode="auto">
            <a:xfrm rot="21080841">
              <a:off x="1842290" y="2470086"/>
              <a:ext cx="285128" cy="99127"/>
            </a:xfrm>
            <a:custGeom>
              <a:avLst/>
              <a:gdLst>
                <a:gd name="T0" fmla="*/ 0 w 189"/>
                <a:gd name="T1" fmla="*/ 57 h 65"/>
                <a:gd name="T2" fmla="*/ 78 w 189"/>
                <a:gd name="T3" fmla="*/ 37 h 65"/>
                <a:gd name="T4" fmla="*/ 189 w 189"/>
                <a:gd name="T5" fmla="*/ 0 h 65"/>
              </a:gdLst>
              <a:ahLst/>
              <a:cxnLst>
                <a:cxn ang="0">
                  <a:pos x="T0" y="T1"/>
                </a:cxn>
                <a:cxn ang="0">
                  <a:pos x="T2" y="T3"/>
                </a:cxn>
                <a:cxn ang="0">
                  <a:pos x="T4" y="T5"/>
                </a:cxn>
              </a:cxnLst>
              <a:rect l="0" t="0" r="r" b="b"/>
              <a:pathLst>
                <a:path w="189" h="65">
                  <a:moveTo>
                    <a:pt x="0" y="57"/>
                  </a:moveTo>
                  <a:cubicBezTo>
                    <a:pt x="17" y="65"/>
                    <a:pt x="57" y="44"/>
                    <a:pt x="78" y="37"/>
                  </a:cubicBezTo>
                  <a:cubicBezTo>
                    <a:pt x="126" y="20"/>
                    <a:pt x="166" y="32"/>
                    <a:pt x="18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56" name="Freeform 139">
              <a:extLst>
                <a:ext uri="{FF2B5EF4-FFF2-40B4-BE49-F238E27FC236}">
                  <a16:creationId xmlns:a16="http://schemas.microsoft.com/office/drawing/2014/main" id="{02E985B1-77CE-44F0-B202-78E1041D9A73}"/>
                </a:ext>
              </a:extLst>
            </p:cNvPr>
            <p:cNvSpPr>
              <a:spLocks noChangeAspect="1"/>
            </p:cNvSpPr>
            <p:nvPr/>
          </p:nvSpPr>
          <p:spPr bwMode="auto">
            <a:xfrm rot="21080841">
              <a:off x="2108136" y="2314324"/>
              <a:ext cx="114720" cy="126971"/>
            </a:xfrm>
            <a:custGeom>
              <a:avLst/>
              <a:gdLst>
                <a:gd name="T0" fmla="*/ 0 w 76"/>
                <a:gd name="T1" fmla="*/ 84 h 84"/>
                <a:gd name="T2" fmla="*/ 76 w 76"/>
                <a:gd name="T3" fmla="*/ 0 h 84"/>
              </a:gdLst>
              <a:ahLst/>
              <a:cxnLst>
                <a:cxn ang="0">
                  <a:pos x="T0" y="T1"/>
                </a:cxn>
                <a:cxn ang="0">
                  <a:pos x="T2" y="T3"/>
                </a:cxn>
              </a:cxnLst>
              <a:rect l="0" t="0" r="r" b="b"/>
              <a:pathLst>
                <a:path w="76" h="84">
                  <a:moveTo>
                    <a:pt x="0" y="84"/>
                  </a:moveTo>
                  <a:cubicBezTo>
                    <a:pt x="15" y="48"/>
                    <a:pt x="30" y="4"/>
                    <a:pt x="7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57" name="Freeform 140">
              <a:extLst>
                <a:ext uri="{FF2B5EF4-FFF2-40B4-BE49-F238E27FC236}">
                  <a16:creationId xmlns:a16="http://schemas.microsoft.com/office/drawing/2014/main" id="{270EC171-3A86-4F0F-ADB7-1B017C40C459}"/>
                </a:ext>
              </a:extLst>
            </p:cNvPr>
            <p:cNvSpPr>
              <a:spLocks noChangeAspect="1"/>
            </p:cNvSpPr>
            <p:nvPr/>
          </p:nvSpPr>
          <p:spPr bwMode="auto">
            <a:xfrm rot="21080841">
              <a:off x="2114885" y="2391291"/>
              <a:ext cx="135881" cy="60144"/>
            </a:xfrm>
            <a:custGeom>
              <a:avLst/>
              <a:gdLst>
                <a:gd name="T0" fmla="*/ 0 w 90"/>
                <a:gd name="T1" fmla="*/ 32 h 40"/>
                <a:gd name="T2" fmla="*/ 90 w 90"/>
                <a:gd name="T3" fmla="*/ 6 h 40"/>
              </a:gdLst>
              <a:ahLst/>
              <a:cxnLst>
                <a:cxn ang="0">
                  <a:pos x="T0" y="T1"/>
                </a:cxn>
                <a:cxn ang="0">
                  <a:pos x="T2" y="T3"/>
                </a:cxn>
              </a:cxnLst>
              <a:rect l="0" t="0" r="r" b="b"/>
              <a:pathLst>
                <a:path w="90" h="40">
                  <a:moveTo>
                    <a:pt x="0" y="32"/>
                  </a:moveTo>
                  <a:cubicBezTo>
                    <a:pt x="35" y="40"/>
                    <a:pt x="57" y="0"/>
                    <a:pt x="90" y="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58" name="Freeform 141">
              <a:extLst>
                <a:ext uri="{FF2B5EF4-FFF2-40B4-BE49-F238E27FC236}">
                  <a16:creationId xmlns:a16="http://schemas.microsoft.com/office/drawing/2014/main" id="{77B48FE3-2AAE-42A0-9CA9-C30EBB986E0F}"/>
                </a:ext>
              </a:extLst>
            </p:cNvPr>
            <p:cNvSpPr>
              <a:spLocks noChangeAspect="1"/>
            </p:cNvSpPr>
            <p:nvPr/>
          </p:nvSpPr>
          <p:spPr bwMode="auto">
            <a:xfrm rot="21080841">
              <a:off x="2223337" y="2079957"/>
              <a:ext cx="532388" cy="271763"/>
            </a:xfrm>
            <a:custGeom>
              <a:avLst/>
              <a:gdLst>
                <a:gd name="T0" fmla="*/ 0 w 352"/>
                <a:gd name="T1" fmla="*/ 180 h 180"/>
                <a:gd name="T2" fmla="*/ 175 w 352"/>
                <a:gd name="T3" fmla="*/ 123 h 180"/>
                <a:gd name="T4" fmla="*/ 197 w 352"/>
                <a:gd name="T5" fmla="*/ 113 h 180"/>
                <a:gd name="T6" fmla="*/ 259 w 352"/>
                <a:gd name="T7" fmla="*/ 55 h 180"/>
                <a:gd name="T8" fmla="*/ 298 w 352"/>
                <a:gd name="T9" fmla="*/ 46 h 180"/>
                <a:gd name="T10" fmla="*/ 352 w 352"/>
                <a:gd name="T11" fmla="*/ 0 h 180"/>
              </a:gdLst>
              <a:ahLst/>
              <a:cxnLst>
                <a:cxn ang="0">
                  <a:pos x="T0" y="T1"/>
                </a:cxn>
                <a:cxn ang="0">
                  <a:pos x="T2" y="T3"/>
                </a:cxn>
                <a:cxn ang="0">
                  <a:pos x="T4" y="T5"/>
                </a:cxn>
                <a:cxn ang="0">
                  <a:pos x="T6" y="T7"/>
                </a:cxn>
                <a:cxn ang="0">
                  <a:pos x="T8" y="T9"/>
                </a:cxn>
                <a:cxn ang="0">
                  <a:pos x="T10" y="T11"/>
                </a:cxn>
              </a:cxnLst>
              <a:rect l="0" t="0" r="r" b="b"/>
              <a:pathLst>
                <a:path w="352" h="180">
                  <a:moveTo>
                    <a:pt x="0" y="180"/>
                  </a:moveTo>
                  <a:cubicBezTo>
                    <a:pt x="45" y="170"/>
                    <a:pt x="120" y="147"/>
                    <a:pt x="175" y="123"/>
                  </a:cubicBezTo>
                  <a:cubicBezTo>
                    <a:pt x="182" y="120"/>
                    <a:pt x="190" y="117"/>
                    <a:pt x="197" y="113"/>
                  </a:cubicBezTo>
                  <a:cubicBezTo>
                    <a:pt x="214" y="102"/>
                    <a:pt x="234" y="68"/>
                    <a:pt x="259" y="55"/>
                  </a:cubicBezTo>
                  <a:cubicBezTo>
                    <a:pt x="272" y="47"/>
                    <a:pt x="290" y="49"/>
                    <a:pt x="298" y="46"/>
                  </a:cubicBezTo>
                  <a:cubicBezTo>
                    <a:pt x="325" y="36"/>
                    <a:pt x="339" y="21"/>
                    <a:pt x="35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59" name="Freeform 142">
              <a:extLst>
                <a:ext uri="{FF2B5EF4-FFF2-40B4-BE49-F238E27FC236}">
                  <a16:creationId xmlns:a16="http://schemas.microsoft.com/office/drawing/2014/main" id="{DE083758-5F53-426E-9219-837E5AC19237}"/>
                </a:ext>
              </a:extLst>
            </p:cNvPr>
            <p:cNvSpPr>
              <a:spLocks noChangeAspect="1"/>
            </p:cNvSpPr>
            <p:nvPr/>
          </p:nvSpPr>
          <p:spPr bwMode="auto">
            <a:xfrm rot="21080841">
              <a:off x="2723382" y="1953633"/>
              <a:ext cx="8910" cy="87989"/>
            </a:xfrm>
            <a:custGeom>
              <a:avLst/>
              <a:gdLst>
                <a:gd name="T0" fmla="*/ 2 w 6"/>
                <a:gd name="T1" fmla="*/ 58 h 58"/>
                <a:gd name="T2" fmla="*/ 0 w 6"/>
                <a:gd name="T3" fmla="*/ 0 h 58"/>
              </a:gdLst>
              <a:ahLst/>
              <a:cxnLst>
                <a:cxn ang="0">
                  <a:pos x="T0" y="T1"/>
                </a:cxn>
                <a:cxn ang="0">
                  <a:pos x="T2" y="T3"/>
                </a:cxn>
              </a:cxnLst>
              <a:rect l="0" t="0" r="r" b="b"/>
              <a:pathLst>
                <a:path w="6" h="58">
                  <a:moveTo>
                    <a:pt x="2" y="58"/>
                  </a:moveTo>
                  <a:cubicBezTo>
                    <a:pt x="6" y="39"/>
                    <a:pt x="4" y="1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60" name="Freeform 143">
              <a:extLst>
                <a:ext uri="{FF2B5EF4-FFF2-40B4-BE49-F238E27FC236}">
                  <a16:creationId xmlns:a16="http://schemas.microsoft.com/office/drawing/2014/main" id="{D654407B-3AAC-4ED6-99F1-EF9F6C650961}"/>
                </a:ext>
              </a:extLst>
            </p:cNvPr>
            <p:cNvSpPr>
              <a:spLocks noChangeAspect="1"/>
            </p:cNvSpPr>
            <p:nvPr/>
          </p:nvSpPr>
          <p:spPr bwMode="auto">
            <a:xfrm rot="21080841">
              <a:off x="1275749" y="2412842"/>
              <a:ext cx="202708" cy="118061"/>
            </a:xfrm>
            <a:custGeom>
              <a:avLst/>
              <a:gdLst>
                <a:gd name="T0" fmla="*/ 0 w 134"/>
                <a:gd name="T1" fmla="*/ 0 h 78"/>
                <a:gd name="T2" fmla="*/ 134 w 134"/>
                <a:gd name="T3" fmla="*/ 78 h 78"/>
              </a:gdLst>
              <a:ahLst/>
              <a:cxnLst>
                <a:cxn ang="0">
                  <a:pos x="T0" y="T1"/>
                </a:cxn>
                <a:cxn ang="0">
                  <a:pos x="T2" y="T3"/>
                </a:cxn>
              </a:cxnLst>
              <a:rect l="0" t="0" r="r" b="b"/>
              <a:pathLst>
                <a:path w="134" h="78">
                  <a:moveTo>
                    <a:pt x="0" y="0"/>
                  </a:moveTo>
                  <a:cubicBezTo>
                    <a:pt x="32" y="40"/>
                    <a:pt x="80" y="74"/>
                    <a:pt x="134" y="7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61" name="Freeform 144">
              <a:extLst>
                <a:ext uri="{FF2B5EF4-FFF2-40B4-BE49-F238E27FC236}">
                  <a16:creationId xmlns:a16="http://schemas.microsoft.com/office/drawing/2014/main" id="{46A70A52-9A4E-4397-9124-41E8E431A1E3}"/>
                </a:ext>
              </a:extLst>
            </p:cNvPr>
            <p:cNvSpPr>
              <a:spLocks noChangeAspect="1"/>
            </p:cNvSpPr>
            <p:nvPr/>
          </p:nvSpPr>
          <p:spPr bwMode="auto">
            <a:xfrm rot="21080841">
              <a:off x="1204479" y="2424658"/>
              <a:ext cx="63486" cy="12252"/>
            </a:xfrm>
            <a:custGeom>
              <a:avLst/>
              <a:gdLst>
                <a:gd name="T0" fmla="*/ 0 w 42"/>
                <a:gd name="T1" fmla="*/ 0 h 8"/>
                <a:gd name="T2" fmla="*/ 42 w 42"/>
                <a:gd name="T3" fmla="*/ 6 h 8"/>
              </a:gdLst>
              <a:ahLst/>
              <a:cxnLst>
                <a:cxn ang="0">
                  <a:pos x="T0" y="T1"/>
                </a:cxn>
                <a:cxn ang="0">
                  <a:pos x="T2" y="T3"/>
                </a:cxn>
              </a:cxnLst>
              <a:rect l="0" t="0" r="r" b="b"/>
              <a:pathLst>
                <a:path w="42" h="8">
                  <a:moveTo>
                    <a:pt x="0" y="0"/>
                  </a:moveTo>
                  <a:cubicBezTo>
                    <a:pt x="14" y="1"/>
                    <a:pt x="27" y="8"/>
                    <a:pt x="42" y="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62" name="Freeform 145">
              <a:extLst>
                <a:ext uri="{FF2B5EF4-FFF2-40B4-BE49-F238E27FC236}">
                  <a16:creationId xmlns:a16="http://schemas.microsoft.com/office/drawing/2014/main" id="{588F6ECA-F78B-4AC4-BBBA-D5130F8BE84B}"/>
                </a:ext>
              </a:extLst>
            </p:cNvPr>
            <p:cNvSpPr>
              <a:spLocks noChangeAspect="1"/>
            </p:cNvSpPr>
            <p:nvPr/>
          </p:nvSpPr>
          <p:spPr bwMode="auto">
            <a:xfrm rot="21080841">
              <a:off x="1265217" y="2391684"/>
              <a:ext cx="51234" cy="33413"/>
            </a:xfrm>
            <a:custGeom>
              <a:avLst/>
              <a:gdLst>
                <a:gd name="T0" fmla="*/ 0 w 34"/>
                <a:gd name="T1" fmla="*/ 22 h 22"/>
                <a:gd name="T2" fmla="*/ 34 w 34"/>
                <a:gd name="T3" fmla="*/ 0 h 22"/>
              </a:gdLst>
              <a:ahLst/>
              <a:cxnLst>
                <a:cxn ang="0">
                  <a:pos x="T0" y="T1"/>
                </a:cxn>
                <a:cxn ang="0">
                  <a:pos x="T2" y="T3"/>
                </a:cxn>
              </a:cxnLst>
              <a:rect l="0" t="0" r="r" b="b"/>
              <a:pathLst>
                <a:path w="34" h="22">
                  <a:moveTo>
                    <a:pt x="0" y="22"/>
                  </a:moveTo>
                  <a:cubicBezTo>
                    <a:pt x="10" y="13"/>
                    <a:pt x="24" y="10"/>
                    <a:pt x="3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63" name="Freeform 146">
              <a:extLst>
                <a:ext uri="{FF2B5EF4-FFF2-40B4-BE49-F238E27FC236}">
                  <a16:creationId xmlns:a16="http://schemas.microsoft.com/office/drawing/2014/main" id="{4E4A2F3E-4492-44B5-A276-3EA4385534A4}"/>
                </a:ext>
              </a:extLst>
            </p:cNvPr>
            <p:cNvSpPr>
              <a:spLocks noChangeAspect="1"/>
            </p:cNvSpPr>
            <p:nvPr/>
          </p:nvSpPr>
          <p:spPr bwMode="auto">
            <a:xfrm rot="21080841">
              <a:off x="3099199" y="2220103"/>
              <a:ext cx="14479" cy="22276"/>
            </a:xfrm>
            <a:custGeom>
              <a:avLst/>
              <a:gdLst>
                <a:gd name="T0" fmla="*/ 0 w 9"/>
                <a:gd name="T1" fmla="*/ 15 h 15"/>
                <a:gd name="T2" fmla="*/ 9 w 9"/>
                <a:gd name="T3" fmla="*/ 0 h 15"/>
              </a:gdLst>
              <a:ahLst/>
              <a:cxnLst>
                <a:cxn ang="0">
                  <a:pos x="T0" y="T1"/>
                </a:cxn>
                <a:cxn ang="0">
                  <a:pos x="T2" y="T3"/>
                </a:cxn>
              </a:cxnLst>
              <a:rect l="0" t="0" r="r" b="b"/>
              <a:pathLst>
                <a:path w="9" h="15">
                  <a:moveTo>
                    <a:pt x="0" y="15"/>
                  </a:moveTo>
                  <a:cubicBezTo>
                    <a:pt x="6" y="13"/>
                    <a:pt x="7" y="5"/>
                    <a:pt x="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64" name="Freeform 147">
              <a:extLst>
                <a:ext uri="{FF2B5EF4-FFF2-40B4-BE49-F238E27FC236}">
                  <a16:creationId xmlns:a16="http://schemas.microsoft.com/office/drawing/2014/main" id="{B5067D91-F3C4-4F07-AF62-3B9FC199E7D9}"/>
                </a:ext>
              </a:extLst>
            </p:cNvPr>
            <p:cNvSpPr>
              <a:spLocks noChangeAspect="1"/>
            </p:cNvSpPr>
            <p:nvPr/>
          </p:nvSpPr>
          <p:spPr bwMode="auto">
            <a:xfrm rot="21080841">
              <a:off x="2419470" y="2383954"/>
              <a:ext cx="258398" cy="41210"/>
            </a:xfrm>
            <a:custGeom>
              <a:avLst/>
              <a:gdLst>
                <a:gd name="T0" fmla="*/ 0 w 171"/>
                <a:gd name="T1" fmla="*/ 0 h 27"/>
                <a:gd name="T2" fmla="*/ 171 w 171"/>
                <a:gd name="T3" fmla="*/ 17 h 27"/>
              </a:gdLst>
              <a:ahLst/>
              <a:cxnLst>
                <a:cxn ang="0">
                  <a:pos x="T0" y="T1"/>
                </a:cxn>
                <a:cxn ang="0">
                  <a:pos x="T2" y="T3"/>
                </a:cxn>
              </a:cxnLst>
              <a:rect l="0" t="0" r="r" b="b"/>
              <a:pathLst>
                <a:path w="171" h="27">
                  <a:moveTo>
                    <a:pt x="0" y="0"/>
                  </a:moveTo>
                  <a:cubicBezTo>
                    <a:pt x="51" y="27"/>
                    <a:pt x="116" y="12"/>
                    <a:pt x="171" y="1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65" name="Freeform 148">
              <a:extLst>
                <a:ext uri="{FF2B5EF4-FFF2-40B4-BE49-F238E27FC236}">
                  <a16:creationId xmlns:a16="http://schemas.microsoft.com/office/drawing/2014/main" id="{DC9E192E-4E2E-45F7-ADD8-4A05A57F3DB2}"/>
                </a:ext>
              </a:extLst>
            </p:cNvPr>
            <p:cNvSpPr>
              <a:spLocks noChangeAspect="1"/>
            </p:cNvSpPr>
            <p:nvPr/>
          </p:nvSpPr>
          <p:spPr bwMode="auto">
            <a:xfrm rot="21080841">
              <a:off x="2652321" y="2355200"/>
              <a:ext cx="22276" cy="37869"/>
            </a:xfrm>
            <a:custGeom>
              <a:avLst/>
              <a:gdLst>
                <a:gd name="T0" fmla="*/ 15 w 15"/>
                <a:gd name="T1" fmla="*/ 25 h 25"/>
                <a:gd name="T2" fmla="*/ 0 w 15"/>
                <a:gd name="T3" fmla="*/ 0 h 25"/>
              </a:gdLst>
              <a:ahLst/>
              <a:cxnLst>
                <a:cxn ang="0">
                  <a:pos x="T0" y="T1"/>
                </a:cxn>
                <a:cxn ang="0">
                  <a:pos x="T2" y="T3"/>
                </a:cxn>
              </a:cxnLst>
              <a:rect l="0" t="0" r="r" b="b"/>
              <a:pathLst>
                <a:path w="15" h="25">
                  <a:moveTo>
                    <a:pt x="15" y="25"/>
                  </a:moveTo>
                  <a:cubicBezTo>
                    <a:pt x="12" y="16"/>
                    <a:pt x="4"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66" name="Freeform 149">
              <a:extLst>
                <a:ext uri="{FF2B5EF4-FFF2-40B4-BE49-F238E27FC236}">
                  <a16:creationId xmlns:a16="http://schemas.microsoft.com/office/drawing/2014/main" id="{A93311E2-594A-46C1-A26D-191DD6E640D2}"/>
                </a:ext>
              </a:extLst>
            </p:cNvPr>
            <p:cNvSpPr>
              <a:spLocks noChangeAspect="1"/>
            </p:cNvSpPr>
            <p:nvPr/>
          </p:nvSpPr>
          <p:spPr bwMode="auto">
            <a:xfrm rot="21080841">
              <a:off x="2673468" y="2275682"/>
              <a:ext cx="441058" cy="147019"/>
            </a:xfrm>
            <a:custGeom>
              <a:avLst/>
              <a:gdLst>
                <a:gd name="T0" fmla="*/ 0 w 292"/>
                <a:gd name="T1" fmla="*/ 54 h 97"/>
                <a:gd name="T2" fmla="*/ 127 w 292"/>
                <a:gd name="T3" fmla="*/ 87 h 97"/>
                <a:gd name="T4" fmla="*/ 209 w 292"/>
                <a:gd name="T5" fmla="*/ 89 h 97"/>
                <a:gd name="T6" fmla="*/ 292 w 292"/>
                <a:gd name="T7" fmla="*/ 0 h 97"/>
              </a:gdLst>
              <a:ahLst/>
              <a:cxnLst>
                <a:cxn ang="0">
                  <a:pos x="T0" y="T1"/>
                </a:cxn>
                <a:cxn ang="0">
                  <a:pos x="T2" y="T3"/>
                </a:cxn>
                <a:cxn ang="0">
                  <a:pos x="T4" y="T5"/>
                </a:cxn>
                <a:cxn ang="0">
                  <a:pos x="T6" y="T7"/>
                </a:cxn>
              </a:cxnLst>
              <a:rect l="0" t="0" r="r" b="b"/>
              <a:pathLst>
                <a:path w="292" h="97">
                  <a:moveTo>
                    <a:pt x="0" y="54"/>
                  </a:moveTo>
                  <a:cubicBezTo>
                    <a:pt x="22" y="77"/>
                    <a:pt x="70" y="82"/>
                    <a:pt x="127" y="87"/>
                  </a:cubicBezTo>
                  <a:cubicBezTo>
                    <a:pt x="162" y="89"/>
                    <a:pt x="182" y="97"/>
                    <a:pt x="209" y="89"/>
                  </a:cubicBezTo>
                  <a:cubicBezTo>
                    <a:pt x="246" y="78"/>
                    <a:pt x="280" y="35"/>
                    <a:pt x="29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67" name="Freeform 150">
              <a:extLst>
                <a:ext uri="{FF2B5EF4-FFF2-40B4-BE49-F238E27FC236}">
                  <a16:creationId xmlns:a16="http://schemas.microsoft.com/office/drawing/2014/main" id="{1DA8CC3D-7CF0-43A1-BB3F-B18F10AF9FF3}"/>
                </a:ext>
              </a:extLst>
            </p:cNvPr>
            <p:cNvSpPr>
              <a:spLocks noChangeAspect="1"/>
            </p:cNvSpPr>
            <p:nvPr/>
          </p:nvSpPr>
          <p:spPr bwMode="auto">
            <a:xfrm rot="21080841">
              <a:off x="3079672" y="2168101"/>
              <a:ext cx="15593" cy="76851"/>
            </a:xfrm>
            <a:custGeom>
              <a:avLst/>
              <a:gdLst>
                <a:gd name="T0" fmla="*/ 11 w 11"/>
                <a:gd name="T1" fmla="*/ 51 h 51"/>
                <a:gd name="T2" fmla="*/ 0 w 11"/>
                <a:gd name="T3" fmla="*/ 0 h 51"/>
              </a:gdLst>
              <a:ahLst/>
              <a:cxnLst>
                <a:cxn ang="0">
                  <a:pos x="T0" y="T1"/>
                </a:cxn>
                <a:cxn ang="0">
                  <a:pos x="T2" y="T3"/>
                </a:cxn>
              </a:cxnLst>
              <a:rect l="0" t="0" r="r" b="b"/>
              <a:pathLst>
                <a:path w="11" h="51">
                  <a:moveTo>
                    <a:pt x="11" y="51"/>
                  </a:moveTo>
                  <a:cubicBezTo>
                    <a:pt x="6" y="34"/>
                    <a:pt x="10" y="1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68" name="Freeform 151">
              <a:extLst>
                <a:ext uri="{FF2B5EF4-FFF2-40B4-BE49-F238E27FC236}">
                  <a16:creationId xmlns:a16="http://schemas.microsoft.com/office/drawing/2014/main" id="{0A37BD4D-0FD8-4BE1-8B85-D3E7D3883FE7}"/>
                </a:ext>
              </a:extLst>
            </p:cNvPr>
            <p:cNvSpPr>
              <a:spLocks noChangeAspect="1"/>
            </p:cNvSpPr>
            <p:nvPr/>
          </p:nvSpPr>
          <p:spPr bwMode="auto">
            <a:xfrm rot="21080841">
              <a:off x="2628910" y="2919400"/>
              <a:ext cx="308518" cy="31186"/>
            </a:xfrm>
            <a:custGeom>
              <a:avLst/>
              <a:gdLst>
                <a:gd name="T0" fmla="*/ 0 w 204"/>
                <a:gd name="T1" fmla="*/ 15 h 21"/>
                <a:gd name="T2" fmla="*/ 204 w 204"/>
                <a:gd name="T3" fmla="*/ 0 h 21"/>
              </a:gdLst>
              <a:ahLst/>
              <a:cxnLst>
                <a:cxn ang="0">
                  <a:pos x="T0" y="T1"/>
                </a:cxn>
                <a:cxn ang="0">
                  <a:pos x="T2" y="T3"/>
                </a:cxn>
              </a:cxnLst>
              <a:rect l="0" t="0" r="r" b="b"/>
              <a:pathLst>
                <a:path w="204" h="21">
                  <a:moveTo>
                    <a:pt x="0" y="15"/>
                  </a:moveTo>
                  <a:cubicBezTo>
                    <a:pt x="59" y="16"/>
                    <a:pt x="148" y="21"/>
                    <a:pt x="20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69" name="Freeform 152">
              <a:extLst>
                <a:ext uri="{FF2B5EF4-FFF2-40B4-BE49-F238E27FC236}">
                  <a16:creationId xmlns:a16="http://schemas.microsoft.com/office/drawing/2014/main" id="{D511235C-AA0A-4BBF-B0C1-3CE651B3D392}"/>
                </a:ext>
              </a:extLst>
            </p:cNvPr>
            <p:cNvSpPr>
              <a:spLocks noChangeAspect="1"/>
            </p:cNvSpPr>
            <p:nvPr/>
          </p:nvSpPr>
          <p:spPr bwMode="auto">
            <a:xfrm rot="21080841">
              <a:off x="2519015" y="2974256"/>
              <a:ext cx="102468" cy="17821"/>
            </a:xfrm>
            <a:custGeom>
              <a:avLst/>
              <a:gdLst>
                <a:gd name="T0" fmla="*/ 0 w 68"/>
                <a:gd name="T1" fmla="*/ 0 h 12"/>
                <a:gd name="T2" fmla="*/ 68 w 68"/>
                <a:gd name="T3" fmla="*/ 12 h 12"/>
              </a:gdLst>
              <a:ahLst/>
              <a:cxnLst>
                <a:cxn ang="0">
                  <a:pos x="T0" y="T1"/>
                </a:cxn>
                <a:cxn ang="0">
                  <a:pos x="T2" y="T3"/>
                </a:cxn>
              </a:cxnLst>
              <a:rect l="0" t="0" r="r" b="b"/>
              <a:pathLst>
                <a:path w="68" h="12">
                  <a:moveTo>
                    <a:pt x="0" y="0"/>
                  </a:moveTo>
                  <a:cubicBezTo>
                    <a:pt x="22" y="7"/>
                    <a:pt x="45" y="10"/>
                    <a:pt x="68"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70" name="Freeform 153">
              <a:extLst>
                <a:ext uri="{FF2B5EF4-FFF2-40B4-BE49-F238E27FC236}">
                  <a16:creationId xmlns:a16="http://schemas.microsoft.com/office/drawing/2014/main" id="{5197E42E-BD35-48B0-B021-594BB440273C}"/>
                </a:ext>
              </a:extLst>
            </p:cNvPr>
            <p:cNvSpPr>
              <a:spLocks noChangeAspect="1"/>
            </p:cNvSpPr>
            <p:nvPr/>
          </p:nvSpPr>
          <p:spPr bwMode="auto">
            <a:xfrm rot="21080841">
              <a:off x="2510240" y="3001277"/>
              <a:ext cx="90216" cy="12252"/>
            </a:xfrm>
            <a:custGeom>
              <a:avLst/>
              <a:gdLst>
                <a:gd name="T0" fmla="*/ 0 w 60"/>
                <a:gd name="T1" fmla="*/ 0 h 8"/>
                <a:gd name="T2" fmla="*/ 60 w 60"/>
                <a:gd name="T3" fmla="*/ 8 h 8"/>
              </a:gdLst>
              <a:ahLst/>
              <a:cxnLst>
                <a:cxn ang="0">
                  <a:pos x="T0" y="T1"/>
                </a:cxn>
                <a:cxn ang="0">
                  <a:pos x="T2" y="T3"/>
                </a:cxn>
              </a:cxnLst>
              <a:rect l="0" t="0" r="r" b="b"/>
              <a:pathLst>
                <a:path w="60" h="8">
                  <a:moveTo>
                    <a:pt x="0" y="0"/>
                  </a:moveTo>
                  <a:cubicBezTo>
                    <a:pt x="20" y="4"/>
                    <a:pt x="40" y="6"/>
                    <a:pt x="60" y="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71" name="Line 154">
              <a:extLst>
                <a:ext uri="{FF2B5EF4-FFF2-40B4-BE49-F238E27FC236}">
                  <a16:creationId xmlns:a16="http://schemas.microsoft.com/office/drawing/2014/main" id="{C3E15BEB-2297-4FA7-AA70-1B39807509F5}"/>
                </a:ext>
              </a:extLst>
            </p:cNvPr>
            <p:cNvSpPr>
              <a:spLocks noChangeAspect="1" noChangeShapeType="1"/>
            </p:cNvSpPr>
            <p:nvPr/>
          </p:nvSpPr>
          <p:spPr bwMode="auto">
            <a:xfrm rot="21080841">
              <a:off x="3013156" y="2599191"/>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72" name="Line 155">
              <a:extLst>
                <a:ext uri="{FF2B5EF4-FFF2-40B4-BE49-F238E27FC236}">
                  <a16:creationId xmlns:a16="http://schemas.microsoft.com/office/drawing/2014/main" id="{62C772E8-852C-46B2-9AE0-42016D79096A}"/>
                </a:ext>
              </a:extLst>
            </p:cNvPr>
            <p:cNvSpPr>
              <a:spLocks noChangeAspect="1" noChangeShapeType="1"/>
            </p:cNvSpPr>
            <p:nvPr/>
          </p:nvSpPr>
          <p:spPr bwMode="auto">
            <a:xfrm rot="21080841">
              <a:off x="2799231" y="3029436"/>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73" name="Line 156">
              <a:extLst>
                <a:ext uri="{FF2B5EF4-FFF2-40B4-BE49-F238E27FC236}">
                  <a16:creationId xmlns:a16="http://schemas.microsoft.com/office/drawing/2014/main" id="{EC0BE32C-227D-4F65-B85E-39ECBCEA41C8}"/>
                </a:ext>
              </a:extLst>
            </p:cNvPr>
            <p:cNvSpPr>
              <a:spLocks noChangeAspect="1" noChangeShapeType="1"/>
            </p:cNvSpPr>
            <p:nvPr/>
          </p:nvSpPr>
          <p:spPr bwMode="auto">
            <a:xfrm rot="21080841">
              <a:off x="3013156" y="2599191"/>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grpSp>
      <p:sp>
        <p:nvSpPr>
          <p:cNvPr id="974" name="Rectangle: Rounded Corners 973">
            <a:extLst>
              <a:ext uri="{FF2B5EF4-FFF2-40B4-BE49-F238E27FC236}">
                <a16:creationId xmlns:a16="http://schemas.microsoft.com/office/drawing/2014/main" id="{B3A9467D-D4E3-43B7-9E36-BDFB924E84FA}"/>
              </a:ext>
            </a:extLst>
          </p:cNvPr>
          <p:cNvSpPr/>
          <p:nvPr/>
        </p:nvSpPr>
        <p:spPr>
          <a:xfrm>
            <a:off x="478243" y="1858577"/>
            <a:ext cx="1544683" cy="295439"/>
          </a:xfrm>
          <a:prstGeom prst="roundRect">
            <a:avLst/>
          </a:prstGeom>
          <a:solidFill>
            <a:srgbClr val="E64A0E"/>
          </a:solidFill>
          <a:ln w="9525" cap="flat" cmpd="sng" algn="ctr">
            <a:noFill/>
            <a:prstDash val="solid"/>
          </a:ln>
          <a:effectLst/>
        </p:spPr>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333" b="0" i="0" u="none" strike="noStrike" kern="0" cap="none" spc="0" normalizeH="0" baseline="0" noProof="0" dirty="0">
                <a:ln>
                  <a:noFill/>
                </a:ln>
                <a:solidFill>
                  <a:srgbClr val="FFFFFF"/>
                </a:solidFill>
                <a:effectLst/>
                <a:uLnTx/>
                <a:uFillTx/>
                <a:latin typeface="Apis For Office"/>
                <a:ea typeface="+mn-ea"/>
                <a:cs typeface="+mn-cs"/>
              </a:rPr>
              <a:t>Prefrontal cortex</a:t>
            </a:r>
            <a:endParaRPr kumimoji="0" lang="en-US" sz="1333" b="0" i="0" u="none" strike="noStrike" kern="0" cap="none" spc="0" normalizeH="0" baseline="0" noProof="0" dirty="0">
              <a:ln>
                <a:noFill/>
              </a:ln>
              <a:solidFill>
                <a:srgbClr val="FFFFFF"/>
              </a:solidFill>
              <a:effectLst/>
              <a:uLnTx/>
              <a:uFillTx/>
              <a:latin typeface="Apis For Office"/>
              <a:ea typeface="+mn-ea"/>
              <a:cs typeface="+mn-cs"/>
            </a:endParaRPr>
          </a:p>
        </p:txBody>
      </p:sp>
      <p:sp>
        <p:nvSpPr>
          <p:cNvPr id="975" name="Rectangle: Rounded Corners 974">
            <a:extLst>
              <a:ext uri="{FF2B5EF4-FFF2-40B4-BE49-F238E27FC236}">
                <a16:creationId xmlns:a16="http://schemas.microsoft.com/office/drawing/2014/main" id="{ECD12EB2-2FF7-41F1-8636-C579ED14C898}"/>
              </a:ext>
            </a:extLst>
          </p:cNvPr>
          <p:cNvSpPr/>
          <p:nvPr/>
        </p:nvSpPr>
        <p:spPr>
          <a:xfrm>
            <a:off x="2330023" y="1858577"/>
            <a:ext cx="1544683" cy="295439"/>
          </a:xfrm>
          <a:prstGeom prst="roundRect">
            <a:avLst/>
          </a:prstGeom>
          <a:solidFill>
            <a:srgbClr val="001965"/>
          </a:solidFill>
          <a:ln w="9525" cap="flat" cmpd="sng" algn="ctr">
            <a:noFill/>
            <a:prstDash val="solid"/>
          </a:ln>
          <a:effectLst/>
        </p:spPr>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333" b="0" i="0" u="none" strike="noStrike" kern="0" cap="none" spc="0" normalizeH="0" baseline="0" noProof="0" dirty="0">
                <a:ln>
                  <a:noFill/>
                </a:ln>
                <a:solidFill>
                  <a:srgbClr val="FFFFFF"/>
                </a:solidFill>
                <a:effectLst/>
                <a:uLnTx/>
                <a:uFillTx/>
                <a:latin typeface="Apis For Office"/>
                <a:ea typeface="+mn-ea"/>
                <a:cs typeface="+mn-cs"/>
              </a:rPr>
              <a:t>Hypothalamus</a:t>
            </a:r>
            <a:endParaRPr kumimoji="0" lang="en-US" sz="1333" b="0" i="0" u="none" strike="noStrike" kern="0" cap="none" spc="0" normalizeH="0" baseline="0" noProof="0" dirty="0">
              <a:ln>
                <a:noFill/>
              </a:ln>
              <a:solidFill>
                <a:srgbClr val="FFFFFF"/>
              </a:solidFill>
              <a:effectLst/>
              <a:uLnTx/>
              <a:uFillTx/>
              <a:latin typeface="Apis For Office"/>
              <a:ea typeface="+mn-ea"/>
              <a:cs typeface="+mn-cs"/>
            </a:endParaRPr>
          </a:p>
        </p:txBody>
      </p:sp>
      <p:cxnSp>
        <p:nvCxnSpPr>
          <p:cNvPr id="976" name="Straight Arrow Connector 975">
            <a:extLst>
              <a:ext uri="{FF2B5EF4-FFF2-40B4-BE49-F238E27FC236}">
                <a16:creationId xmlns:a16="http://schemas.microsoft.com/office/drawing/2014/main" id="{C1E03B72-61E7-41FC-BB90-B591F2733072}"/>
              </a:ext>
            </a:extLst>
          </p:cNvPr>
          <p:cNvCxnSpPr>
            <a:stCxn id="974" idx="3"/>
            <a:endCxn id="975" idx="1"/>
          </p:cNvCxnSpPr>
          <p:nvPr/>
        </p:nvCxnSpPr>
        <p:spPr>
          <a:xfrm>
            <a:off x="2022926" y="2006296"/>
            <a:ext cx="307097" cy="0"/>
          </a:xfrm>
          <a:prstGeom prst="straightConnector1">
            <a:avLst/>
          </a:prstGeom>
          <a:noFill/>
          <a:ln w="15875" cap="flat" cmpd="sng" algn="ctr">
            <a:solidFill>
              <a:srgbClr val="001965"/>
            </a:solidFill>
            <a:prstDash val="solid"/>
            <a:headEnd type="triangle"/>
            <a:tailEnd type="triangle"/>
          </a:ln>
          <a:effectLst/>
        </p:spPr>
      </p:cxnSp>
      <p:sp>
        <p:nvSpPr>
          <p:cNvPr id="977" name="Rectangle: Rounded Corners 976">
            <a:extLst>
              <a:ext uri="{FF2B5EF4-FFF2-40B4-BE49-F238E27FC236}">
                <a16:creationId xmlns:a16="http://schemas.microsoft.com/office/drawing/2014/main" id="{96CD99D1-423E-47BA-8547-6BEE225DDB93}"/>
              </a:ext>
            </a:extLst>
          </p:cNvPr>
          <p:cNvSpPr/>
          <p:nvPr/>
        </p:nvSpPr>
        <p:spPr>
          <a:xfrm>
            <a:off x="469900" y="3165041"/>
            <a:ext cx="1544683" cy="295439"/>
          </a:xfrm>
          <a:prstGeom prst="roundRect">
            <a:avLst/>
          </a:prstGeom>
          <a:solidFill>
            <a:srgbClr val="009FDA"/>
          </a:solidFill>
          <a:ln w="9525" cap="flat" cmpd="sng" algn="ctr">
            <a:noFill/>
            <a:prstDash val="solid"/>
          </a:ln>
          <a:effectLst/>
        </p:spPr>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333" b="0" i="0" u="none" strike="noStrike" kern="0" cap="none" spc="0" normalizeH="0" baseline="0" noProof="0" dirty="0">
                <a:ln>
                  <a:noFill/>
                </a:ln>
                <a:solidFill>
                  <a:srgbClr val="FFFFFF"/>
                </a:solidFill>
                <a:effectLst/>
                <a:uLnTx/>
                <a:uFillTx/>
                <a:latin typeface="Apis For Office"/>
                <a:ea typeface="+mn-ea"/>
                <a:cs typeface="+mn-cs"/>
              </a:rPr>
              <a:t>Reward system</a:t>
            </a:r>
            <a:endParaRPr kumimoji="0" lang="en-US" sz="1333" b="0" i="0" u="none" strike="noStrike" kern="0" cap="none" spc="0" normalizeH="0" baseline="0" noProof="0" dirty="0">
              <a:ln>
                <a:noFill/>
              </a:ln>
              <a:solidFill>
                <a:srgbClr val="FFFFFF"/>
              </a:solidFill>
              <a:effectLst/>
              <a:uLnTx/>
              <a:uFillTx/>
              <a:latin typeface="Apis For Office"/>
              <a:ea typeface="+mn-ea"/>
              <a:cs typeface="+mn-cs"/>
            </a:endParaRPr>
          </a:p>
        </p:txBody>
      </p:sp>
      <p:grpSp>
        <p:nvGrpSpPr>
          <p:cNvPr id="978" name="Group 977">
            <a:extLst>
              <a:ext uri="{FF2B5EF4-FFF2-40B4-BE49-F238E27FC236}">
                <a16:creationId xmlns:a16="http://schemas.microsoft.com/office/drawing/2014/main" id="{F4515830-9EAB-46F9-A155-99E7583FCFAF}"/>
              </a:ext>
            </a:extLst>
          </p:cNvPr>
          <p:cNvGrpSpPr/>
          <p:nvPr/>
        </p:nvGrpSpPr>
        <p:grpSpPr>
          <a:xfrm>
            <a:off x="1272877" y="2355111"/>
            <a:ext cx="808103" cy="770737"/>
            <a:chOff x="923412" y="2133730"/>
            <a:chExt cx="606077" cy="578052"/>
          </a:xfrm>
        </p:grpSpPr>
        <p:sp>
          <p:nvSpPr>
            <p:cNvPr id="979" name="Oval 978">
              <a:extLst>
                <a:ext uri="{FF2B5EF4-FFF2-40B4-BE49-F238E27FC236}">
                  <a16:creationId xmlns:a16="http://schemas.microsoft.com/office/drawing/2014/main" id="{F609A749-E549-47C5-B8B2-CD8440DA1140}"/>
                </a:ext>
              </a:extLst>
            </p:cNvPr>
            <p:cNvSpPr/>
            <p:nvPr/>
          </p:nvSpPr>
          <p:spPr>
            <a:xfrm>
              <a:off x="923412" y="2133730"/>
              <a:ext cx="593566" cy="578052"/>
            </a:xfrm>
            <a:prstGeom prst="ellipse">
              <a:avLst/>
            </a:prstGeom>
            <a:solidFill>
              <a:srgbClr val="FFFFFF"/>
            </a:solidFill>
            <a:ln w="15875" cap="flat" cmpd="sng" algn="ctr">
              <a:solidFill>
                <a:srgbClr val="009FDA"/>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980" name="TextBox 979">
              <a:extLst>
                <a:ext uri="{FF2B5EF4-FFF2-40B4-BE49-F238E27FC236}">
                  <a16:creationId xmlns:a16="http://schemas.microsoft.com/office/drawing/2014/main" id="{7EB45E47-FE7C-49B2-90CD-6E2A65218226}"/>
                </a:ext>
              </a:extLst>
            </p:cNvPr>
            <p:cNvSpPr txBox="1"/>
            <p:nvPr/>
          </p:nvSpPr>
          <p:spPr>
            <a:xfrm>
              <a:off x="967521" y="2148549"/>
              <a:ext cx="494896" cy="176923"/>
            </a:xfrm>
            <a:prstGeom prst="rect">
              <a:avLst/>
            </a:prstGeom>
            <a:noFill/>
          </p:spPr>
          <p:txBody>
            <a:bodyPr wrap="square" lIns="0" rIns="0"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err="1">
                  <a:ln>
                    <a:noFill/>
                  </a:ln>
                  <a:solidFill>
                    <a:srgbClr val="009FDA"/>
                  </a:solidFill>
                  <a:effectLst/>
                  <a:uLnTx/>
                  <a:uFillTx/>
                  <a:latin typeface="Apis For Office"/>
                  <a:ea typeface="+mn-ea"/>
                  <a:cs typeface="+mn-cs"/>
                </a:rPr>
                <a:t>NAcc</a:t>
              </a:r>
              <a:endParaRPr kumimoji="0" lang="en-US" sz="933" b="0" i="0" u="none" strike="noStrike" kern="0" cap="none" spc="0" normalizeH="0" baseline="0" noProof="0" dirty="0">
                <a:ln>
                  <a:noFill/>
                </a:ln>
                <a:solidFill>
                  <a:srgbClr val="009FDA"/>
                </a:solidFill>
                <a:effectLst/>
                <a:uLnTx/>
                <a:uFillTx/>
                <a:latin typeface="Apis For Office"/>
                <a:ea typeface="+mn-ea"/>
                <a:cs typeface="+mn-cs"/>
              </a:endParaRPr>
            </a:p>
          </p:txBody>
        </p:sp>
        <p:sp>
          <p:nvSpPr>
            <p:cNvPr id="981" name="TextBox 980">
              <a:extLst>
                <a:ext uri="{FF2B5EF4-FFF2-40B4-BE49-F238E27FC236}">
                  <a16:creationId xmlns:a16="http://schemas.microsoft.com/office/drawing/2014/main" id="{2AF8E3E6-33CC-4F8F-93B3-BB829E05DE5E}"/>
                </a:ext>
              </a:extLst>
            </p:cNvPr>
            <p:cNvSpPr txBox="1"/>
            <p:nvPr/>
          </p:nvSpPr>
          <p:spPr>
            <a:xfrm>
              <a:off x="967132" y="2334320"/>
              <a:ext cx="562357" cy="176923"/>
            </a:xfrm>
            <a:prstGeom prst="rect">
              <a:avLst/>
            </a:prstGeom>
            <a:noFill/>
          </p:spPr>
          <p:txBody>
            <a:bodyPr wrap="square" lIns="0" rIns="0"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009FDA"/>
                  </a:solidFill>
                  <a:effectLst/>
                  <a:uLnTx/>
                  <a:uFillTx/>
                  <a:latin typeface="Apis For Office"/>
                  <a:ea typeface="+mn-ea"/>
                  <a:cs typeface="+mn-cs"/>
                </a:rPr>
                <a:t>Amygdala</a:t>
              </a:r>
              <a:endParaRPr kumimoji="0" lang="en-US" sz="933" b="0" i="0" u="none" strike="noStrike" kern="0" cap="none" spc="0" normalizeH="0" baseline="0" noProof="0" dirty="0">
                <a:ln>
                  <a:noFill/>
                </a:ln>
                <a:solidFill>
                  <a:srgbClr val="009FDA"/>
                </a:solidFill>
                <a:effectLst/>
                <a:uLnTx/>
                <a:uFillTx/>
                <a:latin typeface="Apis For Office"/>
                <a:ea typeface="+mn-ea"/>
                <a:cs typeface="+mn-cs"/>
              </a:endParaRPr>
            </a:p>
          </p:txBody>
        </p:sp>
        <p:sp>
          <p:nvSpPr>
            <p:cNvPr id="982" name="TextBox 981">
              <a:extLst>
                <a:ext uri="{FF2B5EF4-FFF2-40B4-BE49-F238E27FC236}">
                  <a16:creationId xmlns:a16="http://schemas.microsoft.com/office/drawing/2014/main" id="{D68782AD-3538-4B22-97AF-CCD2CBAA59B7}"/>
                </a:ext>
              </a:extLst>
            </p:cNvPr>
            <p:cNvSpPr txBox="1"/>
            <p:nvPr/>
          </p:nvSpPr>
          <p:spPr>
            <a:xfrm>
              <a:off x="933791" y="2524854"/>
              <a:ext cx="562357" cy="176923"/>
            </a:xfrm>
            <a:prstGeom prst="rect">
              <a:avLst/>
            </a:prstGeom>
            <a:noFill/>
          </p:spPr>
          <p:txBody>
            <a:bodyPr wrap="square" lIns="0" rIns="0"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009FDA"/>
                  </a:solidFill>
                  <a:effectLst/>
                  <a:uLnTx/>
                  <a:uFillTx/>
                  <a:latin typeface="Apis For Office"/>
                  <a:ea typeface="+mn-ea"/>
                  <a:cs typeface="+mn-cs"/>
                </a:rPr>
                <a:t>VTA</a:t>
              </a:r>
              <a:endParaRPr kumimoji="0" lang="en-US" sz="933" b="0" i="0" u="none" strike="noStrike" kern="0" cap="none" spc="0" normalizeH="0" baseline="0" noProof="0" dirty="0">
                <a:ln>
                  <a:noFill/>
                </a:ln>
                <a:solidFill>
                  <a:srgbClr val="009FDA"/>
                </a:solidFill>
                <a:effectLst/>
                <a:uLnTx/>
                <a:uFillTx/>
                <a:latin typeface="Apis For Office"/>
                <a:ea typeface="+mn-ea"/>
                <a:cs typeface="+mn-cs"/>
              </a:endParaRPr>
            </a:p>
          </p:txBody>
        </p:sp>
        <p:cxnSp>
          <p:nvCxnSpPr>
            <p:cNvPr id="983" name="Straight Connector 982">
              <a:extLst>
                <a:ext uri="{FF2B5EF4-FFF2-40B4-BE49-F238E27FC236}">
                  <a16:creationId xmlns:a16="http://schemas.microsoft.com/office/drawing/2014/main" id="{CE097848-C556-47C4-A7F6-33E49AA28425}"/>
                </a:ext>
              </a:extLst>
            </p:cNvPr>
            <p:cNvCxnSpPr>
              <a:cxnSpLocks/>
            </p:cNvCxnSpPr>
            <p:nvPr/>
          </p:nvCxnSpPr>
          <p:spPr>
            <a:xfrm>
              <a:off x="942558" y="2339453"/>
              <a:ext cx="568571" cy="0"/>
            </a:xfrm>
            <a:prstGeom prst="line">
              <a:avLst/>
            </a:prstGeom>
            <a:noFill/>
            <a:ln w="15875" cap="flat" cmpd="sng" algn="ctr">
              <a:solidFill>
                <a:srgbClr val="009FDA"/>
              </a:solidFill>
              <a:prstDash val="solid"/>
            </a:ln>
            <a:effectLst/>
          </p:spPr>
        </p:cxnSp>
        <p:cxnSp>
          <p:nvCxnSpPr>
            <p:cNvPr id="984" name="Straight Connector 983">
              <a:extLst>
                <a:ext uri="{FF2B5EF4-FFF2-40B4-BE49-F238E27FC236}">
                  <a16:creationId xmlns:a16="http://schemas.microsoft.com/office/drawing/2014/main" id="{2DE187EE-6109-4A93-A686-D0292BFF82D9}"/>
                </a:ext>
              </a:extLst>
            </p:cNvPr>
            <p:cNvCxnSpPr>
              <a:cxnSpLocks/>
            </p:cNvCxnSpPr>
            <p:nvPr/>
          </p:nvCxnSpPr>
          <p:spPr>
            <a:xfrm>
              <a:off x="935415" y="2517992"/>
              <a:ext cx="568571" cy="0"/>
            </a:xfrm>
            <a:prstGeom prst="line">
              <a:avLst/>
            </a:prstGeom>
            <a:noFill/>
            <a:ln w="15875" cap="flat" cmpd="sng" algn="ctr">
              <a:solidFill>
                <a:srgbClr val="009FDA"/>
              </a:solidFill>
              <a:prstDash val="solid"/>
            </a:ln>
            <a:effectLst/>
          </p:spPr>
        </p:cxnSp>
      </p:grpSp>
      <p:cxnSp>
        <p:nvCxnSpPr>
          <p:cNvPr id="985" name="Connector: Curved 984">
            <a:extLst>
              <a:ext uri="{FF2B5EF4-FFF2-40B4-BE49-F238E27FC236}">
                <a16:creationId xmlns:a16="http://schemas.microsoft.com/office/drawing/2014/main" id="{B1C4221A-38D1-4D09-80D3-AB63FE8E450F}"/>
              </a:ext>
            </a:extLst>
          </p:cNvPr>
          <p:cNvCxnSpPr>
            <a:stCxn id="979" idx="0"/>
            <a:endCxn id="974" idx="2"/>
          </p:cNvCxnSpPr>
          <p:nvPr/>
        </p:nvCxnSpPr>
        <p:spPr>
          <a:xfrm rot="16200000" flipV="1">
            <a:off x="1359039" y="2045560"/>
            <a:ext cx="201093" cy="418003"/>
          </a:xfrm>
          <a:prstGeom prst="curvedConnector3">
            <a:avLst/>
          </a:prstGeom>
          <a:noFill/>
          <a:ln w="15875" cap="flat" cmpd="sng" algn="ctr">
            <a:solidFill>
              <a:srgbClr val="009FDA"/>
            </a:solidFill>
            <a:prstDash val="solid"/>
            <a:headEnd type="oval"/>
            <a:tailEnd type="oval"/>
          </a:ln>
          <a:effectLst/>
        </p:spPr>
      </p:cxnSp>
      <p:cxnSp>
        <p:nvCxnSpPr>
          <p:cNvPr id="986" name="Straight Connector 985">
            <a:extLst>
              <a:ext uri="{FF2B5EF4-FFF2-40B4-BE49-F238E27FC236}">
                <a16:creationId xmlns:a16="http://schemas.microsoft.com/office/drawing/2014/main" id="{2B98B87E-A337-4CB6-A0CA-11C112816C8D}"/>
              </a:ext>
            </a:extLst>
          </p:cNvPr>
          <p:cNvCxnSpPr/>
          <p:nvPr/>
        </p:nvCxnSpPr>
        <p:spPr>
          <a:xfrm>
            <a:off x="1364756" y="2626186"/>
            <a:ext cx="0" cy="226501"/>
          </a:xfrm>
          <a:prstGeom prst="line">
            <a:avLst/>
          </a:prstGeom>
          <a:noFill/>
          <a:ln w="15875" cap="flat" cmpd="sng" algn="ctr">
            <a:solidFill>
              <a:srgbClr val="009FDA"/>
            </a:solidFill>
            <a:prstDash val="solid"/>
            <a:headEnd type="oval"/>
            <a:tailEnd type="oval"/>
          </a:ln>
          <a:effectLst/>
        </p:spPr>
      </p:cxnSp>
      <p:cxnSp>
        <p:nvCxnSpPr>
          <p:cNvPr id="987" name="Straight Connector 986">
            <a:extLst>
              <a:ext uri="{FF2B5EF4-FFF2-40B4-BE49-F238E27FC236}">
                <a16:creationId xmlns:a16="http://schemas.microsoft.com/office/drawing/2014/main" id="{989C5847-BD2E-47F2-B225-753774D1D3C4}"/>
              </a:ext>
            </a:extLst>
          </p:cNvPr>
          <p:cNvCxnSpPr>
            <a:cxnSpLocks/>
          </p:cNvCxnSpPr>
          <p:nvPr/>
        </p:nvCxnSpPr>
        <p:spPr>
          <a:xfrm>
            <a:off x="1891125" y="2854638"/>
            <a:ext cx="0" cy="112895"/>
          </a:xfrm>
          <a:prstGeom prst="line">
            <a:avLst/>
          </a:prstGeom>
          <a:noFill/>
          <a:ln w="15875" cap="flat" cmpd="sng" algn="ctr">
            <a:solidFill>
              <a:srgbClr val="009FDA"/>
            </a:solidFill>
            <a:prstDash val="solid"/>
            <a:headEnd type="oval"/>
            <a:tailEnd type="oval"/>
          </a:ln>
          <a:effectLst/>
        </p:spPr>
      </p:cxnSp>
      <p:grpSp>
        <p:nvGrpSpPr>
          <p:cNvPr id="988" name="Group 987">
            <a:extLst>
              <a:ext uri="{FF2B5EF4-FFF2-40B4-BE49-F238E27FC236}">
                <a16:creationId xmlns:a16="http://schemas.microsoft.com/office/drawing/2014/main" id="{F2EF59A1-A35D-4EA5-A238-6C538D431EDD}"/>
              </a:ext>
            </a:extLst>
          </p:cNvPr>
          <p:cNvGrpSpPr/>
          <p:nvPr/>
        </p:nvGrpSpPr>
        <p:grpSpPr>
          <a:xfrm>
            <a:off x="2511859" y="2192983"/>
            <a:ext cx="1158984" cy="1128692"/>
            <a:chOff x="1852649" y="2012136"/>
            <a:chExt cx="869238" cy="846519"/>
          </a:xfrm>
        </p:grpSpPr>
        <p:sp>
          <p:nvSpPr>
            <p:cNvPr id="989" name="Oval 988">
              <a:extLst>
                <a:ext uri="{FF2B5EF4-FFF2-40B4-BE49-F238E27FC236}">
                  <a16:creationId xmlns:a16="http://schemas.microsoft.com/office/drawing/2014/main" id="{73A53A7F-D8B8-4FAD-BFF6-D897BD0F79BB}"/>
                </a:ext>
              </a:extLst>
            </p:cNvPr>
            <p:cNvSpPr/>
            <p:nvPr/>
          </p:nvSpPr>
          <p:spPr>
            <a:xfrm>
              <a:off x="1852649" y="2012136"/>
              <a:ext cx="869238" cy="846519"/>
            </a:xfrm>
            <a:prstGeom prst="ellipse">
              <a:avLst/>
            </a:prstGeom>
            <a:solidFill>
              <a:srgbClr val="FFFFFF"/>
            </a:solidFill>
            <a:ln w="15875" cap="flat" cmpd="sng" algn="ctr">
              <a:solidFill>
                <a:srgbClr val="001965"/>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990" name="TextBox 989">
              <a:extLst>
                <a:ext uri="{FF2B5EF4-FFF2-40B4-BE49-F238E27FC236}">
                  <a16:creationId xmlns:a16="http://schemas.microsoft.com/office/drawing/2014/main" id="{AB5FE604-9197-4CB5-82D7-7A605309BD19}"/>
                </a:ext>
              </a:extLst>
            </p:cNvPr>
            <p:cNvSpPr txBox="1"/>
            <p:nvPr/>
          </p:nvSpPr>
          <p:spPr>
            <a:xfrm>
              <a:off x="1956840" y="2148654"/>
              <a:ext cx="315258" cy="176924"/>
            </a:xfrm>
            <a:prstGeom prst="rect">
              <a:avLst/>
            </a:prstGeom>
            <a:noFill/>
          </p:spPr>
          <p:txBody>
            <a:bodyPr wrap="square" lIns="0" rIns="0"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001965"/>
                  </a:solidFill>
                  <a:effectLst/>
                  <a:uLnTx/>
                  <a:uFillTx/>
                  <a:latin typeface="Apis For Office"/>
                  <a:ea typeface="+mn-ea"/>
                  <a:cs typeface="+mn-cs"/>
                </a:rPr>
                <a:t>LH</a:t>
              </a:r>
              <a:endParaRPr kumimoji="0" lang="en-US" sz="933" b="0" i="0" u="none" strike="noStrike" kern="0" cap="none" spc="0" normalizeH="0" baseline="0" noProof="0" dirty="0">
                <a:ln>
                  <a:noFill/>
                </a:ln>
                <a:solidFill>
                  <a:srgbClr val="001965"/>
                </a:solidFill>
                <a:effectLst/>
                <a:uLnTx/>
                <a:uFillTx/>
                <a:latin typeface="Apis For Office"/>
                <a:ea typeface="+mn-ea"/>
                <a:cs typeface="+mn-cs"/>
              </a:endParaRPr>
            </a:p>
          </p:txBody>
        </p:sp>
        <p:sp>
          <p:nvSpPr>
            <p:cNvPr id="991" name="TextBox 990">
              <a:extLst>
                <a:ext uri="{FF2B5EF4-FFF2-40B4-BE49-F238E27FC236}">
                  <a16:creationId xmlns:a16="http://schemas.microsoft.com/office/drawing/2014/main" id="{161ACC2E-9BCD-4832-9D6A-6F4564BBE833}"/>
                </a:ext>
              </a:extLst>
            </p:cNvPr>
            <p:cNvSpPr txBox="1"/>
            <p:nvPr/>
          </p:nvSpPr>
          <p:spPr>
            <a:xfrm>
              <a:off x="2188321" y="2081973"/>
              <a:ext cx="494896" cy="176924"/>
            </a:xfrm>
            <a:prstGeom prst="rect">
              <a:avLst/>
            </a:prstGeom>
            <a:noFill/>
          </p:spPr>
          <p:txBody>
            <a:bodyPr wrap="square" lIns="0" rIns="0"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001965"/>
                  </a:solidFill>
                  <a:effectLst/>
                  <a:uLnTx/>
                  <a:uFillTx/>
                  <a:latin typeface="Apis For Office"/>
                  <a:ea typeface="+mn-ea"/>
                  <a:cs typeface="+mn-cs"/>
                </a:rPr>
                <a:t>VMH</a:t>
              </a:r>
              <a:endParaRPr kumimoji="0" lang="en-US" sz="933" b="0" i="0" u="none" strike="noStrike" kern="0" cap="none" spc="0" normalizeH="0" baseline="0" noProof="0" dirty="0">
                <a:ln>
                  <a:noFill/>
                </a:ln>
                <a:solidFill>
                  <a:srgbClr val="001965"/>
                </a:solidFill>
                <a:effectLst/>
                <a:uLnTx/>
                <a:uFillTx/>
                <a:latin typeface="Apis For Office"/>
                <a:ea typeface="+mn-ea"/>
                <a:cs typeface="+mn-cs"/>
              </a:endParaRPr>
            </a:p>
          </p:txBody>
        </p:sp>
        <p:sp>
          <p:nvSpPr>
            <p:cNvPr id="992" name="TextBox 991">
              <a:extLst>
                <a:ext uri="{FF2B5EF4-FFF2-40B4-BE49-F238E27FC236}">
                  <a16:creationId xmlns:a16="http://schemas.microsoft.com/office/drawing/2014/main" id="{20FDCBE6-627D-4836-B805-9E7932A34380}"/>
                </a:ext>
              </a:extLst>
            </p:cNvPr>
            <p:cNvSpPr txBox="1"/>
            <p:nvPr/>
          </p:nvSpPr>
          <p:spPr>
            <a:xfrm>
              <a:off x="2212131" y="2262749"/>
              <a:ext cx="494896" cy="176924"/>
            </a:xfrm>
            <a:prstGeom prst="rect">
              <a:avLst/>
            </a:prstGeom>
            <a:noFill/>
          </p:spPr>
          <p:txBody>
            <a:bodyPr wrap="square" lIns="0" rIns="0"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001965"/>
                  </a:solidFill>
                  <a:effectLst/>
                  <a:uLnTx/>
                  <a:uFillTx/>
                  <a:latin typeface="Apis For Office"/>
                  <a:ea typeface="+mn-ea"/>
                  <a:cs typeface="+mn-cs"/>
                </a:rPr>
                <a:t>DMH</a:t>
              </a:r>
              <a:endParaRPr kumimoji="0" lang="en-US" sz="933" b="0" i="0" u="none" strike="noStrike" kern="0" cap="none" spc="0" normalizeH="0" baseline="0" noProof="0" dirty="0">
                <a:ln>
                  <a:noFill/>
                </a:ln>
                <a:solidFill>
                  <a:srgbClr val="001965"/>
                </a:solidFill>
                <a:effectLst/>
                <a:uLnTx/>
                <a:uFillTx/>
                <a:latin typeface="Apis For Office"/>
                <a:ea typeface="+mn-ea"/>
                <a:cs typeface="+mn-cs"/>
              </a:endParaRPr>
            </a:p>
          </p:txBody>
        </p:sp>
        <p:sp>
          <p:nvSpPr>
            <p:cNvPr id="993" name="TextBox 992">
              <a:extLst>
                <a:ext uri="{FF2B5EF4-FFF2-40B4-BE49-F238E27FC236}">
                  <a16:creationId xmlns:a16="http://schemas.microsoft.com/office/drawing/2014/main" id="{2BA55063-9A68-479C-9E38-723319F48856}"/>
                </a:ext>
              </a:extLst>
            </p:cNvPr>
            <p:cNvSpPr txBox="1"/>
            <p:nvPr/>
          </p:nvSpPr>
          <p:spPr>
            <a:xfrm>
              <a:off x="2188321" y="2486956"/>
              <a:ext cx="494896" cy="176924"/>
            </a:xfrm>
            <a:prstGeom prst="rect">
              <a:avLst/>
            </a:prstGeom>
            <a:noFill/>
          </p:spPr>
          <p:txBody>
            <a:bodyPr wrap="square" lIns="0" rIns="0"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001965"/>
                  </a:solidFill>
                  <a:effectLst/>
                  <a:uLnTx/>
                  <a:uFillTx/>
                  <a:latin typeface="Apis For Office"/>
                  <a:ea typeface="+mn-ea"/>
                  <a:cs typeface="+mn-cs"/>
                </a:rPr>
                <a:t>PVN</a:t>
              </a:r>
              <a:endParaRPr kumimoji="0" lang="en-US" sz="933" b="0" i="0" u="none" strike="noStrike" kern="0" cap="none" spc="0" normalizeH="0" baseline="0" noProof="0" dirty="0">
                <a:ln>
                  <a:noFill/>
                </a:ln>
                <a:solidFill>
                  <a:srgbClr val="001965"/>
                </a:solidFill>
                <a:effectLst/>
                <a:uLnTx/>
                <a:uFillTx/>
                <a:latin typeface="Apis For Office"/>
                <a:ea typeface="+mn-ea"/>
                <a:cs typeface="+mn-cs"/>
              </a:endParaRPr>
            </a:p>
          </p:txBody>
        </p:sp>
        <p:sp>
          <p:nvSpPr>
            <p:cNvPr id="994" name="TextBox 993">
              <a:extLst>
                <a:ext uri="{FF2B5EF4-FFF2-40B4-BE49-F238E27FC236}">
                  <a16:creationId xmlns:a16="http://schemas.microsoft.com/office/drawing/2014/main" id="{4809764D-50CF-4226-BBCB-01B1DDB416FC}"/>
                </a:ext>
              </a:extLst>
            </p:cNvPr>
            <p:cNvSpPr txBox="1"/>
            <p:nvPr/>
          </p:nvSpPr>
          <p:spPr>
            <a:xfrm>
              <a:off x="1935374" y="2486956"/>
              <a:ext cx="354520" cy="176924"/>
            </a:xfrm>
            <a:prstGeom prst="rect">
              <a:avLst/>
            </a:prstGeom>
            <a:noFill/>
          </p:spPr>
          <p:txBody>
            <a:bodyPr wrap="square" lIns="0" rIns="0"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001965"/>
                  </a:solidFill>
                  <a:effectLst/>
                  <a:uLnTx/>
                  <a:uFillTx/>
                  <a:latin typeface="Apis For Office"/>
                  <a:ea typeface="+mn-ea"/>
                  <a:cs typeface="+mn-cs"/>
                </a:rPr>
                <a:t>ARC</a:t>
              </a:r>
              <a:endParaRPr kumimoji="0" lang="en-US" sz="933" b="0" i="0" u="none" strike="noStrike" kern="0" cap="none" spc="0" normalizeH="0" baseline="0" noProof="0" dirty="0">
                <a:ln>
                  <a:noFill/>
                </a:ln>
                <a:solidFill>
                  <a:srgbClr val="001965"/>
                </a:solidFill>
                <a:effectLst/>
                <a:uLnTx/>
                <a:uFillTx/>
                <a:latin typeface="Apis For Office"/>
                <a:ea typeface="+mn-ea"/>
                <a:cs typeface="+mn-cs"/>
              </a:endParaRPr>
            </a:p>
          </p:txBody>
        </p:sp>
        <p:cxnSp>
          <p:nvCxnSpPr>
            <p:cNvPr id="995" name="Straight Connector 994">
              <a:extLst>
                <a:ext uri="{FF2B5EF4-FFF2-40B4-BE49-F238E27FC236}">
                  <a16:creationId xmlns:a16="http://schemas.microsoft.com/office/drawing/2014/main" id="{25694248-D2F0-4EB7-937D-96B8874254F2}"/>
                </a:ext>
              </a:extLst>
            </p:cNvPr>
            <p:cNvCxnSpPr>
              <a:stCxn id="989" idx="2"/>
              <a:endCxn id="989" idx="6"/>
            </p:cNvCxnSpPr>
            <p:nvPr/>
          </p:nvCxnSpPr>
          <p:spPr>
            <a:xfrm>
              <a:off x="1852649" y="2435396"/>
              <a:ext cx="869238" cy="0"/>
            </a:xfrm>
            <a:prstGeom prst="line">
              <a:avLst/>
            </a:prstGeom>
            <a:noFill/>
            <a:ln w="15875" cap="flat" cmpd="sng" algn="ctr">
              <a:solidFill>
                <a:srgbClr val="001965"/>
              </a:solidFill>
              <a:prstDash val="solid"/>
            </a:ln>
            <a:effectLst/>
          </p:spPr>
        </p:cxnSp>
        <p:cxnSp>
          <p:nvCxnSpPr>
            <p:cNvPr id="996" name="Straight Connector 995">
              <a:extLst>
                <a:ext uri="{FF2B5EF4-FFF2-40B4-BE49-F238E27FC236}">
                  <a16:creationId xmlns:a16="http://schemas.microsoft.com/office/drawing/2014/main" id="{58DF5732-BCA7-45BD-805F-10028154693D}"/>
                </a:ext>
              </a:extLst>
            </p:cNvPr>
            <p:cNvCxnSpPr>
              <a:cxnSpLocks/>
              <a:stCxn id="989" idx="0"/>
              <a:endCxn id="989" idx="4"/>
            </p:cNvCxnSpPr>
            <p:nvPr/>
          </p:nvCxnSpPr>
          <p:spPr>
            <a:xfrm>
              <a:off x="2287268" y="2012136"/>
              <a:ext cx="0" cy="846519"/>
            </a:xfrm>
            <a:prstGeom prst="line">
              <a:avLst/>
            </a:prstGeom>
            <a:noFill/>
            <a:ln w="15875" cap="flat" cmpd="sng" algn="ctr">
              <a:solidFill>
                <a:srgbClr val="001965"/>
              </a:solidFill>
              <a:prstDash val="solid"/>
            </a:ln>
            <a:effectLst/>
          </p:spPr>
        </p:cxnSp>
        <p:cxnSp>
          <p:nvCxnSpPr>
            <p:cNvPr id="997" name="Straight Connector 996">
              <a:extLst>
                <a:ext uri="{FF2B5EF4-FFF2-40B4-BE49-F238E27FC236}">
                  <a16:creationId xmlns:a16="http://schemas.microsoft.com/office/drawing/2014/main" id="{A6FD56D7-5754-4A4B-8A0C-B4FCB1048E5D}"/>
                </a:ext>
              </a:extLst>
            </p:cNvPr>
            <p:cNvCxnSpPr>
              <a:cxnSpLocks/>
            </p:cNvCxnSpPr>
            <p:nvPr/>
          </p:nvCxnSpPr>
          <p:spPr>
            <a:xfrm>
              <a:off x="2286940" y="2253869"/>
              <a:ext cx="389733" cy="0"/>
            </a:xfrm>
            <a:prstGeom prst="line">
              <a:avLst/>
            </a:prstGeom>
            <a:noFill/>
            <a:ln w="15875" cap="flat" cmpd="sng" algn="ctr">
              <a:solidFill>
                <a:srgbClr val="001965"/>
              </a:solidFill>
              <a:prstDash val="solid"/>
            </a:ln>
            <a:effectLst/>
          </p:spPr>
        </p:cxnSp>
      </p:grpSp>
      <p:cxnSp>
        <p:nvCxnSpPr>
          <p:cNvPr id="998" name="Connector: Curved 997">
            <a:extLst>
              <a:ext uri="{FF2B5EF4-FFF2-40B4-BE49-F238E27FC236}">
                <a16:creationId xmlns:a16="http://schemas.microsoft.com/office/drawing/2014/main" id="{4C360C96-6FBD-427A-81BB-D62ABBDE55A6}"/>
              </a:ext>
            </a:extLst>
          </p:cNvPr>
          <p:cNvCxnSpPr>
            <a:cxnSpLocks/>
            <a:stCxn id="990" idx="0"/>
          </p:cNvCxnSpPr>
          <p:nvPr/>
        </p:nvCxnSpPr>
        <p:spPr>
          <a:xfrm rot="16200000" flipH="1" flipV="1">
            <a:off x="2350680" y="1886494"/>
            <a:ext cx="21759" cy="998784"/>
          </a:xfrm>
          <a:prstGeom prst="curvedConnector4">
            <a:avLst>
              <a:gd name="adj1" fmla="val -1050600"/>
              <a:gd name="adj2" fmla="val 60521"/>
            </a:avLst>
          </a:prstGeom>
          <a:noFill/>
          <a:ln w="15875" cap="flat" cmpd="sng" algn="ctr">
            <a:solidFill>
              <a:srgbClr val="001965"/>
            </a:solidFill>
            <a:prstDash val="solid"/>
            <a:headEnd type="oval"/>
            <a:tailEnd type="oval"/>
          </a:ln>
          <a:effectLst/>
        </p:spPr>
      </p:cxnSp>
      <p:cxnSp>
        <p:nvCxnSpPr>
          <p:cNvPr id="999" name="Connector: Curved 998">
            <a:extLst>
              <a:ext uri="{FF2B5EF4-FFF2-40B4-BE49-F238E27FC236}">
                <a16:creationId xmlns:a16="http://schemas.microsoft.com/office/drawing/2014/main" id="{6F74C167-5248-4014-BC92-0A1113CAC63C}"/>
              </a:ext>
            </a:extLst>
          </p:cNvPr>
          <p:cNvCxnSpPr>
            <a:cxnSpLocks/>
            <a:stCxn id="990" idx="0"/>
          </p:cNvCxnSpPr>
          <p:nvPr/>
        </p:nvCxnSpPr>
        <p:spPr>
          <a:xfrm rot="16200000" flipH="1" flipV="1">
            <a:off x="2080109" y="2187352"/>
            <a:ext cx="593188" cy="968498"/>
          </a:xfrm>
          <a:prstGeom prst="curvedConnector4">
            <a:avLst>
              <a:gd name="adj1" fmla="val -38538"/>
              <a:gd name="adj2" fmla="val 60850"/>
            </a:avLst>
          </a:prstGeom>
          <a:noFill/>
          <a:ln w="15875" cap="flat" cmpd="sng" algn="ctr">
            <a:solidFill>
              <a:srgbClr val="001965"/>
            </a:solidFill>
            <a:prstDash val="solid"/>
            <a:headEnd type="oval"/>
            <a:tailEnd type="oval"/>
          </a:ln>
          <a:effectLst/>
        </p:spPr>
      </p:cxnSp>
      <p:cxnSp>
        <p:nvCxnSpPr>
          <p:cNvPr id="1000" name="Connector: Curved 999">
            <a:extLst>
              <a:ext uri="{FF2B5EF4-FFF2-40B4-BE49-F238E27FC236}">
                <a16:creationId xmlns:a16="http://schemas.microsoft.com/office/drawing/2014/main" id="{BDF60965-E153-4B9A-A5FA-692720584FD7}"/>
              </a:ext>
            </a:extLst>
          </p:cNvPr>
          <p:cNvCxnSpPr>
            <a:cxnSpLocks/>
            <a:stCxn id="994" idx="1"/>
            <a:endCxn id="980" idx="3"/>
          </p:cNvCxnSpPr>
          <p:nvPr/>
        </p:nvCxnSpPr>
        <p:spPr>
          <a:xfrm rot="10800000">
            <a:off x="1991551" y="2492820"/>
            <a:ext cx="630608" cy="451207"/>
          </a:xfrm>
          <a:prstGeom prst="curvedConnector3">
            <a:avLst>
              <a:gd name="adj1" fmla="val 50000"/>
            </a:avLst>
          </a:prstGeom>
          <a:noFill/>
          <a:ln w="15875" cap="flat" cmpd="sng" algn="ctr">
            <a:solidFill>
              <a:srgbClr val="001965"/>
            </a:solidFill>
            <a:prstDash val="solid"/>
            <a:headEnd type="oval"/>
            <a:tailEnd type="oval"/>
          </a:ln>
          <a:effectLst/>
        </p:spPr>
      </p:cxnSp>
      <p:cxnSp>
        <p:nvCxnSpPr>
          <p:cNvPr id="1001" name="Connector: Curved 1000">
            <a:extLst>
              <a:ext uri="{FF2B5EF4-FFF2-40B4-BE49-F238E27FC236}">
                <a16:creationId xmlns:a16="http://schemas.microsoft.com/office/drawing/2014/main" id="{4C29E217-A24E-45FE-B5BA-EBFD7AD9720A}"/>
              </a:ext>
            </a:extLst>
          </p:cNvPr>
          <p:cNvCxnSpPr>
            <a:cxnSpLocks/>
            <a:stCxn id="994" idx="1"/>
            <a:endCxn id="981" idx="3"/>
          </p:cNvCxnSpPr>
          <p:nvPr/>
        </p:nvCxnSpPr>
        <p:spPr>
          <a:xfrm rot="10800000">
            <a:off x="2080981" y="2740514"/>
            <a:ext cx="541179" cy="203512"/>
          </a:xfrm>
          <a:prstGeom prst="curvedConnector3">
            <a:avLst>
              <a:gd name="adj1" fmla="val 50000"/>
            </a:avLst>
          </a:prstGeom>
          <a:noFill/>
          <a:ln w="15875" cap="flat" cmpd="sng" algn="ctr">
            <a:solidFill>
              <a:srgbClr val="001965"/>
            </a:solidFill>
            <a:prstDash val="solid"/>
            <a:headEnd type="oval"/>
            <a:tailEnd type="oval"/>
          </a:ln>
          <a:effectLst/>
        </p:spPr>
      </p:cxnSp>
      <p:cxnSp>
        <p:nvCxnSpPr>
          <p:cNvPr id="1002" name="Straight Connector 1001">
            <a:extLst>
              <a:ext uri="{FF2B5EF4-FFF2-40B4-BE49-F238E27FC236}">
                <a16:creationId xmlns:a16="http://schemas.microsoft.com/office/drawing/2014/main" id="{B89D1050-7DD7-4C3A-A6CF-C33588884193}"/>
              </a:ext>
            </a:extLst>
          </p:cNvPr>
          <p:cNvCxnSpPr>
            <a:cxnSpLocks/>
            <a:stCxn id="990" idx="2"/>
            <a:endCxn id="994" idx="0"/>
          </p:cNvCxnSpPr>
          <p:nvPr/>
        </p:nvCxnSpPr>
        <p:spPr>
          <a:xfrm flipH="1">
            <a:off x="2858506" y="2610906"/>
            <a:ext cx="2446" cy="215170"/>
          </a:xfrm>
          <a:prstGeom prst="line">
            <a:avLst/>
          </a:prstGeom>
          <a:noFill/>
          <a:ln w="15875" cap="flat" cmpd="sng" algn="ctr">
            <a:solidFill>
              <a:srgbClr val="001965"/>
            </a:solidFill>
            <a:prstDash val="solid"/>
            <a:headEnd type="oval"/>
            <a:tailEnd type="oval"/>
          </a:ln>
          <a:effectLst/>
        </p:spPr>
      </p:cxnSp>
      <p:cxnSp>
        <p:nvCxnSpPr>
          <p:cNvPr id="1003" name="Straight Connector 1002">
            <a:extLst>
              <a:ext uri="{FF2B5EF4-FFF2-40B4-BE49-F238E27FC236}">
                <a16:creationId xmlns:a16="http://schemas.microsoft.com/office/drawing/2014/main" id="{FF279DB3-E8C7-48AA-B5DE-E65B84E1919C}"/>
              </a:ext>
            </a:extLst>
          </p:cNvPr>
          <p:cNvCxnSpPr>
            <a:cxnSpLocks/>
            <a:endCxn id="994" idx="0"/>
          </p:cNvCxnSpPr>
          <p:nvPr/>
        </p:nvCxnSpPr>
        <p:spPr>
          <a:xfrm flipH="1">
            <a:off x="2858506" y="2475170"/>
            <a:ext cx="264827" cy="350906"/>
          </a:xfrm>
          <a:prstGeom prst="line">
            <a:avLst/>
          </a:prstGeom>
          <a:noFill/>
          <a:ln w="15875" cap="flat" cmpd="sng" algn="ctr">
            <a:solidFill>
              <a:srgbClr val="001965"/>
            </a:solidFill>
            <a:prstDash val="solid"/>
            <a:headEnd type="oval"/>
            <a:tailEnd type="oval"/>
          </a:ln>
          <a:effectLst/>
        </p:spPr>
      </p:cxnSp>
      <p:cxnSp>
        <p:nvCxnSpPr>
          <p:cNvPr id="1004" name="Straight Connector 1003">
            <a:extLst>
              <a:ext uri="{FF2B5EF4-FFF2-40B4-BE49-F238E27FC236}">
                <a16:creationId xmlns:a16="http://schemas.microsoft.com/office/drawing/2014/main" id="{719F5811-1EA3-45D3-83EC-104E7C28F64C}"/>
              </a:ext>
            </a:extLst>
          </p:cNvPr>
          <p:cNvCxnSpPr>
            <a:cxnSpLocks/>
            <a:endCxn id="994" idx="0"/>
          </p:cNvCxnSpPr>
          <p:nvPr/>
        </p:nvCxnSpPr>
        <p:spPr>
          <a:xfrm flipH="1">
            <a:off x="2858506" y="2726293"/>
            <a:ext cx="239163" cy="99783"/>
          </a:xfrm>
          <a:prstGeom prst="line">
            <a:avLst/>
          </a:prstGeom>
          <a:noFill/>
          <a:ln w="15875" cap="flat" cmpd="sng" algn="ctr">
            <a:solidFill>
              <a:srgbClr val="001965"/>
            </a:solidFill>
            <a:prstDash val="solid"/>
            <a:headEnd type="oval"/>
            <a:tailEnd type="oval"/>
          </a:ln>
          <a:effectLst/>
        </p:spPr>
      </p:cxnSp>
      <p:cxnSp>
        <p:nvCxnSpPr>
          <p:cNvPr id="1005" name="Straight Connector 1004">
            <a:extLst>
              <a:ext uri="{FF2B5EF4-FFF2-40B4-BE49-F238E27FC236}">
                <a16:creationId xmlns:a16="http://schemas.microsoft.com/office/drawing/2014/main" id="{E7F693F4-3329-4220-BA27-94BDAC2E442B}"/>
              </a:ext>
            </a:extLst>
          </p:cNvPr>
          <p:cNvCxnSpPr>
            <a:cxnSpLocks/>
            <a:stCxn id="993" idx="0"/>
            <a:endCxn id="994" idx="0"/>
          </p:cNvCxnSpPr>
          <p:nvPr/>
        </p:nvCxnSpPr>
        <p:spPr>
          <a:xfrm flipH="1">
            <a:off x="2858506" y="2826076"/>
            <a:ext cx="430847" cy="0"/>
          </a:xfrm>
          <a:prstGeom prst="line">
            <a:avLst/>
          </a:prstGeom>
          <a:noFill/>
          <a:ln w="15875" cap="flat" cmpd="sng" algn="ctr">
            <a:solidFill>
              <a:srgbClr val="001965"/>
            </a:solidFill>
            <a:prstDash val="solid"/>
            <a:headEnd type="oval"/>
            <a:tailEnd type="oval"/>
          </a:ln>
          <a:effectLst/>
        </p:spPr>
      </p:cxnSp>
      <p:grpSp>
        <p:nvGrpSpPr>
          <p:cNvPr id="1006" name="Group 1005">
            <a:extLst>
              <a:ext uri="{FF2B5EF4-FFF2-40B4-BE49-F238E27FC236}">
                <a16:creationId xmlns:a16="http://schemas.microsoft.com/office/drawing/2014/main" id="{6C01847B-CBDD-43F2-9026-10B4E63B04F8}"/>
              </a:ext>
            </a:extLst>
          </p:cNvPr>
          <p:cNvGrpSpPr/>
          <p:nvPr/>
        </p:nvGrpSpPr>
        <p:grpSpPr>
          <a:xfrm>
            <a:off x="3520523" y="3160913"/>
            <a:ext cx="791421" cy="770736"/>
            <a:chOff x="2381500" y="2834028"/>
            <a:chExt cx="593566" cy="578052"/>
          </a:xfrm>
        </p:grpSpPr>
        <p:sp>
          <p:nvSpPr>
            <p:cNvPr id="1007" name="Oval 1006">
              <a:extLst>
                <a:ext uri="{FF2B5EF4-FFF2-40B4-BE49-F238E27FC236}">
                  <a16:creationId xmlns:a16="http://schemas.microsoft.com/office/drawing/2014/main" id="{4F1D26A3-8114-41F9-8ADD-FDB5A6F32C3D}"/>
                </a:ext>
              </a:extLst>
            </p:cNvPr>
            <p:cNvSpPr/>
            <p:nvPr/>
          </p:nvSpPr>
          <p:spPr>
            <a:xfrm>
              <a:off x="2381500" y="2834028"/>
              <a:ext cx="593566" cy="578052"/>
            </a:xfrm>
            <a:prstGeom prst="ellipse">
              <a:avLst/>
            </a:prstGeom>
            <a:solidFill>
              <a:srgbClr val="FFFFFF"/>
            </a:solidFill>
            <a:ln w="15875" cap="flat" cmpd="sng" algn="ctr">
              <a:solidFill>
                <a:srgbClr val="82786F"/>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008" name="Freeform: Shape 1007">
              <a:extLst>
                <a:ext uri="{FF2B5EF4-FFF2-40B4-BE49-F238E27FC236}">
                  <a16:creationId xmlns:a16="http://schemas.microsoft.com/office/drawing/2014/main" id="{4667EA0F-C0B7-4313-8958-90B7EAB211C9}"/>
                </a:ext>
              </a:extLst>
            </p:cNvPr>
            <p:cNvSpPr/>
            <p:nvPr/>
          </p:nvSpPr>
          <p:spPr>
            <a:xfrm>
              <a:off x="2381500" y="2921193"/>
              <a:ext cx="593566" cy="207645"/>
            </a:xfrm>
            <a:custGeom>
              <a:avLst/>
              <a:gdLst>
                <a:gd name="connsiteX0" fmla="*/ 84798 w 593566"/>
                <a:gd name="connsiteY0" fmla="*/ 0 h 207645"/>
                <a:gd name="connsiteX1" fmla="*/ 508768 w 593566"/>
                <a:gd name="connsiteY1" fmla="*/ 0 h 207645"/>
                <a:gd name="connsiteX2" fmla="*/ 542880 w 593566"/>
                <a:gd name="connsiteY2" fmla="*/ 40264 h 207645"/>
                <a:gd name="connsiteX3" fmla="*/ 593566 w 593566"/>
                <a:gd name="connsiteY3" fmla="*/ 201861 h 207645"/>
                <a:gd name="connsiteX4" fmla="*/ 592967 w 593566"/>
                <a:gd name="connsiteY4" fmla="*/ 207645 h 207645"/>
                <a:gd name="connsiteX5" fmla="*/ 599 w 593566"/>
                <a:gd name="connsiteY5" fmla="*/ 207645 h 207645"/>
                <a:gd name="connsiteX6" fmla="*/ 0 w 593566"/>
                <a:gd name="connsiteY6" fmla="*/ 201861 h 207645"/>
                <a:gd name="connsiteX7" fmla="*/ 50686 w 593566"/>
                <a:gd name="connsiteY7" fmla="*/ 40264 h 20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566" h="207645">
                  <a:moveTo>
                    <a:pt x="84798" y="0"/>
                  </a:moveTo>
                  <a:lnTo>
                    <a:pt x="508768" y="0"/>
                  </a:lnTo>
                  <a:lnTo>
                    <a:pt x="542880" y="40264"/>
                  </a:lnTo>
                  <a:cubicBezTo>
                    <a:pt x="574881" y="86393"/>
                    <a:pt x="593566" y="142002"/>
                    <a:pt x="593566" y="201861"/>
                  </a:cubicBezTo>
                  <a:lnTo>
                    <a:pt x="592967" y="207645"/>
                  </a:lnTo>
                  <a:lnTo>
                    <a:pt x="599" y="207645"/>
                  </a:lnTo>
                  <a:lnTo>
                    <a:pt x="0" y="201861"/>
                  </a:lnTo>
                  <a:cubicBezTo>
                    <a:pt x="0" y="142002"/>
                    <a:pt x="18686" y="86393"/>
                    <a:pt x="50686" y="40264"/>
                  </a:cubicBezTo>
                  <a:close/>
                </a:path>
              </a:pathLst>
            </a:custGeom>
            <a:solidFill>
              <a:srgbClr val="82786F"/>
            </a:solidFill>
            <a:ln w="9525" cap="flat" cmpd="sng" algn="ctr">
              <a:noFill/>
              <a:prstDash val="solid"/>
            </a:ln>
            <a:effectLst/>
          </p:spPr>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FFFFFF"/>
                  </a:solidFill>
                  <a:effectLst/>
                  <a:uLnTx/>
                  <a:uFillTx/>
                  <a:latin typeface="Apis For Office"/>
                  <a:ea typeface="+mn-ea"/>
                  <a:cs typeface="+mn-cs"/>
                </a:rPr>
                <a:t>Brainstem</a:t>
              </a:r>
              <a:endParaRPr kumimoji="0" lang="en-US" sz="933" b="0" i="0" u="none" strike="noStrike" kern="0" cap="none" spc="0" normalizeH="0" baseline="0" noProof="0" dirty="0">
                <a:ln>
                  <a:noFill/>
                </a:ln>
                <a:solidFill>
                  <a:srgbClr val="FFFFFF"/>
                </a:solidFill>
                <a:effectLst/>
                <a:uLnTx/>
                <a:uFillTx/>
                <a:latin typeface="Apis For Office"/>
                <a:ea typeface="+mn-ea"/>
                <a:cs typeface="+mn-cs"/>
              </a:endParaRPr>
            </a:p>
          </p:txBody>
        </p:sp>
        <p:sp>
          <p:nvSpPr>
            <p:cNvPr id="1009" name="Oval 1008">
              <a:extLst>
                <a:ext uri="{FF2B5EF4-FFF2-40B4-BE49-F238E27FC236}">
                  <a16:creationId xmlns:a16="http://schemas.microsoft.com/office/drawing/2014/main" id="{CEBC597F-DE72-4064-B87C-3481C5DCC907}"/>
                </a:ext>
              </a:extLst>
            </p:cNvPr>
            <p:cNvSpPr/>
            <p:nvPr/>
          </p:nvSpPr>
          <p:spPr>
            <a:xfrm>
              <a:off x="2523740" y="3085293"/>
              <a:ext cx="297392" cy="289619"/>
            </a:xfrm>
            <a:prstGeom prst="ellipse">
              <a:avLst/>
            </a:prstGeom>
            <a:solidFill>
              <a:srgbClr val="FFFFFF"/>
            </a:solidFill>
            <a:ln w="15875" cap="flat" cmpd="sng" algn="ctr">
              <a:solidFill>
                <a:srgbClr val="82786F"/>
              </a:solidFill>
              <a:prstDash val="solid"/>
            </a:ln>
            <a:effectLst/>
          </p:spPr>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82786F"/>
                  </a:solidFill>
                  <a:effectLst/>
                  <a:uLnTx/>
                  <a:uFillTx/>
                  <a:latin typeface="Apis For Office"/>
                  <a:ea typeface="+mn-ea"/>
                  <a:cs typeface="+mn-cs"/>
                </a:rPr>
                <a:t>NTS</a:t>
              </a:r>
              <a:endParaRPr kumimoji="0" lang="en-US" sz="933" b="0" i="0" u="none" strike="noStrike" kern="0" cap="none" spc="0" normalizeH="0" baseline="0" noProof="0" dirty="0">
                <a:ln>
                  <a:noFill/>
                </a:ln>
                <a:solidFill>
                  <a:srgbClr val="82786F"/>
                </a:solidFill>
                <a:effectLst/>
                <a:uLnTx/>
                <a:uFillTx/>
                <a:latin typeface="Apis For Office"/>
                <a:ea typeface="+mn-ea"/>
                <a:cs typeface="+mn-cs"/>
              </a:endParaRPr>
            </a:p>
          </p:txBody>
        </p:sp>
      </p:grpSp>
      <p:cxnSp>
        <p:nvCxnSpPr>
          <p:cNvPr id="1010" name="Straight Connector 1009">
            <a:extLst>
              <a:ext uri="{FF2B5EF4-FFF2-40B4-BE49-F238E27FC236}">
                <a16:creationId xmlns:a16="http://schemas.microsoft.com/office/drawing/2014/main" id="{4A3BDCD4-F77F-4ECE-B894-A9FD00DB8160}"/>
              </a:ext>
            </a:extLst>
          </p:cNvPr>
          <p:cNvCxnSpPr>
            <a:cxnSpLocks/>
          </p:cNvCxnSpPr>
          <p:nvPr/>
        </p:nvCxnSpPr>
        <p:spPr>
          <a:xfrm flipH="1">
            <a:off x="3122175" y="2473636"/>
            <a:ext cx="2447" cy="184329"/>
          </a:xfrm>
          <a:prstGeom prst="line">
            <a:avLst/>
          </a:prstGeom>
          <a:noFill/>
          <a:ln w="15875" cap="flat" cmpd="sng" algn="ctr">
            <a:solidFill>
              <a:srgbClr val="001965"/>
            </a:solidFill>
            <a:prstDash val="solid"/>
            <a:headEnd type="oval"/>
            <a:tailEnd type="oval"/>
          </a:ln>
          <a:effectLst/>
        </p:spPr>
      </p:cxnSp>
      <p:cxnSp>
        <p:nvCxnSpPr>
          <p:cNvPr id="1011" name="Connector: Elbow 1010">
            <a:extLst>
              <a:ext uri="{FF2B5EF4-FFF2-40B4-BE49-F238E27FC236}">
                <a16:creationId xmlns:a16="http://schemas.microsoft.com/office/drawing/2014/main" id="{E7F340F9-514F-4B83-9C25-B16D5CF4F4C9}"/>
              </a:ext>
            </a:extLst>
          </p:cNvPr>
          <p:cNvCxnSpPr>
            <a:stCxn id="989" idx="6"/>
            <a:endCxn id="1007" idx="0"/>
          </p:cNvCxnSpPr>
          <p:nvPr/>
        </p:nvCxnSpPr>
        <p:spPr>
          <a:xfrm>
            <a:off x="3670843" y="2757329"/>
            <a:ext cx="245391" cy="403584"/>
          </a:xfrm>
          <a:prstGeom prst="bentConnector2">
            <a:avLst/>
          </a:prstGeom>
          <a:noFill/>
          <a:ln w="15875" cap="flat" cmpd="sng" algn="ctr">
            <a:solidFill>
              <a:srgbClr val="001965"/>
            </a:solidFill>
            <a:prstDash val="solid"/>
            <a:headEnd type="triangle"/>
            <a:tailEnd type="triangle"/>
          </a:ln>
          <a:effectLst/>
        </p:spPr>
      </p:cxnSp>
      <p:sp>
        <p:nvSpPr>
          <p:cNvPr id="1012" name="TextBox 1011">
            <a:extLst>
              <a:ext uri="{FF2B5EF4-FFF2-40B4-BE49-F238E27FC236}">
                <a16:creationId xmlns:a16="http://schemas.microsoft.com/office/drawing/2014/main" id="{152F70F9-922A-4BEB-BACB-0A4E4D7F9992}"/>
              </a:ext>
            </a:extLst>
          </p:cNvPr>
          <p:cNvSpPr txBox="1"/>
          <p:nvPr/>
        </p:nvSpPr>
        <p:spPr>
          <a:xfrm>
            <a:off x="574529" y="3926855"/>
            <a:ext cx="875495" cy="2358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33" b="0" i="0" u="none" strike="noStrike" kern="1200" cap="none" spc="0" normalizeH="0" baseline="0" noProof="0" dirty="0">
                <a:ln>
                  <a:noFill/>
                </a:ln>
                <a:solidFill>
                  <a:srgbClr val="7030A0"/>
                </a:solidFill>
                <a:effectLst/>
                <a:uLnTx/>
                <a:uFillTx/>
                <a:latin typeface="Apis For Office"/>
                <a:ea typeface="+mn-ea"/>
                <a:cs typeface="+mn-cs"/>
              </a:rPr>
              <a:t>Leptin</a:t>
            </a:r>
            <a:endParaRPr kumimoji="0" lang="en-US" sz="933" b="0" i="0" u="none" strike="noStrike" kern="1200" cap="none" spc="0" normalizeH="0" baseline="0" noProof="0" dirty="0">
              <a:ln>
                <a:noFill/>
              </a:ln>
              <a:solidFill>
                <a:srgbClr val="7030A0"/>
              </a:solidFill>
              <a:effectLst/>
              <a:uLnTx/>
              <a:uFillTx/>
              <a:latin typeface="Apis For Office"/>
              <a:ea typeface="+mn-ea"/>
              <a:cs typeface="+mn-cs"/>
            </a:endParaRPr>
          </a:p>
        </p:txBody>
      </p:sp>
      <p:sp>
        <p:nvSpPr>
          <p:cNvPr id="1013" name="TextBox 1012">
            <a:extLst>
              <a:ext uri="{FF2B5EF4-FFF2-40B4-BE49-F238E27FC236}">
                <a16:creationId xmlns:a16="http://schemas.microsoft.com/office/drawing/2014/main" id="{BB0845BE-7BB4-4103-B735-EB52D11449B5}"/>
              </a:ext>
            </a:extLst>
          </p:cNvPr>
          <p:cNvSpPr txBox="1"/>
          <p:nvPr/>
        </p:nvSpPr>
        <p:spPr>
          <a:xfrm>
            <a:off x="574529" y="4092420"/>
            <a:ext cx="875495" cy="2358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33" b="0" i="0" u="none" strike="noStrike" kern="1200" cap="none" spc="0" normalizeH="0" baseline="0" noProof="0" dirty="0">
                <a:ln>
                  <a:noFill/>
                </a:ln>
                <a:solidFill>
                  <a:srgbClr val="D47600"/>
                </a:solidFill>
                <a:effectLst/>
                <a:uLnTx/>
                <a:uFillTx/>
                <a:latin typeface="Apis For Office"/>
                <a:ea typeface="+mn-ea"/>
                <a:cs typeface="+mn-cs"/>
              </a:rPr>
              <a:t>Ghrelin</a:t>
            </a:r>
            <a:endParaRPr kumimoji="0" lang="en-US" sz="933" b="0" i="0" u="none" strike="noStrike" kern="1200" cap="none" spc="0" normalizeH="0" baseline="0" noProof="0" dirty="0">
              <a:ln>
                <a:noFill/>
              </a:ln>
              <a:solidFill>
                <a:srgbClr val="D47600"/>
              </a:solidFill>
              <a:effectLst/>
              <a:uLnTx/>
              <a:uFillTx/>
              <a:latin typeface="Apis For Office"/>
              <a:ea typeface="+mn-ea"/>
              <a:cs typeface="+mn-cs"/>
            </a:endParaRPr>
          </a:p>
        </p:txBody>
      </p:sp>
      <p:sp>
        <p:nvSpPr>
          <p:cNvPr id="1014" name="TextBox 1013">
            <a:extLst>
              <a:ext uri="{FF2B5EF4-FFF2-40B4-BE49-F238E27FC236}">
                <a16:creationId xmlns:a16="http://schemas.microsoft.com/office/drawing/2014/main" id="{FD3652A4-62C5-4B9F-AAD4-315840A3EA4E}"/>
              </a:ext>
            </a:extLst>
          </p:cNvPr>
          <p:cNvSpPr txBox="1"/>
          <p:nvPr/>
        </p:nvSpPr>
        <p:spPr>
          <a:xfrm>
            <a:off x="574529" y="4257985"/>
            <a:ext cx="875495" cy="2358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33" b="0" i="0" u="none" strike="noStrike" kern="1200" cap="none" spc="0" normalizeH="0" baseline="0" noProof="0" dirty="0">
                <a:ln>
                  <a:noFill/>
                </a:ln>
                <a:solidFill>
                  <a:srgbClr val="E64A0E">
                    <a:lumMod val="50000"/>
                  </a:srgbClr>
                </a:solidFill>
                <a:effectLst/>
                <a:uLnTx/>
                <a:uFillTx/>
                <a:latin typeface="Apis For Office"/>
                <a:ea typeface="+mn-ea"/>
                <a:cs typeface="+mn-cs"/>
              </a:rPr>
              <a:t>PYY</a:t>
            </a:r>
            <a:endParaRPr kumimoji="0" lang="en-US" sz="933" b="0" i="0" u="none" strike="noStrike" kern="1200" cap="none" spc="0" normalizeH="0" baseline="0" noProof="0" dirty="0">
              <a:ln>
                <a:noFill/>
              </a:ln>
              <a:solidFill>
                <a:srgbClr val="E64A0E">
                  <a:lumMod val="50000"/>
                </a:srgbClr>
              </a:solidFill>
              <a:effectLst/>
              <a:uLnTx/>
              <a:uFillTx/>
              <a:latin typeface="Apis For Office"/>
              <a:ea typeface="+mn-ea"/>
              <a:cs typeface="+mn-cs"/>
            </a:endParaRPr>
          </a:p>
        </p:txBody>
      </p:sp>
      <p:sp>
        <p:nvSpPr>
          <p:cNvPr id="1015" name="TextBox 1014">
            <a:extLst>
              <a:ext uri="{FF2B5EF4-FFF2-40B4-BE49-F238E27FC236}">
                <a16:creationId xmlns:a16="http://schemas.microsoft.com/office/drawing/2014/main" id="{F4706FD8-D358-454B-AB3C-E3879C11CD18}"/>
              </a:ext>
            </a:extLst>
          </p:cNvPr>
          <p:cNvSpPr txBox="1"/>
          <p:nvPr/>
        </p:nvSpPr>
        <p:spPr>
          <a:xfrm>
            <a:off x="574529" y="4423551"/>
            <a:ext cx="875495" cy="2358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33" b="0" i="0" u="none" strike="noStrike" kern="1200" cap="none" spc="0" normalizeH="0" baseline="0" noProof="0" dirty="0">
                <a:ln>
                  <a:noFill/>
                </a:ln>
                <a:solidFill>
                  <a:srgbClr val="82786F">
                    <a:lumMod val="50000"/>
                  </a:srgbClr>
                </a:solidFill>
                <a:effectLst/>
                <a:uLnTx/>
                <a:uFillTx/>
                <a:latin typeface="Apis For Office"/>
                <a:ea typeface="+mn-ea"/>
                <a:cs typeface="+mn-cs"/>
              </a:rPr>
              <a:t>Insulin</a:t>
            </a:r>
            <a:endParaRPr kumimoji="0" lang="en-US" sz="933" b="0" i="0" u="none" strike="noStrike" kern="1200" cap="none" spc="0" normalizeH="0" baseline="0" noProof="0" dirty="0">
              <a:ln>
                <a:noFill/>
              </a:ln>
              <a:solidFill>
                <a:srgbClr val="82786F">
                  <a:lumMod val="50000"/>
                </a:srgbClr>
              </a:solidFill>
              <a:effectLst/>
              <a:uLnTx/>
              <a:uFillTx/>
              <a:latin typeface="Apis For Office"/>
              <a:ea typeface="+mn-ea"/>
              <a:cs typeface="+mn-cs"/>
            </a:endParaRPr>
          </a:p>
        </p:txBody>
      </p:sp>
      <p:sp>
        <p:nvSpPr>
          <p:cNvPr id="1016" name="TextBox 1015">
            <a:extLst>
              <a:ext uri="{FF2B5EF4-FFF2-40B4-BE49-F238E27FC236}">
                <a16:creationId xmlns:a16="http://schemas.microsoft.com/office/drawing/2014/main" id="{513EB57D-E35B-4D41-9E98-781C8D30FA39}"/>
              </a:ext>
            </a:extLst>
          </p:cNvPr>
          <p:cNvSpPr txBox="1"/>
          <p:nvPr/>
        </p:nvSpPr>
        <p:spPr>
          <a:xfrm>
            <a:off x="574529" y="4589116"/>
            <a:ext cx="875495" cy="2358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33" b="0" i="0" u="none" strike="noStrike" kern="1200" cap="none" spc="0" normalizeH="0" baseline="0" noProof="0" dirty="0">
                <a:ln>
                  <a:noFill/>
                </a:ln>
                <a:solidFill>
                  <a:srgbClr val="007C92"/>
                </a:solidFill>
                <a:effectLst/>
                <a:uLnTx/>
                <a:uFillTx/>
                <a:latin typeface="Apis For Office"/>
                <a:ea typeface="+mn-ea"/>
                <a:cs typeface="+mn-cs"/>
              </a:rPr>
              <a:t>PP</a:t>
            </a:r>
            <a:endParaRPr kumimoji="0" lang="en-US" sz="933" b="0" i="0" u="none" strike="noStrike" kern="1200" cap="none" spc="0" normalizeH="0" baseline="0" noProof="0" dirty="0">
              <a:ln>
                <a:noFill/>
              </a:ln>
              <a:solidFill>
                <a:srgbClr val="007C92"/>
              </a:solidFill>
              <a:effectLst/>
              <a:uLnTx/>
              <a:uFillTx/>
              <a:latin typeface="Apis For Office"/>
              <a:ea typeface="+mn-ea"/>
              <a:cs typeface="+mn-cs"/>
            </a:endParaRPr>
          </a:p>
        </p:txBody>
      </p:sp>
      <p:sp>
        <p:nvSpPr>
          <p:cNvPr id="1017" name="TextBox 1016">
            <a:extLst>
              <a:ext uri="{FF2B5EF4-FFF2-40B4-BE49-F238E27FC236}">
                <a16:creationId xmlns:a16="http://schemas.microsoft.com/office/drawing/2014/main" id="{FD0F36F4-F362-4465-9A57-F9BA9D8596EF}"/>
              </a:ext>
            </a:extLst>
          </p:cNvPr>
          <p:cNvSpPr txBox="1"/>
          <p:nvPr/>
        </p:nvSpPr>
        <p:spPr>
          <a:xfrm>
            <a:off x="574529" y="4754681"/>
            <a:ext cx="875495" cy="2358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33" b="0" i="0" u="none" strike="noStrike" kern="1200" cap="none" spc="0" normalizeH="0" baseline="0" noProof="0" dirty="0">
                <a:ln>
                  <a:noFill/>
                </a:ln>
                <a:solidFill>
                  <a:srgbClr val="96820C"/>
                </a:solidFill>
                <a:effectLst/>
                <a:uLnTx/>
                <a:uFillTx/>
                <a:latin typeface="Apis For Office"/>
                <a:ea typeface="+mn-ea"/>
                <a:cs typeface="+mn-cs"/>
              </a:rPr>
              <a:t>Amylin</a:t>
            </a:r>
            <a:endParaRPr kumimoji="0" lang="en-US" sz="933" b="0" i="0" u="none" strike="noStrike" kern="1200" cap="none" spc="0" normalizeH="0" baseline="0" noProof="0" dirty="0">
              <a:ln>
                <a:noFill/>
              </a:ln>
              <a:solidFill>
                <a:srgbClr val="96820C"/>
              </a:solidFill>
              <a:effectLst/>
              <a:uLnTx/>
              <a:uFillTx/>
              <a:latin typeface="Apis For Office"/>
              <a:ea typeface="+mn-ea"/>
              <a:cs typeface="+mn-cs"/>
            </a:endParaRPr>
          </a:p>
        </p:txBody>
      </p:sp>
      <p:sp>
        <p:nvSpPr>
          <p:cNvPr id="1018" name="TextBox 1017">
            <a:extLst>
              <a:ext uri="{FF2B5EF4-FFF2-40B4-BE49-F238E27FC236}">
                <a16:creationId xmlns:a16="http://schemas.microsoft.com/office/drawing/2014/main" id="{0C2979A1-D813-478A-9441-055D0E1EACF9}"/>
              </a:ext>
            </a:extLst>
          </p:cNvPr>
          <p:cNvSpPr txBox="1"/>
          <p:nvPr/>
        </p:nvSpPr>
        <p:spPr>
          <a:xfrm>
            <a:off x="574529" y="4920247"/>
            <a:ext cx="875495" cy="2358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33" b="0" i="0" u="none" strike="noStrike" kern="1200" cap="none" spc="0" normalizeH="0" baseline="0" noProof="0" dirty="0">
                <a:ln>
                  <a:noFill/>
                </a:ln>
                <a:solidFill>
                  <a:srgbClr val="72B5CC"/>
                </a:solidFill>
                <a:effectLst/>
                <a:uLnTx/>
                <a:uFillTx/>
                <a:latin typeface="Apis For Office"/>
                <a:ea typeface="+mn-ea"/>
                <a:cs typeface="+mn-cs"/>
              </a:rPr>
              <a:t>OXM</a:t>
            </a:r>
            <a:endParaRPr kumimoji="0" lang="en-US" sz="933" b="0" i="0" u="none" strike="noStrike" kern="1200" cap="none" spc="0" normalizeH="0" baseline="0" noProof="0" dirty="0">
              <a:ln>
                <a:noFill/>
              </a:ln>
              <a:solidFill>
                <a:srgbClr val="72B5CC"/>
              </a:solidFill>
              <a:effectLst/>
              <a:uLnTx/>
              <a:uFillTx/>
              <a:latin typeface="Apis For Office"/>
              <a:ea typeface="+mn-ea"/>
              <a:cs typeface="+mn-cs"/>
            </a:endParaRPr>
          </a:p>
        </p:txBody>
      </p:sp>
      <p:sp>
        <p:nvSpPr>
          <p:cNvPr id="1019" name="TextBox 1018">
            <a:extLst>
              <a:ext uri="{FF2B5EF4-FFF2-40B4-BE49-F238E27FC236}">
                <a16:creationId xmlns:a16="http://schemas.microsoft.com/office/drawing/2014/main" id="{42537CD6-D063-469D-8251-16B15D35902C}"/>
              </a:ext>
            </a:extLst>
          </p:cNvPr>
          <p:cNvSpPr txBox="1"/>
          <p:nvPr/>
        </p:nvSpPr>
        <p:spPr>
          <a:xfrm>
            <a:off x="574529" y="5085812"/>
            <a:ext cx="875495" cy="2358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33" b="0" i="0" u="none" strike="noStrike" kern="1200" cap="none" spc="0" normalizeH="0" baseline="0" noProof="0" dirty="0">
                <a:ln>
                  <a:noFill/>
                </a:ln>
                <a:solidFill>
                  <a:srgbClr val="F69069"/>
                </a:solidFill>
                <a:effectLst/>
                <a:uLnTx/>
                <a:uFillTx/>
                <a:latin typeface="Apis For Office"/>
                <a:ea typeface="+mn-ea"/>
                <a:cs typeface="+mn-cs"/>
              </a:rPr>
              <a:t>CCK</a:t>
            </a:r>
            <a:endParaRPr kumimoji="0" lang="en-US" sz="933" b="0" i="0" u="none" strike="noStrike" kern="1200" cap="none" spc="0" normalizeH="0" baseline="0" noProof="0" dirty="0">
              <a:ln>
                <a:noFill/>
              </a:ln>
              <a:solidFill>
                <a:srgbClr val="F69069"/>
              </a:solidFill>
              <a:effectLst/>
              <a:uLnTx/>
              <a:uFillTx/>
              <a:latin typeface="Apis For Office"/>
              <a:ea typeface="+mn-ea"/>
              <a:cs typeface="+mn-cs"/>
            </a:endParaRPr>
          </a:p>
        </p:txBody>
      </p:sp>
      <p:sp>
        <p:nvSpPr>
          <p:cNvPr id="1020" name="TextBox 1019">
            <a:extLst>
              <a:ext uri="{FF2B5EF4-FFF2-40B4-BE49-F238E27FC236}">
                <a16:creationId xmlns:a16="http://schemas.microsoft.com/office/drawing/2014/main" id="{D9377DB2-B830-4BBD-8B7F-E044835524E5}"/>
              </a:ext>
            </a:extLst>
          </p:cNvPr>
          <p:cNvSpPr txBox="1"/>
          <p:nvPr/>
        </p:nvSpPr>
        <p:spPr>
          <a:xfrm>
            <a:off x="574529" y="5251377"/>
            <a:ext cx="875495" cy="2358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33" b="0" i="0" u="none" strike="noStrike" kern="1200" cap="none" spc="0" normalizeH="0" baseline="0" noProof="0" dirty="0">
                <a:ln>
                  <a:noFill/>
                </a:ln>
                <a:solidFill>
                  <a:srgbClr val="001423"/>
                </a:solidFill>
                <a:effectLst/>
                <a:uLnTx/>
                <a:uFillTx/>
                <a:latin typeface="Apis For Office"/>
                <a:ea typeface="+mn-ea"/>
                <a:cs typeface="+mn-cs"/>
              </a:rPr>
              <a:t>GLP-1</a:t>
            </a:r>
            <a:endParaRPr kumimoji="0" lang="en-US" sz="933" b="0" i="0" u="none" strike="noStrike" kern="1200" cap="none" spc="0" normalizeH="0" baseline="0" noProof="0" dirty="0">
              <a:ln>
                <a:noFill/>
              </a:ln>
              <a:solidFill>
                <a:srgbClr val="001423"/>
              </a:solidFill>
              <a:effectLst/>
              <a:uLnTx/>
              <a:uFillTx/>
              <a:latin typeface="Apis For Office"/>
              <a:ea typeface="+mn-ea"/>
              <a:cs typeface="+mn-cs"/>
            </a:endParaRPr>
          </a:p>
        </p:txBody>
      </p:sp>
      <p:sp>
        <p:nvSpPr>
          <p:cNvPr id="1021" name="TextBox 1020">
            <a:extLst>
              <a:ext uri="{FF2B5EF4-FFF2-40B4-BE49-F238E27FC236}">
                <a16:creationId xmlns:a16="http://schemas.microsoft.com/office/drawing/2014/main" id="{7B8CA8CF-EE9B-45AE-8D62-92E9E8E27F99}"/>
              </a:ext>
            </a:extLst>
          </p:cNvPr>
          <p:cNvSpPr txBox="1"/>
          <p:nvPr/>
        </p:nvSpPr>
        <p:spPr>
          <a:xfrm>
            <a:off x="479059" y="5416943"/>
            <a:ext cx="970964" cy="2358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33" b="0" i="0" u="none" strike="noStrike" kern="1200" cap="none" spc="0" normalizeH="0" baseline="0" noProof="0" dirty="0">
                <a:ln>
                  <a:noFill/>
                </a:ln>
                <a:solidFill>
                  <a:srgbClr val="009FDA">
                    <a:lumMod val="60000"/>
                    <a:lumOff val="40000"/>
                  </a:srgbClr>
                </a:solidFill>
                <a:effectLst/>
                <a:uLnTx/>
                <a:uFillTx/>
                <a:latin typeface="Apis For Office"/>
                <a:ea typeface="+mn-ea"/>
                <a:cs typeface="+mn-cs"/>
              </a:rPr>
              <a:t>Adiponectin</a:t>
            </a:r>
            <a:endParaRPr kumimoji="0" lang="en-US" sz="933" b="0" i="0" u="none" strike="noStrike" kern="1200" cap="none" spc="0" normalizeH="0" baseline="0" noProof="0" dirty="0">
              <a:ln>
                <a:noFill/>
              </a:ln>
              <a:solidFill>
                <a:srgbClr val="009FDA">
                  <a:lumMod val="60000"/>
                  <a:lumOff val="40000"/>
                </a:srgbClr>
              </a:solidFill>
              <a:effectLst/>
              <a:uLnTx/>
              <a:uFillTx/>
              <a:latin typeface="Apis For Office"/>
              <a:ea typeface="+mn-ea"/>
              <a:cs typeface="+mn-cs"/>
            </a:endParaRPr>
          </a:p>
        </p:txBody>
      </p:sp>
      <p:cxnSp>
        <p:nvCxnSpPr>
          <p:cNvPr id="1022" name="Connector: Elbow 1021">
            <a:extLst>
              <a:ext uri="{FF2B5EF4-FFF2-40B4-BE49-F238E27FC236}">
                <a16:creationId xmlns:a16="http://schemas.microsoft.com/office/drawing/2014/main" id="{2BB78BF3-DC3A-49F0-A1DA-F86BDB5C9F5B}"/>
              </a:ext>
            </a:extLst>
          </p:cNvPr>
          <p:cNvCxnSpPr>
            <a:cxnSpLocks/>
            <a:stCxn id="1012" idx="3"/>
            <a:endCxn id="994" idx="2"/>
          </p:cNvCxnSpPr>
          <p:nvPr/>
        </p:nvCxnSpPr>
        <p:spPr>
          <a:xfrm flipV="1">
            <a:off x="1450024" y="3061975"/>
            <a:ext cx="1408482" cy="982829"/>
          </a:xfrm>
          <a:prstGeom prst="bentConnector2">
            <a:avLst/>
          </a:prstGeom>
          <a:noFill/>
          <a:ln w="19050" cap="flat" cmpd="sng" algn="ctr">
            <a:solidFill>
              <a:srgbClr val="7030A0"/>
            </a:solidFill>
            <a:prstDash val="solid"/>
            <a:headEnd type="oval"/>
            <a:tailEnd type="oval"/>
          </a:ln>
          <a:effectLst/>
        </p:spPr>
      </p:cxnSp>
      <p:cxnSp>
        <p:nvCxnSpPr>
          <p:cNvPr id="1023" name="Connector: Elbow 1022">
            <a:extLst>
              <a:ext uri="{FF2B5EF4-FFF2-40B4-BE49-F238E27FC236}">
                <a16:creationId xmlns:a16="http://schemas.microsoft.com/office/drawing/2014/main" id="{4AB522B9-A7CE-4679-AEF5-25183F8B02CF}"/>
              </a:ext>
            </a:extLst>
          </p:cNvPr>
          <p:cNvCxnSpPr>
            <a:cxnSpLocks/>
          </p:cNvCxnSpPr>
          <p:nvPr/>
        </p:nvCxnSpPr>
        <p:spPr>
          <a:xfrm flipV="1">
            <a:off x="1450023" y="3083191"/>
            <a:ext cx="1408791" cy="1639296"/>
          </a:xfrm>
          <a:prstGeom prst="bentConnector2">
            <a:avLst/>
          </a:prstGeom>
          <a:noFill/>
          <a:ln w="19050" cap="flat" cmpd="sng" algn="ctr">
            <a:solidFill>
              <a:srgbClr val="007C92"/>
            </a:solidFill>
            <a:prstDash val="solid"/>
            <a:headEnd type="oval"/>
            <a:tailEnd type="oval"/>
          </a:ln>
          <a:effectLst/>
        </p:spPr>
      </p:cxnSp>
      <p:cxnSp>
        <p:nvCxnSpPr>
          <p:cNvPr id="1024" name="Connector: Elbow 1023">
            <a:extLst>
              <a:ext uri="{FF2B5EF4-FFF2-40B4-BE49-F238E27FC236}">
                <a16:creationId xmlns:a16="http://schemas.microsoft.com/office/drawing/2014/main" id="{69B69402-A1C9-4272-8519-409D09A48B54}"/>
              </a:ext>
            </a:extLst>
          </p:cNvPr>
          <p:cNvCxnSpPr>
            <a:cxnSpLocks/>
            <a:stCxn id="1012" idx="3"/>
            <a:endCxn id="1009" idx="2"/>
          </p:cNvCxnSpPr>
          <p:nvPr/>
        </p:nvCxnSpPr>
        <p:spPr>
          <a:xfrm flipV="1">
            <a:off x="1450024" y="3689013"/>
            <a:ext cx="2260152" cy="355791"/>
          </a:xfrm>
          <a:prstGeom prst="bentConnector3">
            <a:avLst>
              <a:gd name="adj1" fmla="val 50000"/>
            </a:avLst>
          </a:prstGeom>
          <a:noFill/>
          <a:ln w="19050" cap="flat" cmpd="sng" algn="ctr">
            <a:solidFill>
              <a:srgbClr val="7030A0"/>
            </a:solidFill>
            <a:prstDash val="solid"/>
            <a:headEnd type="oval"/>
            <a:tailEnd type="oval"/>
          </a:ln>
          <a:effectLst/>
        </p:spPr>
      </p:cxnSp>
      <p:cxnSp>
        <p:nvCxnSpPr>
          <p:cNvPr id="1025" name="Connector: Elbow 1024">
            <a:extLst>
              <a:ext uri="{FF2B5EF4-FFF2-40B4-BE49-F238E27FC236}">
                <a16:creationId xmlns:a16="http://schemas.microsoft.com/office/drawing/2014/main" id="{062AEA19-9133-462B-9700-9CE883AFEC63}"/>
              </a:ext>
            </a:extLst>
          </p:cNvPr>
          <p:cNvCxnSpPr>
            <a:cxnSpLocks/>
          </p:cNvCxnSpPr>
          <p:nvPr/>
        </p:nvCxnSpPr>
        <p:spPr>
          <a:xfrm flipV="1">
            <a:off x="1450343" y="3078018"/>
            <a:ext cx="1408483" cy="1148396"/>
          </a:xfrm>
          <a:prstGeom prst="bentConnector2">
            <a:avLst/>
          </a:prstGeom>
          <a:noFill/>
          <a:ln w="19050" cap="flat" cmpd="sng" algn="ctr">
            <a:solidFill>
              <a:srgbClr val="D47600"/>
            </a:solidFill>
            <a:prstDash val="solid"/>
            <a:headEnd type="oval"/>
            <a:tailEnd type="oval"/>
          </a:ln>
          <a:effectLst/>
        </p:spPr>
      </p:cxnSp>
      <p:cxnSp>
        <p:nvCxnSpPr>
          <p:cNvPr id="1026" name="Connector: Elbow 1025">
            <a:extLst>
              <a:ext uri="{FF2B5EF4-FFF2-40B4-BE49-F238E27FC236}">
                <a16:creationId xmlns:a16="http://schemas.microsoft.com/office/drawing/2014/main" id="{5014A6EB-D3E3-4B7A-A87F-5ADDC7BB1ABC}"/>
              </a:ext>
            </a:extLst>
          </p:cNvPr>
          <p:cNvCxnSpPr>
            <a:cxnSpLocks/>
            <a:stCxn id="1014" idx="3"/>
            <a:endCxn id="993" idx="2"/>
          </p:cNvCxnSpPr>
          <p:nvPr/>
        </p:nvCxnSpPr>
        <p:spPr>
          <a:xfrm flipV="1">
            <a:off x="1450024" y="3061975"/>
            <a:ext cx="1839329" cy="1313959"/>
          </a:xfrm>
          <a:prstGeom prst="bentConnector2">
            <a:avLst/>
          </a:prstGeom>
          <a:noFill/>
          <a:ln w="19050" cap="flat" cmpd="sng" algn="ctr">
            <a:solidFill>
              <a:srgbClr val="E64A0E">
                <a:lumMod val="50000"/>
              </a:srgbClr>
            </a:solidFill>
            <a:prstDash val="solid"/>
            <a:headEnd type="oval"/>
            <a:tailEnd type="oval"/>
          </a:ln>
          <a:effectLst/>
        </p:spPr>
      </p:cxnSp>
      <p:cxnSp>
        <p:nvCxnSpPr>
          <p:cNvPr id="1027" name="Connector: Elbow 1026">
            <a:extLst>
              <a:ext uri="{FF2B5EF4-FFF2-40B4-BE49-F238E27FC236}">
                <a16:creationId xmlns:a16="http://schemas.microsoft.com/office/drawing/2014/main" id="{CC097FD4-D787-4DB6-85AF-AC7BD42145CA}"/>
              </a:ext>
            </a:extLst>
          </p:cNvPr>
          <p:cNvCxnSpPr>
            <a:cxnSpLocks/>
            <a:stCxn id="1015" idx="3"/>
            <a:endCxn id="994" idx="2"/>
          </p:cNvCxnSpPr>
          <p:nvPr/>
        </p:nvCxnSpPr>
        <p:spPr>
          <a:xfrm flipV="1">
            <a:off x="1450024" y="3061975"/>
            <a:ext cx="1408482" cy="1479525"/>
          </a:xfrm>
          <a:prstGeom prst="bentConnector2">
            <a:avLst/>
          </a:prstGeom>
          <a:noFill/>
          <a:ln w="19050" cap="flat" cmpd="sng" algn="ctr">
            <a:solidFill>
              <a:srgbClr val="82786F">
                <a:lumMod val="50000"/>
              </a:srgbClr>
            </a:solidFill>
            <a:prstDash val="solid"/>
            <a:headEnd type="oval"/>
            <a:tailEnd type="oval"/>
          </a:ln>
          <a:effectLst/>
        </p:spPr>
      </p:cxnSp>
      <p:cxnSp>
        <p:nvCxnSpPr>
          <p:cNvPr id="1028" name="Connector: Elbow 1027">
            <a:extLst>
              <a:ext uri="{FF2B5EF4-FFF2-40B4-BE49-F238E27FC236}">
                <a16:creationId xmlns:a16="http://schemas.microsoft.com/office/drawing/2014/main" id="{6DE90D20-D959-4083-8229-A4F564625540}"/>
              </a:ext>
            </a:extLst>
          </p:cNvPr>
          <p:cNvCxnSpPr>
            <a:cxnSpLocks/>
          </p:cNvCxnSpPr>
          <p:nvPr/>
        </p:nvCxnSpPr>
        <p:spPr>
          <a:xfrm flipV="1">
            <a:off x="1453985" y="3076190"/>
            <a:ext cx="1839329" cy="1645092"/>
          </a:xfrm>
          <a:prstGeom prst="bentConnector2">
            <a:avLst/>
          </a:prstGeom>
          <a:noFill/>
          <a:ln w="19050" cap="flat" cmpd="sng" algn="ctr">
            <a:solidFill>
              <a:srgbClr val="007C92"/>
            </a:solidFill>
            <a:prstDash val="solid"/>
            <a:headEnd type="oval"/>
            <a:tailEnd type="oval"/>
          </a:ln>
          <a:effectLst/>
        </p:spPr>
      </p:cxnSp>
      <p:cxnSp>
        <p:nvCxnSpPr>
          <p:cNvPr id="1029" name="Connector: Elbow 1028">
            <a:extLst>
              <a:ext uri="{FF2B5EF4-FFF2-40B4-BE49-F238E27FC236}">
                <a16:creationId xmlns:a16="http://schemas.microsoft.com/office/drawing/2014/main" id="{067A4B50-DA26-49F4-A22C-16E73753E9F9}"/>
              </a:ext>
            </a:extLst>
          </p:cNvPr>
          <p:cNvCxnSpPr>
            <a:cxnSpLocks/>
            <a:stCxn id="1017" idx="3"/>
            <a:endCxn id="994" idx="2"/>
          </p:cNvCxnSpPr>
          <p:nvPr/>
        </p:nvCxnSpPr>
        <p:spPr>
          <a:xfrm flipV="1">
            <a:off x="1450024" y="3061975"/>
            <a:ext cx="1408482" cy="1810655"/>
          </a:xfrm>
          <a:prstGeom prst="bentConnector2">
            <a:avLst/>
          </a:prstGeom>
          <a:noFill/>
          <a:ln w="19050" cap="flat" cmpd="sng" algn="ctr">
            <a:solidFill>
              <a:srgbClr val="96820C"/>
            </a:solidFill>
            <a:prstDash val="solid"/>
            <a:headEnd type="oval"/>
            <a:tailEnd type="oval"/>
          </a:ln>
          <a:effectLst/>
        </p:spPr>
      </p:cxnSp>
      <p:cxnSp>
        <p:nvCxnSpPr>
          <p:cNvPr id="1030" name="Connector: Elbow 1029">
            <a:extLst>
              <a:ext uri="{FF2B5EF4-FFF2-40B4-BE49-F238E27FC236}">
                <a16:creationId xmlns:a16="http://schemas.microsoft.com/office/drawing/2014/main" id="{F55A0DF7-53FC-44A2-97F9-BD7B23CE2568}"/>
              </a:ext>
            </a:extLst>
          </p:cNvPr>
          <p:cNvCxnSpPr>
            <a:cxnSpLocks/>
            <a:stCxn id="1018" idx="3"/>
            <a:endCxn id="994" idx="2"/>
          </p:cNvCxnSpPr>
          <p:nvPr/>
        </p:nvCxnSpPr>
        <p:spPr>
          <a:xfrm flipV="1">
            <a:off x="1450024" y="3061975"/>
            <a:ext cx="1408482" cy="1976221"/>
          </a:xfrm>
          <a:prstGeom prst="bentConnector2">
            <a:avLst/>
          </a:prstGeom>
          <a:noFill/>
          <a:ln w="19050" cap="flat" cmpd="sng" algn="ctr">
            <a:solidFill>
              <a:srgbClr val="72B5CC"/>
            </a:solidFill>
            <a:prstDash val="solid"/>
            <a:headEnd type="oval"/>
            <a:tailEnd type="oval"/>
          </a:ln>
          <a:effectLst/>
        </p:spPr>
      </p:cxnSp>
      <p:cxnSp>
        <p:nvCxnSpPr>
          <p:cNvPr id="1031" name="Connector: Elbow 1030">
            <a:extLst>
              <a:ext uri="{FF2B5EF4-FFF2-40B4-BE49-F238E27FC236}">
                <a16:creationId xmlns:a16="http://schemas.microsoft.com/office/drawing/2014/main" id="{E091DBF0-B48C-4CAC-AD13-F86165F188A1}"/>
              </a:ext>
            </a:extLst>
          </p:cNvPr>
          <p:cNvCxnSpPr>
            <a:cxnSpLocks/>
          </p:cNvCxnSpPr>
          <p:nvPr/>
        </p:nvCxnSpPr>
        <p:spPr>
          <a:xfrm flipV="1">
            <a:off x="1456542" y="3077394"/>
            <a:ext cx="1839329" cy="1976223"/>
          </a:xfrm>
          <a:prstGeom prst="bentConnector2">
            <a:avLst/>
          </a:prstGeom>
          <a:noFill/>
          <a:ln w="19050" cap="flat" cmpd="sng" algn="ctr">
            <a:solidFill>
              <a:srgbClr val="72B5CC"/>
            </a:solidFill>
            <a:prstDash val="solid"/>
            <a:headEnd type="oval"/>
            <a:tailEnd type="oval"/>
          </a:ln>
          <a:effectLst/>
        </p:spPr>
      </p:cxnSp>
      <p:cxnSp>
        <p:nvCxnSpPr>
          <p:cNvPr id="1032" name="Connector: Elbow 1031">
            <a:extLst>
              <a:ext uri="{FF2B5EF4-FFF2-40B4-BE49-F238E27FC236}">
                <a16:creationId xmlns:a16="http://schemas.microsoft.com/office/drawing/2014/main" id="{43517013-AED0-4EDC-B646-6DFA057C9420}"/>
              </a:ext>
            </a:extLst>
          </p:cNvPr>
          <p:cNvCxnSpPr>
            <a:cxnSpLocks/>
            <a:stCxn id="1019" idx="3"/>
            <a:endCxn id="993" idx="2"/>
          </p:cNvCxnSpPr>
          <p:nvPr/>
        </p:nvCxnSpPr>
        <p:spPr>
          <a:xfrm flipV="1">
            <a:off x="1450024" y="3061975"/>
            <a:ext cx="1839329" cy="2141786"/>
          </a:xfrm>
          <a:prstGeom prst="bentConnector2">
            <a:avLst/>
          </a:prstGeom>
          <a:noFill/>
          <a:ln w="19050" cap="flat" cmpd="sng" algn="ctr">
            <a:solidFill>
              <a:srgbClr val="F69069"/>
            </a:solidFill>
            <a:prstDash val="solid"/>
            <a:headEnd type="oval"/>
            <a:tailEnd type="oval"/>
          </a:ln>
          <a:effectLst/>
        </p:spPr>
      </p:cxnSp>
      <p:cxnSp>
        <p:nvCxnSpPr>
          <p:cNvPr id="1033" name="Connector: Elbow 1032">
            <a:extLst>
              <a:ext uri="{FF2B5EF4-FFF2-40B4-BE49-F238E27FC236}">
                <a16:creationId xmlns:a16="http://schemas.microsoft.com/office/drawing/2014/main" id="{B6A533AF-1234-4722-B0E8-C92BF48CEDE9}"/>
              </a:ext>
            </a:extLst>
          </p:cNvPr>
          <p:cNvCxnSpPr>
            <a:cxnSpLocks/>
            <a:stCxn id="1019" idx="3"/>
          </p:cNvCxnSpPr>
          <p:nvPr/>
        </p:nvCxnSpPr>
        <p:spPr>
          <a:xfrm flipV="1">
            <a:off x="1450024" y="2728712"/>
            <a:ext cx="1689495" cy="2475049"/>
          </a:xfrm>
          <a:prstGeom prst="bentConnector2">
            <a:avLst/>
          </a:prstGeom>
          <a:noFill/>
          <a:ln w="19050" cap="flat" cmpd="sng" algn="ctr">
            <a:solidFill>
              <a:srgbClr val="F69069"/>
            </a:solidFill>
            <a:prstDash val="solid"/>
            <a:headEnd type="oval"/>
            <a:tailEnd type="oval"/>
          </a:ln>
          <a:effectLst/>
        </p:spPr>
      </p:cxnSp>
      <p:cxnSp>
        <p:nvCxnSpPr>
          <p:cNvPr id="1034" name="Connector: Elbow 1033">
            <a:extLst>
              <a:ext uri="{FF2B5EF4-FFF2-40B4-BE49-F238E27FC236}">
                <a16:creationId xmlns:a16="http://schemas.microsoft.com/office/drawing/2014/main" id="{BB9C2FFA-6E8D-49AF-8916-248E4CABB381}"/>
              </a:ext>
            </a:extLst>
          </p:cNvPr>
          <p:cNvCxnSpPr>
            <a:cxnSpLocks/>
            <a:stCxn id="1020" idx="3"/>
            <a:endCxn id="993" idx="2"/>
          </p:cNvCxnSpPr>
          <p:nvPr/>
        </p:nvCxnSpPr>
        <p:spPr>
          <a:xfrm flipV="1">
            <a:off x="1450024" y="3061975"/>
            <a:ext cx="1839329" cy="2307351"/>
          </a:xfrm>
          <a:prstGeom prst="bentConnector2">
            <a:avLst/>
          </a:prstGeom>
          <a:noFill/>
          <a:ln w="19050" cap="flat" cmpd="sng" algn="ctr">
            <a:solidFill>
              <a:srgbClr val="001423"/>
            </a:solidFill>
            <a:prstDash val="solid"/>
            <a:headEnd type="oval"/>
            <a:tailEnd type="oval"/>
          </a:ln>
          <a:effectLst/>
        </p:spPr>
      </p:cxnSp>
      <p:sp>
        <p:nvSpPr>
          <p:cNvPr id="1035" name="Right Bracket 1034">
            <a:extLst>
              <a:ext uri="{FF2B5EF4-FFF2-40B4-BE49-F238E27FC236}">
                <a16:creationId xmlns:a16="http://schemas.microsoft.com/office/drawing/2014/main" id="{5EA3635C-B526-475A-BE15-A20794776CC0}"/>
              </a:ext>
            </a:extLst>
          </p:cNvPr>
          <p:cNvSpPr/>
          <p:nvPr/>
        </p:nvSpPr>
        <p:spPr>
          <a:xfrm>
            <a:off x="4517505" y="1313062"/>
            <a:ext cx="497692" cy="2573573"/>
          </a:xfrm>
          <a:prstGeom prst="rightBracket">
            <a:avLst>
              <a:gd name="adj" fmla="val 0"/>
            </a:avLst>
          </a:prstGeom>
          <a:noFill/>
          <a:ln w="19050" cap="flat" cmpd="sng" algn="ctr">
            <a:solidFill>
              <a:srgbClr val="001965"/>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036" name="Rectangle 1035">
            <a:extLst>
              <a:ext uri="{FF2B5EF4-FFF2-40B4-BE49-F238E27FC236}">
                <a16:creationId xmlns:a16="http://schemas.microsoft.com/office/drawing/2014/main" id="{4B4876A1-7406-4981-ACFE-A927E524C37E}"/>
              </a:ext>
            </a:extLst>
          </p:cNvPr>
          <p:cNvSpPr/>
          <p:nvPr/>
        </p:nvSpPr>
        <p:spPr>
          <a:xfrm>
            <a:off x="5015196" y="1481504"/>
            <a:ext cx="2680331" cy="537585"/>
          </a:xfrm>
          <a:prstGeom prst="rect">
            <a:avLst/>
          </a:prstGeom>
          <a:solidFill>
            <a:srgbClr val="001965"/>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333" b="0" i="0" u="none" strike="noStrike" kern="0" cap="none" spc="0" normalizeH="0" baseline="0" noProof="0" dirty="0">
                <a:ln>
                  <a:noFill/>
                </a:ln>
                <a:solidFill>
                  <a:srgbClr val="FFFFFF"/>
                </a:solidFill>
                <a:effectLst/>
                <a:uLnTx/>
                <a:uFillTx/>
                <a:latin typeface="Apis For Office"/>
                <a:ea typeface="+mn-ea"/>
                <a:cs typeface="+mn-cs"/>
              </a:rPr>
              <a:t>Total energy expenditure </a:t>
            </a:r>
            <a:br>
              <a:rPr kumimoji="0" lang="en-CA" sz="1333" b="0" i="0" u="none" strike="noStrike" kern="0" cap="none" spc="0" normalizeH="0" baseline="0" noProof="0" dirty="0">
                <a:ln>
                  <a:noFill/>
                </a:ln>
                <a:solidFill>
                  <a:srgbClr val="FFFFFF"/>
                </a:solidFill>
                <a:effectLst/>
                <a:uLnTx/>
                <a:uFillTx/>
                <a:latin typeface="Apis For Office"/>
                <a:ea typeface="+mn-ea"/>
                <a:cs typeface="+mn-cs"/>
              </a:rPr>
            </a:br>
            <a:r>
              <a:rPr kumimoji="0" lang="en-CA" sz="1333" b="0" i="0" u="none" strike="noStrike" kern="0" cap="none" spc="0" normalizeH="0" baseline="0" noProof="0" dirty="0">
                <a:ln>
                  <a:noFill/>
                </a:ln>
                <a:solidFill>
                  <a:srgbClr val="FFFFFF"/>
                </a:solidFill>
                <a:effectLst/>
                <a:uLnTx/>
                <a:uFillTx/>
                <a:latin typeface="Apis For Office"/>
                <a:ea typeface="+mn-ea"/>
                <a:cs typeface="+mn-cs"/>
              </a:rPr>
              <a:t>(REE, TEF, PA)</a:t>
            </a:r>
            <a:endParaRPr kumimoji="0" lang="en-US" sz="1333" b="0" i="0" u="none" strike="noStrike" kern="0" cap="none" spc="0" normalizeH="0" baseline="0" noProof="0" dirty="0">
              <a:ln>
                <a:noFill/>
              </a:ln>
              <a:solidFill>
                <a:srgbClr val="FFFFFF"/>
              </a:solidFill>
              <a:effectLst/>
              <a:uLnTx/>
              <a:uFillTx/>
              <a:latin typeface="Apis For Office"/>
              <a:ea typeface="+mn-ea"/>
              <a:cs typeface="+mn-cs"/>
            </a:endParaRPr>
          </a:p>
        </p:txBody>
      </p:sp>
      <p:cxnSp>
        <p:nvCxnSpPr>
          <p:cNvPr id="1037" name="Connector: Elbow 1036">
            <a:extLst>
              <a:ext uri="{FF2B5EF4-FFF2-40B4-BE49-F238E27FC236}">
                <a16:creationId xmlns:a16="http://schemas.microsoft.com/office/drawing/2014/main" id="{366D9724-543B-4FD6-ACB6-6D8D82BAF576}"/>
              </a:ext>
            </a:extLst>
          </p:cNvPr>
          <p:cNvCxnSpPr>
            <a:cxnSpLocks/>
            <a:stCxn id="1021" idx="3"/>
            <a:endCxn id="994" idx="2"/>
          </p:cNvCxnSpPr>
          <p:nvPr/>
        </p:nvCxnSpPr>
        <p:spPr>
          <a:xfrm flipV="1">
            <a:off x="1450023" y="3061975"/>
            <a:ext cx="1408483" cy="2472917"/>
          </a:xfrm>
          <a:prstGeom prst="bentConnector2">
            <a:avLst/>
          </a:prstGeom>
          <a:noFill/>
          <a:ln w="19050" cap="flat" cmpd="sng" algn="ctr">
            <a:solidFill>
              <a:srgbClr val="009FDA">
                <a:lumMod val="60000"/>
                <a:lumOff val="40000"/>
              </a:srgbClr>
            </a:solidFill>
            <a:prstDash val="solid"/>
            <a:headEnd type="oval"/>
            <a:tailEnd type="oval"/>
          </a:ln>
          <a:effectLst/>
        </p:spPr>
      </p:cxnSp>
      <p:grpSp>
        <p:nvGrpSpPr>
          <p:cNvPr id="1038" name="Group 1037">
            <a:extLst>
              <a:ext uri="{FF2B5EF4-FFF2-40B4-BE49-F238E27FC236}">
                <a16:creationId xmlns:a16="http://schemas.microsoft.com/office/drawing/2014/main" id="{E3C2DD49-76B6-42D8-A879-3BFABB7B7628}"/>
              </a:ext>
            </a:extLst>
          </p:cNvPr>
          <p:cNvGrpSpPr/>
          <p:nvPr/>
        </p:nvGrpSpPr>
        <p:grpSpPr>
          <a:xfrm>
            <a:off x="4824893" y="1569803"/>
            <a:ext cx="368632" cy="373072"/>
            <a:chOff x="3596021" y="1518035"/>
            <a:chExt cx="276474" cy="279804"/>
          </a:xfrm>
        </p:grpSpPr>
        <p:sp>
          <p:nvSpPr>
            <p:cNvPr id="1039" name="Oval 1038">
              <a:extLst>
                <a:ext uri="{FF2B5EF4-FFF2-40B4-BE49-F238E27FC236}">
                  <a16:creationId xmlns:a16="http://schemas.microsoft.com/office/drawing/2014/main" id="{F74FD258-02D6-43DE-8508-24FFAD2CE98B}"/>
                </a:ext>
              </a:extLst>
            </p:cNvPr>
            <p:cNvSpPr/>
            <p:nvPr/>
          </p:nvSpPr>
          <p:spPr>
            <a:xfrm>
              <a:off x="3596021" y="1518035"/>
              <a:ext cx="276474" cy="279804"/>
            </a:xfrm>
            <a:prstGeom prst="ellipse">
              <a:avLst/>
            </a:prstGeom>
            <a:solidFill>
              <a:srgbClr val="FFFFFF"/>
            </a:solidFill>
            <a:ln w="15875" cap="flat" cmpd="sng" algn="ctr">
              <a:solidFill>
                <a:srgbClr val="001965"/>
              </a:solidFill>
              <a:prstDash val="solid"/>
            </a:ln>
            <a:effectLst/>
          </p:spPr>
          <p:txBody>
            <a:bodyPr rtlCol="0" anchor="ctr"/>
            <a:lstStyle/>
            <a:p>
              <a:pPr marL="0" marR="0" lvl="0" indent="0" algn="ctr" defTabSz="1219170" rtl="0" eaLnBrk="1" fontAlgn="auto" latinLnBrk="0" hangingPunct="1">
                <a:lnSpc>
                  <a:spcPts val="1333"/>
                </a:lnSpc>
                <a:spcBef>
                  <a:spcPts val="0"/>
                </a:spcBef>
                <a:spcAft>
                  <a:spcPts val="0"/>
                </a:spcAft>
                <a:buClrTx/>
                <a:buSzTx/>
                <a:buFontTx/>
                <a:buNone/>
                <a:tabLst/>
                <a:defRPr/>
              </a:pPr>
              <a:br>
                <a:rPr kumimoji="0" lang="en-CA" sz="1333" b="0" i="0" u="none" strike="noStrike" kern="0" cap="none" spc="0" normalizeH="0" baseline="0" noProof="0" dirty="0">
                  <a:ln>
                    <a:noFill/>
                  </a:ln>
                  <a:solidFill>
                    <a:srgbClr val="001965"/>
                  </a:solidFill>
                  <a:effectLst/>
                  <a:uLnTx/>
                  <a:uFillTx/>
                  <a:latin typeface="Apis For Office"/>
                  <a:ea typeface="+mn-ea"/>
                  <a:cs typeface="+mn-cs"/>
                </a:rPr>
              </a:br>
              <a:endParaRPr kumimoji="0" lang="en-US" sz="1333" b="0" i="0" u="none" strike="noStrike" kern="0" cap="none" spc="0" normalizeH="0" baseline="0" noProof="0" dirty="0">
                <a:ln>
                  <a:noFill/>
                </a:ln>
                <a:solidFill>
                  <a:srgbClr val="001965"/>
                </a:solidFill>
                <a:effectLst/>
                <a:uLnTx/>
                <a:uFillTx/>
                <a:latin typeface="Apis For Office"/>
                <a:ea typeface="+mn-ea"/>
                <a:cs typeface="+mn-cs"/>
              </a:endParaRPr>
            </a:p>
          </p:txBody>
        </p:sp>
        <p:sp>
          <p:nvSpPr>
            <p:cNvPr id="1040" name="Plus Sign 1039">
              <a:extLst>
                <a:ext uri="{FF2B5EF4-FFF2-40B4-BE49-F238E27FC236}">
                  <a16:creationId xmlns:a16="http://schemas.microsoft.com/office/drawing/2014/main" id="{EEE1BF7C-2682-43B5-B35A-4285228D9352}"/>
                </a:ext>
              </a:extLst>
            </p:cNvPr>
            <p:cNvSpPr/>
            <p:nvPr/>
          </p:nvSpPr>
          <p:spPr>
            <a:xfrm>
              <a:off x="3673222" y="1551911"/>
              <a:ext cx="122072" cy="126206"/>
            </a:xfrm>
            <a:prstGeom prst="mathPlus">
              <a:avLst/>
            </a:prstGeom>
            <a:solidFill>
              <a:srgbClr val="001965"/>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041" name="Minus Sign 1040">
              <a:extLst>
                <a:ext uri="{FF2B5EF4-FFF2-40B4-BE49-F238E27FC236}">
                  <a16:creationId xmlns:a16="http://schemas.microsoft.com/office/drawing/2014/main" id="{B201E14D-4BCC-4A59-A339-A1843DBBBD20}"/>
                </a:ext>
              </a:extLst>
            </p:cNvPr>
            <p:cNvSpPr/>
            <p:nvPr/>
          </p:nvSpPr>
          <p:spPr>
            <a:xfrm>
              <a:off x="3673222" y="1651834"/>
              <a:ext cx="122072" cy="126206"/>
            </a:xfrm>
            <a:prstGeom prst="mathMinus">
              <a:avLst/>
            </a:prstGeom>
            <a:solidFill>
              <a:srgbClr val="001965"/>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grpSp>
      <p:sp>
        <p:nvSpPr>
          <p:cNvPr id="1042" name="Arrow: Right 1041">
            <a:extLst>
              <a:ext uri="{FF2B5EF4-FFF2-40B4-BE49-F238E27FC236}">
                <a16:creationId xmlns:a16="http://schemas.microsoft.com/office/drawing/2014/main" id="{9DC76F5D-F1BF-463C-9FA6-B0E7E8F1094F}"/>
              </a:ext>
            </a:extLst>
          </p:cNvPr>
          <p:cNvSpPr/>
          <p:nvPr/>
        </p:nvSpPr>
        <p:spPr>
          <a:xfrm>
            <a:off x="5015196" y="2307217"/>
            <a:ext cx="4469213" cy="313760"/>
          </a:xfrm>
          <a:prstGeom prst="rightArrow">
            <a:avLst/>
          </a:prstGeom>
          <a:solidFill>
            <a:srgbClr val="001965"/>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043" name="Rectangle 1042">
            <a:extLst>
              <a:ext uri="{FF2B5EF4-FFF2-40B4-BE49-F238E27FC236}">
                <a16:creationId xmlns:a16="http://schemas.microsoft.com/office/drawing/2014/main" id="{95C9B093-7804-459B-81F6-D79C1BB491A7}"/>
              </a:ext>
            </a:extLst>
          </p:cNvPr>
          <p:cNvSpPr/>
          <p:nvPr/>
        </p:nvSpPr>
        <p:spPr>
          <a:xfrm>
            <a:off x="9693021" y="2176545"/>
            <a:ext cx="1683480" cy="537585"/>
          </a:xfrm>
          <a:prstGeom prst="rect">
            <a:avLst/>
          </a:prstGeom>
          <a:solidFill>
            <a:srgbClr val="001965"/>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333" b="0" i="0" u="none" strike="noStrike" kern="0" cap="none" spc="0" normalizeH="0" baseline="0" noProof="0" dirty="0">
                <a:ln>
                  <a:noFill/>
                </a:ln>
                <a:solidFill>
                  <a:srgbClr val="FFFFFF"/>
                </a:solidFill>
                <a:effectLst/>
                <a:uLnTx/>
                <a:uFillTx/>
                <a:latin typeface="Apis For Office"/>
                <a:ea typeface="+mn-ea"/>
                <a:cs typeface="+mn-cs"/>
              </a:rPr>
              <a:t>Food intake</a:t>
            </a:r>
            <a:endParaRPr kumimoji="0" lang="en-US" sz="1333" b="0" i="0" u="none" strike="noStrike" kern="0" cap="none" spc="0" normalizeH="0" baseline="0" noProof="0" dirty="0">
              <a:ln>
                <a:noFill/>
              </a:ln>
              <a:solidFill>
                <a:srgbClr val="FFFFFF"/>
              </a:solidFill>
              <a:effectLst/>
              <a:uLnTx/>
              <a:uFillTx/>
              <a:latin typeface="Apis For Office"/>
              <a:ea typeface="+mn-ea"/>
              <a:cs typeface="+mn-cs"/>
            </a:endParaRPr>
          </a:p>
        </p:txBody>
      </p:sp>
      <p:grpSp>
        <p:nvGrpSpPr>
          <p:cNvPr id="1044" name="Group 1043">
            <a:extLst>
              <a:ext uri="{FF2B5EF4-FFF2-40B4-BE49-F238E27FC236}">
                <a16:creationId xmlns:a16="http://schemas.microsoft.com/office/drawing/2014/main" id="{A5D32F95-D30E-4A27-842A-D8499FE47BE4}"/>
              </a:ext>
            </a:extLst>
          </p:cNvPr>
          <p:cNvGrpSpPr/>
          <p:nvPr/>
        </p:nvGrpSpPr>
        <p:grpSpPr>
          <a:xfrm>
            <a:off x="9469407" y="2257040"/>
            <a:ext cx="368632" cy="373072"/>
            <a:chOff x="3596021" y="1518035"/>
            <a:chExt cx="276474" cy="279804"/>
          </a:xfrm>
        </p:grpSpPr>
        <p:sp>
          <p:nvSpPr>
            <p:cNvPr id="1045" name="Oval 1044">
              <a:extLst>
                <a:ext uri="{FF2B5EF4-FFF2-40B4-BE49-F238E27FC236}">
                  <a16:creationId xmlns:a16="http://schemas.microsoft.com/office/drawing/2014/main" id="{FE126A93-6B64-4232-B012-0938C18004E5}"/>
                </a:ext>
              </a:extLst>
            </p:cNvPr>
            <p:cNvSpPr/>
            <p:nvPr/>
          </p:nvSpPr>
          <p:spPr>
            <a:xfrm>
              <a:off x="3596021" y="1518035"/>
              <a:ext cx="276474" cy="279804"/>
            </a:xfrm>
            <a:prstGeom prst="ellipse">
              <a:avLst/>
            </a:prstGeom>
            <a:solidFill>
              <a:srgbClr val="FFFFFF"/>
            </a:solidFill>
            <a:ln w="15875" cap="flat" cmpd="sng" algn="ctr">
              <a:solidFill>
                <a:srgbClr val="001965"/>
              </a:solidFill>
              <a:prstDash val="solid"/>
            </a:ln>
            <a:effectLst/>
          </p:spPr>
          <p:txBody>
            <a:bodyPr rtlCol="0" anchor="ctr"/>
            <a:lstStyle/>
            <a:p>
              <a:pPr marL="0" marR="0" lvl="0" indent="0" algn="ctr" defTabSz="1219170" rtl="0" eaLnBrk="1" fontAlgn="auto" latinLnBrk="0" hangingPunct="1">
                <a:lnSpc>
                  <a:spcPts val="1333"/>
                </a:lnSpc>
                <a:spcBef>
                  <a:spcPts val="0"/>
                </a:spcBef>
                <a:spcAft>
                  <a:spcPts val="0"/>
                </a:spcAft>
                <a:buClrTx/>
                <a:buSzTx/>
                <a:buFontTx/>
                <a:buNone/>
                <a:tabLst/>
                <a:defRPr/>
              </a:pPr>
              <a:br>
                <a:rPr kumimoji="0" lang="en-CA" sz="1333" b="0" i="0" u="none" strike="noStrike" kern="0" cap="none" spc="0" normalizeH="0" baseline="0" noProof="0" dirty="0">
                  <a:ln>
                    <a:noFill/>
                  </a:ln>
                  <a:solidFill>
                    <a:srgbClr val="001965"/>
                  </a:solidFill>
                  <a:effectLst/>
                  <a:uLnTx/>
                  <a:uFillTx/>
                  <a:latin typeface="Apis For Office"/>
                  <a:ea typeface="+mn-ea"/>
                  <a:cs typeface="+mn-cs"/>
                </a:rPr>
              </a:br>
              <a:endParaRPr kumimoji="0" lang="en-US" sz="1333" b="0" i="0" u="none" strike="noStrike" kern="0" cap="none" spc="0" normalizeH="0" baseline="0" noProof="0" dirty="0">
                <a:ln>
                  <a:noFill/>
                </a:ln>
                <a:solidFill>
                  <a:srgbClr val="001965"/>
                </a:solidFill>
                <a:effectLst/>
                <a:uLnTx/>
                <a:uFillTx/>
                <a:latin typeface="Apis For Office"/>
                <a:ea typeface="+mn-ea"/>
                <a:cs typeface="+mn-cs"/>
              </a:endParaRPr>
            </a:p>
          </p:txBody>
        </p:sp>
        <p:sp>
          <p:nvSpPr>
            <p:cNvPr id="1046" name="Plus Sign 1045">
              <a:extLst>
                <a:ext uri="{FF2B5EF4-FFF2-40B4-BE49-F238E27FC236}">
                  <a16:creationId xmlns:a16="http://schemas.microsoft.com/office/drawing/2014/main" id="{562B9306-31C7-49CE-BFF7-3772245A7409}"/>
                </a:ext>
              </a:extLst>
            </p:cNvPr>
            <p:cNvSpPr/>
            <p:nvPr/>
          </p:nvSpPr>
          <p:spPr>
            <a:xfrm>
              <a:off x="3673222" y="1551911"/>
              <a:ext cx="122072" cy="126206"/>
            </a:xfrm>
            <a:prstGeom prst="mathPlus">
              <a:avLst/>
            </a:prstGeom>
            <a:solidFill>
              <a:srgbClr val="001965"/>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047" name="Minus Sign 1046">
              <a:extLst>
                <a:ext uri="{FF2B5EF4-FFF2-40B4-BE49-F238E27FC236}">
                  <a16:creationId xmlns:a16="http://schemas.microsoft.com/office/drawing/2014/main" id="{1B9496BD-4AE9-43B4-997C-F442EE9EEFE3}"/>
                </a:ext>
              </a:extLst>
            </p:cNvPr>
            <p:cNvSpPr/>
            <p:nvPr/>
          </p:nvSpPr>
          <p:spPr>
            <a:xfrm>
              <a:off x="3673222" y="1651834"/>
              <a:ext cx="122072" cy="126206"/>
            </a:xfrm>
            <a:prstGeom prst="mathMinus">
              <a:avLst/>
            </a:prstGeom>
            <a:solidFill>
              <a:srgbClr val="001965"/>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grpSp>
      <p:sp>
        <p:nvSpPr>
          <p:cNvPr id="1048" name="Rectangle: Rounded Corners 1047">
            <a:extLst>
              <a:ext uri="{FF2B5EF4-FFF2-40B4-BE49-F238E27FC236}">
                <a16:creationId xmlns:a16="http://schemas.microsoft.com/office/drawing/2014/main" id="{A8B1902C-A5C9-4BE9-BB3F-E58E5AB7263A}"/>
              </a:ext>
            </a:extLst>
          </p:cNvPr>
          <p:cNvSpPr/>
          <p:nvPr/>
        </p:nvSpPr>
        <p:spPr>
          <a:xfrm>
            <a:off x="9563876" y="2897714"/>
            <a:ext cx="604521" cy="237181"/>
          </a:xfrm>
          <a:prstGeom prst="roundRect">
            <a:avLst/>
          </a:prstGeom>
          <a:solidFill>
            <a:srgbClr val="C00000"/>
          </a:solidFill>
          <a:ln w="9525" cap="flat" cmpd="sng" algn="ctr">
            <a:noFill/>
            <a:prstDash val="solid"/>
          </a:ln>
          <a:effectLst/>
        </p:spPr>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FFFFFF"/>
                </a:solidFill>
                <a:effectLst/>
                <a:uLnTx/>
                <a:uFillTx/>
                <a:latin typeface="Apis For Office"/>
                <a:ea typeface="+mn-ea"/>
                <a:cs typeface="+mn-cs"/>
              </a:rPr>
              <a:t>CHO</a:t>
            </a:r>
            <a:endParaRPr kumimoji="0" lang="en-US" sz="933" b="0" i="0" u="none" strike="noStrike" kern="0" cap="none" spc="0" normalizeH="0" baseline="0" noProof="0" dirty="0">
              <a:ln>
                <a:noFill/>
              </a:ln>
              <a:solidFill>
                <a:srgbClr val="FFFFFF"/>
              </a:solidFill>
              <a:effectLst/>
              <a:uLnTx/>
              <a:uFillTx/>
              <a:latin typeface="Apis For Office"/>
              <a:ea typeface="+mn-ea"/>
              <a:cs typeface="+mn-cs"/>
            </a:endParaRPr>
          </a:p>
        </p:txBody>
      </p:sp>
      <p:sp>
        <p:nvSpPr>
          <p:cNvPr id="1049" name="Rectangle: Rounded Corners 1048">
            <a:extLst>
              <a:ext uri="{FF2B5EF4-FFF2-40B4-BE49-F238E27FC236}">
                <a16:creationId xmlns:a16="http://schemas.microsoft.com/office/drawing/2014/main" id="{45112872-D589-4291-B540-A2415321638E}"/>
              </a:ext>
            </a:extLst>
          </p:cNvPr>
          <p:cNvSpPr/>
          <p:nvPr/>
        </p:nvSpPr>
        <p:spPr>
          <a:xfrm>
            <a:off x="10232502" y="2897714"/>
            <a:ext cx="604521" cy="237181"/>
          </a:xfrm>
          <a:prstGeom prst="roundRect">
            <a:avLst/>
          </a:prstGeom>
          <a:solidFill>
            <a:srgbClr val="EAAB00"/>
          </a:solidFill>
          <a:ln w="9525" cap="flat" cmpd="sng" algn="ctr">
            <a:noFill/>
            <a:prstDash val="solid"/>
          </a:ln>
          <a:effectLst/>
        </p:spPr>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FFFFFF"/>
                </a:solidFill>
                <a:effectLst/>
                <a:uLnTx/>
                <a:uFillTx/>
                <a:latin typeface="Apis For Office"/>
                <a:ea typeface="+mn-ea"/>
                <a:cs typeface="+mn-cs"/>
              </a:rPr>
              <a:t>Fat</a:t>
            </a:r>
            <a:endParaRPr kumimoji="0" lang="en-US" sz="933" b="0" i="0" u="none" strike="noStrike" kern="0" cap="none" spc="0" normalizeH="0" baseline="0" noProof="0" dirty="0">
              <a:ln>
                <a:noFill/>
              </a:ln>
              <a:solidFill>
                <a:srgbClr val="FFFFFF"/>
              </a:solidFill>
              <a:effectLst/>
              <a:uLnTx/>
              <a:uFillTx/>
              <a:latin typeface="Apis For Office"/>
              <a:ea typeface="+mn-ea"/>
              <a:cs typeface="+mn-cs"/>
            </a:endParaRPr>
          </a:p>
        </p:txBody>
      </p:sp>
      <p:sp>
        <p:nvSpPr>
          <p:cNvPr id="1050" name="Rectangle: Rounded Corners 1049">
            <a:extLst>
              <a:ext uri="{FF2B5EF4-FFF2-40B4-BE49-F238E27FC236}">
                <a16:creationId xmlns:a16="http://schemas.microsoft.com/office/drawing/2014/main" id="{E1BA42BD-3E26-414F-B027-90E24316FDEE}"/>
              </a:ext>
            </a:extLst>
          </p:cNvPr>
          <p:cNvSpPr/>
          <p:nvPr/>
        </p:nvSpPr>
        <p:spPr>
          <a:xfrm>
            <a:off x="10908445" y="2897714"/>
            <a:ext cx="604521" cy="237181"/>
          </a:xfrm>
          <a:prstGeom prst="roundRect">
            <a:avLst/>
          </a:prstGeom>
          <a:solidFill>
            <a:srgbClr val="3F9C35"/>
          </a:solidFill>
          <a:ln w="9525" cap="flat" cmpd="sng" algn="ctr">
            <a:noFill/>
            <a:prstDash val="solid"/>
          </a:ln>
          <a:effectLst/>
        </p:spPr>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FFFFFF"/>
                </a:solidFill>
                <a:effectLst/>
                <a:uLnTx/>
                <a:uFillTx/>
                <a:latin typeface="Apis For Office"/>
                <a:ea typeface="+mn-ea"/>
                <a:cs typeface="+mn-cs"/>
              </a:rPr>
              <a:t>Protein</a:t>
            </a:r>
            <a:endParaRPr kumimoji="0" lang="en-US" sz="933" b="0" i="0" u="none" strike="noStrike" kern="0" cap="none" spc="0" normalizeH="0" baseline="0" noProof="0" dirty="0">
              <a:ln>
                <a:noFill/>
              </a:ln>
              <a:solidFill>
                <a:srgbClr val="FFFFFF"/>
              </a:solidFill>
              <a:effectLst/>
              <a:uLnTx/>
              <a:uFillTx/>
              <a:latin typeface="Apis For Office"/>
              <a:ea typeface="+mn-ea"/>
              <a:cs typeface="+mn-cs"/>
            </a:endParaRPr>
          </a:p>
        </p:txBody>
      </p:sp>
      <p:cxnSp>
        <p:nvCxnSpPr>
          <p:cNvPr id="1051" name="Connector: Elbow 1050">
            <a:extLst>
              <a:ext uri="{FF2B5EF4-FFF2-40B4-BE49-F238E27FC236}">
                <a16:creationId xmlns:a16="http://schemas.microsoft.com/office/drawing/2014/main" id="{E30F484D-F180-489B-B2FF-651810CECD70}"/>
              </a:ext>
            </a:extLst>
          </p:cNvPr>
          <p:cNvCxnSpPr>
            <a:stCxn id="1043" idx="2"/>
            <a:endCxn id="1048" idx="0"/>
          </p:cNvCxnSpPr>
          <p:nvPr/>
        </p:nvCxnSpPr>
        <p:spPr>
          <a:xfrm rot="5400000">
            <a:off x="10108657" y="2471610"/>
            <a:ext cx="183584" cy="668625"/>
          </a:xfrm>
          <a:prstGeom prst="bentConnector3">
            <a:avLst/>
          </a:prstGeom>
          <a:noFill/>
          <a:ln w="15875" cap="flat" cmpd="sng" algn="ctr">
            <a:solidFill>
              <a:srgbClr val="001965"/>
            </a:solidFill>
            <a:prstDash val="solid"/>
          </a:ln>
          <a:effectLst/>
        </p:spPr>
      </p:cxnSp>
      <p:cxnSp>
        <p:nvCxnSpPr>
          <p:cNvPr id="1052" name="Connector: Elbow 1051">
            <a:extLst>
              <a:ext uri="{FF2B5EF4-FFF2-40B4-BE49-F238E27FC236}">
                <a16:creationId xmlns:a16="http://schemas.microsoft.com/office/drawing/2014/main" id="{FA767903-ED35-4216-94BC-B2FE7BE98473}"/>
              </a:ext>
            </a:extLst>
          </p:cNvPr>
          <p:cNvCxnSpPr>
            <a:cxnSpLocks/>
            <a:stCxn id="1043" idx="2"/>
            <a:endCxn id="1049" idx="0"/>
          </p:cNvCxnSpPr>
          <p:nvPr/>
        </p:nvCxnSpPr>
        <p:spPr>
          <a:xfrm rot="16200000" flipH="1">
            <a:off x="10442969" y="2805921"/>
            <a:ext cx="183584" cy="1"/>
          </a:xfrm>
          <a:prstGeom prst="bentConnector3">
            <a:avLst>
              <a:gd name="adj1" fmla="val 50000"/>
            </a:avLst>
          </a:prstGeom>
          <a:noFill/>
          <a:ln w="15875" cap="flat" cmpd="sng" algn="ctr">
            <a:solidFill>
              <a:srgbClr val="001965"/>
            </a:solidFill>
            <a:prstDash val="solid"/>
          </a:ln>
          <a:effectLst/>
        </p:spPr>
      </p:cxnSp>
      <p:cxnSp>
        <p:nvCxnSpPr>
          <p:cNvPr id="1053" name="Connector: Elbow 1052">
            <a:extLst>
              <a:ext uri="{FF2B5EF4-FFF2-40B4-BE49-F238E27FC236}">
                <a16:creationId xmlns:a16="http://schemas.microsoft.com/office/drawing/2014/main" id="{3BB77D9D-66BF-41E4-9043-8DE07C12F0FE}"/>
              </a:ext>
            </a:extLst>
          </p:cNvPr>
          <p:cNvCxnSpPr>
            <a:cxnSpLocks/>
            <a:stCxn id="1043" idx="2"/>
            <a:endCxn id="1050" idx="0"/>
          </p:cNvCxnSpPr>
          <p:nvPr/>
        </p:nvCxnSpPr>
        <p:spPr>
          <a:xfrm rot="16200000" flipH="1">
            <a:off x="10780941" y="2467949"/>
            <a:ext cx="183584" cy="675944"/>
          </a:xfrm>
          <a:prstGeom prst="bentConnector3">
            <a:avLst>
              <a:gd name="adj1" fmla="val 50000"/>
            </a:avLst>
          </a:prstGeom>
          <a:noFill/>
          <a:ln w="15875" cap="flat" cmpd="sng" algn="ctr">
            <a:solidFill>
              <a:srgbClr val="001965"/>
            </a:solidFill>
            <a:prstDash val="solid"/>
          </a:ln>
          <a:effectLst/>
        </p:spPr>
      </p:cxnSp>
      <p:grpSp>
        <p:nvGrpSpPr>
          <p:cNvPr id="1054" name="Group 8">
            <a:extLst>
              <a:ext uri="{FF2B5EF4-FFF2-40B4-BE49-F238E27FC236}">
                <a16:creationId xmlns:a16="http://schemas.microsoft.com/office/drawing/2014/main" id="{370B0AC2-4AC1-4A23-BC41-C5536373AE38}"/>
              </a:ext>
            </a:extLst>
          </p:cNvPr>
          <p:cNvGrpSpPr>
            <a:grpSpLocks noChangeAspect="1"/>
          </p:cNvGrpSpPr>
          <p:nvPr/>
        </p:nvGrpSpPr>
        <p:grpSpPr bwMode="auto">
          <a:xfrm>
            <a:off x="6958750" y="5256809"/>
            <a:ext cx="1192495" cy="796607"/>
            <a:chOff x="1440" y="1200"/>
            <a:chExt cx="2879" cy="1923"/>
          </a:xfrm>
        </p:grpSpPr>
        <p:sp>
          <p:nvSpPr>
            <p:cNvPr id="1055" name="Freeform 6">
              <a:extLst>
                <a:ext uri="{FF2B5EF4-FFF2-40B4-BE49-F238E27FC236}">
                  <a16:creationId xmlns:a16="http://schemas.microsoft.com/office/drawing/2014/main" id="{45CAB63E-9A8C-40F1-A478-C2B0818D1525}"/>
                </a:ext>
              </a:extLst>
            </p:cNvPr>
            <p:cNvSpPr>
              <a:spLocks noChangeAspect="1"/>
            </p:cNvSpPr>
            <p:nvPr/>
          </p:nvSpPr>
          <p:spPr bwMode="auto">
            <a:xfrm>
              <a:off x="3013" y="1378"/>
              <a:ext cx="327" cy="1051"/>
            </a:xfrm>
            <a:custGeom>
              <a:avLst/>
              <a:gdLst>
                <a:gd name="T0" fmla="*/ 49 w 72"/>
                <a:gd name="T1" fmla="*/ 34 h 230"/>
                <a:gd name="T2" fmla="*/ 72 w 72"/>
                <a:gd name="T3" fmla="*/ 23 h 230"/>
                <a:gd name="T4" fmla="*/ 30 w 72"/>
                <a:gd name="T5" fmla="*/ 13 h 230"/>
                <a:gd name="T6" fmla="*/ 0 w 72"/>
                <a:gd name="T7" fmla="*/ 0 h 230"/>
                <a:gd name="T8" fmla="*/ 1 w 72"/>
                <a:gd name="T9" fmla="*/ 2 h 230"/>
                <a:gd name="T10" fmla="*/ 21 w 72"/>
                <a:gd name="T11" fmla="*/ 51 h 230"/>
                <a:gd name="T12" fmla="*/ 15 w 72"/>
                <a:gd name="T13" fmla="*/ 138 h 230"/>
                <a:gd name="T14" fmla="*/ 18 w 72"/>
                <a:gd name="T15" fmla="*/ 185 h 230"/>
                <a:gd name="T16" fmla="*/ 13 w 72"/>
                <a:gd name="T17" fmla="*/ 226 h 230"/>
                <a:gd name="T18" fmla="*/ 9 w 72"/>
                <a:gd name="T19" fmla="*/ 230 h 230"/>
                <a:gd name="T20" fmla="*/ 27 w 72"/>
                <a:gd name="T21" fmla="*/ 223 h 230"/>
                <a:gd name="T22" fmla="*/ 40 w 72"/>
                <a:gd name="T23" fmla="*/ 225 h 230"/>
                <a:gd name="T24" fmla="*/ 33 w 72"/>
                <a:gd name="T25" fmla="*/ 207 h 230"/>
                <a:gd name="T26" fmla="*/ 29 w 72"/>
                <a:gd name="T27" fmla="*/ 165 h 230"/>
                <a:gd name="T28" fmla="*/ 32 w 72"/>
                <a:gd name="T29" fmla="*/ 72 h 230"/>
                <a:gd name="T30" fmla="*/ 49 w 72"/>
                <a:gd name="T31" fmla="*/ 3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230">
                  <a:moveTo>
                    <a:pt x="49" y="34"/>
                  </a:moveTo>
                  <a:cubicBezTo>
                    <a:pt x="55" y="28"/>
                    <a:pt x="63" y="25"/>
                    <a:pt x="72" y="23"/>
                  </a:cubicBezTo>
                  <a:cubicBezTo>
                    <a:pt x="58" y="21"/>
                    <a:pt x="43" y="18"/>
                    <a:pt x="30" y="13"/>
                  </a:cubicBezTo>
                  <a:cubicBezTo>
                    <a:pt x="16" y="8"/>
                    <a:pt x="7" y="4"/>
                    <a:pt x="0" y="0"/>
                  </a:cubicBezTo>
                  <a:cubicBezTo>
                    <a:pt x="0" y="1"/>
                    <a:pt x="1" y="2"/>
                    <a:pt x="1" y="2"/>
                  </a:cubicBezTo>
                  <a:cubicBezTo>
                    <a:pt x="11" y="15"/>
                    <a:pt x="19" y="29"/>
                    <a:pt x="21" y="51"/>
                  </a:cubicBezTo>
                  <a:cubicBezTo>
                    <a:pt x="23" y="74"/>
                    <a:pt x="16" y="116"/>
                    <a:pt x="15" y="138"/>
                  </a:cubicBezTo>
                  <a:cubicBezTo>
                    <a:pt x="15" y="161"/>
                    <a:pt x="18" y="170"/>
                    <a:pt x="18" y="185"/>
                  </a:cubicBezTo>
                  <a:cubicBezTo>
                    <a:pt x="17" y="199"/>
                    <a:pt x="25" y="214"/>
                    <a:pt x="13" y="226"/>
                  </a:cubicBezTo>
                  <a:cubicBezTo>
                    <a:pt x="12" y="227"/>
                    <a:pt x="10" y="229"/>
                    <a:pt x="9" y="230"/>
                  </a:cubicBezTo>
                  <a:cubicBezTo>
                    <a:pt x="16" y="226"/>
                    <a:pt x="22" y="223"/>
                    <a:pt x="27" y="223"/>
                  </a:cubicBezTo>
                  <a:cubicBezTo>
                    <a:pt x="30" y="223"/>
                    <a:pt x="35" y="224"/>
                    <a:pt x="40" y="225"/>
                  </a:cubicBezTo>
                  <a:cubicBezTo>
                    <a:pt x="35" y="220"/>
                    <a:pt x="35" y="214"/>
                    <a:pt x="33" y="207"/>
                  </a:cubicBezTo>
                  <a:cubicBezTo>
                    <a:pt x="29" y="196"/>
                    <a:pt x="29" y="188"/>
                    <a:pt x="29" y="165"/>
                  </a:cubicBezTo>
                  <a:cubicBezTo>
                    <a:pt x="29" y="143"/>
                    <a:pt x="29" y="94"/>
                    <a:pt x="32" y="72"/>
                  </a:cubicBezTo>
                  <a:cubicBezTo>
                    <a:pt x="35" y="50"/>
                    <a:pt x="40" y="43"/>
                    <a:pt x="49" y="34"/>
                  </a:cubicBezTo>
                  <a:close/>
                </a:path>
              </a:pathLst>
            </a:custGeom>
            <a:solidFill>
              <a:srgbClr val="EAEAEA"/>
            </a:solidFill>
            <a:ln>
              <a:noFill/>
            </a:ln>
            <a:extLst>
              <a:ext uri="{91240B29-F687-4F45-9708-019B960494DF}">
                <a14:hiddenLine xmlns:a14="http://schemas.microsoft.com/office/drawing/2010/main" w="6350">
                  <a:solidFill>
                    <a:srgbClr val="FF66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056" name="Freeform 4">
              <a:extLst>
                <a:ext uri="{FF2B5EF4-FFF2-40B4-BE49-F238E27FC236}">
                  <a16:creationId xmlns:a16="http://schemas.microsoft.com/office/drawing/2014/main" id="{49A1BE2A-BBD8-4D69-A64D-D87C0951DAC9}"/>
                </a:ext>
              </a:extLst>
            </p:cNvPr>
            <p:cNvSpPr>
              <a:spLocks noChangeAspect="1"/>
            </p:cNvSpPr>
            <p:nvPr/>
          </p:nvSpPr>
          <p:spPr bwMode="auto">
            <a:xfrm>
              <a:off x="1440" y="1200"/>
              <a:ext cx="1687" cy="1923"/>
            </a:xfrm>
            <a:custGeom>
              <a:avLst/>
              <a:gdLst>
                <a:gd name="T0" fmla="*/ 309 w 369"/>
                <a:gd name="T1" fmla="*/ 17 h 421"/>
                <a:gd name="T2" fmla="*/ 226 w 369"/>
                <a:gd name="T3" fmla="*/ 2 h 421"/>
                <a:gd name="T4" fmla="*/ 138 w 369"/>
                <a:gd name="T5" fmla="*/ 27 h 421"/>
                <a:gd name="T6" fmla="*/ 80 w 369"/>
                <a:gd name="T7" fmla="*/ 72 h 421"/>
                <a:gd name="T8" fmla="*/ 31 w 369"/>
                <a:gd name="T9" fmla="*/ 147 h 421"/>
                <a:gd name="T10" fmla="*/ 7 w 369"/>
                <a:gd name="T11" fmla="*/ 238 h 421"/>
                <a:gd name="T12" fmla="*/ 5 w 369"/>
                <a:gd name="T13" fmla="*/ 365 h 421"/>
                <a:gd name="T14" fmla="*/ 4 w 369"/>
                <a:gd name="T15" fmla="*/ 407 h 421"/>
                <a:gd name="T16" fmla="*/ 28 w 369"/>
                <a:gd name="T17" fmla="*/ 421 h 421"/>
                <a:gd name="T18" fmla="*/ 79 w 369"/>
                <a:gd name="T19" fmla="*/ 407 h 421"/>
                <a:gd name="T20" fmla="*/ 138 w 369"/>
                <a:gd name="T21" fmla="*/ 365 h 421"/>
                <a:gd name="T22" fmla="*/ 211 w 369"/>
                <a:gd name="T23" fmla="*/ 324 h 421"/>
                <a:gd name="T24" fmla="*/ 290 w 369"/>
                <a:gd name="T25" fmla="*/ 298 h 421"/>
                <a:gd name="T26" fmla="*/ 357 w 369"/>
                <a:gd name="T27" fmla="*/ 265 h 421"/>
                <a:gd name="T28" fmla="*/ 362 w 369"/>
                <a:gd name="T29" fmla="*/ 224 h 421"/>
                <a:gd name="T30" fmla="*/ 359 w 369"/>
                <a:gd name="T31" fmla="*/ 177 h 421"/>
                <a:gd name="T32" fmla="*/ 365 w 369"/>
                <a:gd name="T33" fmla="*/ 90 h 421"/>
                <a:gd name="T34" fmla="*/ 345 w 369"/>
                <a:gd name="T35" fmla="*/ 41 h 421"/>
                <a:gd name="T36" fmla="*/ 309 w 369"/>
                <a:gd name="T37" fmla="*/ 17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9" h="421">
                  <a:moveTo>
                    <a:pt x="309" y="17"/>
                  </a:moveTo>
                  <a:cubicBezTo>
                    <a:pt x="289" y="11"/>
                    <a:pt x="254" y="0"/>
                    <a:pt x="226" y="2"/>
                  </a:cubicBezTo>
                  <a:cubicBezTo>
                    <a:pt x="198" y="3"/>
                    <a:pt x="163" y="15"/>
                    <a:pt x="138" y="27"/>
                  </a:cubicBezTo>
                  <a:cubicBezTo>
                    <a:pt x="114" y="39"/>
                    <a:pt x="98" y="52"/>
                    <a:pt x="80" y="72"/>
                  </a:cubicBezTo>
                  <a:cubicBezTo>
                    <a:pt x="61" y="92"/>
                    <a:pt x="43" y="120"/>
                    <a:pt x="31" y="147"/>
                  </a:cubicBezTo>
                  <a:cubicBezTo>
                    <a:pt x="18" y="175"/>
                    <a:pt x="11" y="202"/>
                    <a:pt x="7" y="238"/>
                  </a:cubicBezTo>
                  <a:cubicBezTo>
                    <a:pt x="3" y="274"/>
                    <a:pt x="6" y="336"/>
                    <a:pt x="5" y="365"/>
                  </a:cubicBezTo>
                  <a:cubicBezTo>
                    <a:pt x="5" y="393"/>
                    <a:pt x="0" y="397"/>
                    <a:pt x="4" y="407"/>
                  </a:cubicBezTo>
                  <a:cubicBezTo>
                    <a:pt x="7" y="416"/>
                    <a:pt x="16" y="421"/>
                    <a:pt x="28" y="421"/>
                  </a:cubicBezTo>
                  <a:cubicBezTo>
                    <a:pt x="40" y="421"/>
                    <a:pt x="61" y="416"/>
                    <a:pt x="79" y="407"/>
                  </a:cubicBezTo>
                  <a:cubicBezTo>
                    <a:pt x="97" y="398"/>
                    <a:pt x="116" y="379"/>
                    <a:pt x="138" y="365"/>
                  </a:cubicBezTo>
                  <a:cubicBezTo>
                    <a:pt x="160" y="352"/>
                    <a:pt x="186" y="335"/>
                    <a:pt x="211" y="324"/>
                  </a:cubicBezTo>
                  <a:cubicBezTo>
                    <a:pt x="237" y="312"/>
                    <a:pt x="266" y="307"/>
                    <a:pt x="290" y="298"/>
                  </a:cubicBezTo>
                  <a:cubicBezTo>
                    <a:pt x="314" y="288"/>
                    <a:pt x="345" y="278"/>
                    <a:pt x="357" y="265"/>
                  </a:cubicBezTo>
                  <a:cubicBezTo>
                    <a:pt x="369" y="253"/>
                    <a:pt x="361" y="238"/>
                    <a:pt x="362" y="224"/>
                  </a:cubicBezTo>
                  <a:cubicBezTo>
                    <a:pt x="362" y="209"/>
                    <a:pt x="359" y="200"/>
                    <a:pt x="359" y="177"/>
                  </a:cubicBezTo>
                  <a:cubicBezTo>
                    <a:pt x="360" y="155"/>
                    <a:pt x="367" y="113"/>
                    <a:pt x="365" y="90"/>
                  </a:cubicBezTo>
                  <a:cubicBezTo>
                    <a:pt x="363" y="68"/>
                    <a:pt x="355" y="54"/>
                    <a:pt x="345" y="41"/>
                  </a:cubicBezTo>
                  <a:cubicBezTo>
                    <a:pt x="336" y="29"/>
                    <a:pt x="317" y="22"/>
                    <a:pt x="309" y="17"/>
                  </a:cubicBezTo>
                </a:path>
              </a:pathLst>
            </a:custGeom>
            <a:solidFill>
              <a:srgbClr val="FFF5EE"/>
            </a:solidFill>
            <a:ln w="6350">
              <a:solidFill>
                <a:srgbClr val="FF66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057" name="Freeform 5">
              <a:extLst>
                <a:ext uri="{FF2B5EF4-FFF2-40B4-BE49-F238E27FC236}">
                  <a16:creationId xmlns:a16="http://schemas.microsoft.com/office/drawing/2014/main" id="{FEDDC1D7-9E19-47DF-8430-2271BC4CF5D2}"/>
                </a:ext>
              </a:extLst>
            </p:cNvPr>
            <p:cNvSpPr>
              <a:spLocks noChangeAspect="1"/>
            </p:cNvSpPr>
            <p:nvPr/>
          </p:nvSpPr>
          <p:spPr bwMode="auto">
            <a:xfrm>
              <a:off x="3145" y="1468"/>
              <a:ext cx="1174" cy="974"/>
            </a:xfrm>
            <a:custGeom>
              <a:avLst/>
              <a:gdLst>
                <a:gd name="T0" fmla="*/ 20 w 257"/>
                <a:gd name="T1" fmla="*/ 14 h 213"/>
                <a:gd name="T2" fmla="*/ 3 w 257"/>
                <a:gd name="T3" fmla="*/ 52 h 213"/>
                <a:gd name="T4" fmla="*/ 0 w 257"/>
                <a:gd name="T5" fmla="*/ 145 h 213"/>
                <a:gd name="T6" fmla="*/ 4 w 257"/>
                <a:gd name="T7" fmla="*/ 187 h 213"/>
                <a:gd name="T8" fmla="*/ 22 w 257"/>
                <a:gd name="T9" fmla="*/ 210 h 213"/>
                <a:gd name="T10" fmla="*/ 98 w 257"/>
                <a:gd name="T11" fmla="*/ 203 h 213"/>
                <a:gd name="T12" fmla="*/ 180 w 257"/>
                <a:gd name="T13" fmla="*/ 149 h 213"/>
                <a:gd name="T14" fmla="*/ 235 w 257"/>
                <a:gd name="T15" fmla="*/ 88 h 213"/>
                <a:gd name="T16" fmla="*/ 257 w 257"/>
                <a:gd name="T17" fmla="*/ 37 h 213"/>
                <a:gd name="T18" fmla="*/ 236 w 257"/>
                <a:gd name="T19" fmla="*/ 17 h 213"/>
                <a:gd name="T20" fmla="*/ 162 w 257"/>
                <a:gd name="T21" fmla="*/ 3 h 213"/>
                <a:gd name="T22" fmla="*/ 110 w 257"/>
                <a:gd name="T23" fmla="*/ 6 h 213"/>
                <a:gd name="T24" fmla="*/ 55 w 257"/>
                <a:gd name="T25" fmla="*/ 1 h 213"/>
                <a:gd name="T26" fmla="*/ 20 w 257"/>
                <a:gd name="T27" fmla="*/ 1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13">
                  <a:moveTo>
                    <a:pt x="20" y="14"/>
                  </a:moveTo>
                  <a:cubicBezTo>
                    <a:pt x="11" y="23"/>
                    <a:pt x="6" y="30"/>
                    <a:pt x="3" y="52"/>
                  </a:cubicBezTo>
                  <a:cubicBezTo>
                    <a:pt x="0" y="74"/>
                    <a:pt x="0" y="123"/>
                    <a:pt x="0" y="145"/>
                  </a:cubicBezTo>
                  <a:cubicBezTo>
                    <a:pt x="0" y="168"/>
                    <a:pt x="0" y="176"/>
                    <a:pt x="4" y="187"/>
                  </a:cubicBezTo>
                  <a:cubicBezTo>
                    <a:pt x="7" y="198"/>
                    <a:pt x="6" y="207"/>
                    <a:pt x="22" y="210"/>
                  </a:cubicBezTo>
                  <a:cubicBezTo>
                    <a:pt x="38" y="212"/>
                    <a:pt x="72" y="213"/>
                    <a:pt x="98" y="203"/>
                  </a:cubicBezTo>
                  <a:cubicBezTo>
                    <a:pt x="125" y="193"/>
                    <a:pt x="157" y="168"/>
                    <a:pt x="180" y="149"/>
                  </a:cubicBezTo>
                  <a:cubicBezTo>
                    <a:pt x="202" y="130"/>
                    <a:pt x="222" y="107"/>
                    <a:pt x="235" y="88"/>
                  </a:cubicBezTo>
                  <a:cubicBezTo>
                    <a:pt x="248" y="69"/>
                    <a:pt x="257" y="49"/>
                    <a:pt x="257" y="37"/>
                  </a:cubicBezTo>
                  <a:cubicBezTo>
                    <a:pt x="257" y="25"/>
                    <a:pt x="252" y="23"/>
                    <a:pt x="236" y="17"/>
                  </a:cubicBezTo>
                  <a:cubicBezTo>
                    <a:pt x="220" y="11"/>
                    <a:pt x="183" y="4"/>
                    <a:pt x="162" y="3"/>
                  </a:cubicBezTo>
                  <a:cubicBezTo>
                    <a:pt x="142" y="1"/>
                    <a:pt x="128" y="6"/>
                    <a:pt x="110" y="6"/>
                  </a:cubicBezTo>
                  <a:cubicBezTo>
                    <a:pt x="92" y="6"/>
                    <a:pt x="70" y="0"/>
                    <a:pt x="55" y="1"/>
                  </a:cubicBezTo>
                  <a:cubicBezTo>
                    <a:pt x="40" y="3"/>
                    <a:pt x="28" y="6"/>
                    <a:pt x="20" y="14"/>
                  </a:cubicBezTo>
                </a:path>
              </a:pathLst>
            </a:custGeom>
            <a:solidFill>
              <a:srgbClr val="FFF5EE"/>
            </a:solidFill>
            <a:ln w="6350">
              <a:solidFill>
                <a:srgbClr val="FF66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grpSp>
      <p:grpSp>
        <p:nvGrpSpPr>
          <p:cNvPr id="1058" name="Group 4">
            <a:extLst>
              <a:ext uri="{FF2B5EF4-FFF2-40B4-BE49-F238E27FC236}">
                <a16:creationId xmlns:a16="http://schemas.microsoft.com/office/drawing/2014/main" id="{1BA5E8DD-C3D5-41C0-AA2B-C0A4E975F65D}"/>
              </a:ext>
            </a:extLst>
          </p:cNvPr>
          <p:cNvGrpSpPr>
            <a:grpSpLocks noChangeAspect="1"/>
          </p:cNvGrpSpPr>
          <p:nvPr/>
        </p:nvGrpSpPr>
        <p:grpSpPr bwMode="auto">
          <a:xfrm>
            <a:off x="5216856" y="5224507"/>
            <a:ext cx="1220473" cy="803287"/>
            <a:chOff x="1728" y="1964"/>
            <a:chExt cx="1902" cy="1252"/>
          </a:xfrm>
        </p:grpSpPr>
        <p:sp>
          <p:nvSpPr>
            <p:cNvPr id="1059" name="Freeform 5">
              <a:extLst>
                <a:ext uri="{FF2B5EF4-FFF2-40B4-BE49-F238E27FC236}">
                  <a16:creationId xmlns:a16="http://schemas.microsoft.com/office/drawing/2014/main" id="{F6372E6B-705A-452E-8FE1-C4C383CAB47F}"/>
                </a:ext>
              </a:extLst>
            </p:cNvPr>
            <p:cNvSpPr>
              <a:spLocks noChangeAspect="1"/>
            </p:cNvSpPr>
            <p:nvPr/>
          </p:nvSpPr>
          <p:spPr bwMode="auto">
            <a:xfrm>
              <a:off x="1728" y="2362"/>
              <a:ext cx="1446" cy="854"/>
            </a:xfrm>
            <a:custGeom>
              <a:avLst/>
              <a:gdLst>
                <a:gd name="T0" fmla="*/ 160 w 574"/>
                <a:gd name="T1" fmla="*/ 67 h 339"/>
                <a:gd name="T2" fmla="*/ 256 w 574"/>
                <a:gd name="T3" fmla="*/ 211 h 339"/>
                <a:gd name="T4" fmla="*/ 399 w 574"/>
                <a:gd name="T5" fmla="*/ 113 h 339"/>
                <a:gd name="T6" fmla="*/ 533 w 574"/>
                <a:gd name="T7" fmla="*/ 77 h 339"/>
                <a:gd name="T8" fmla="*/ 574 w 574"/>
                <a:gd name="T9" fmla="*/ 181 h 339"/>
                <a:gd name="T10" fmla="*/ 493 w 574"/>
                <a:gd name="T11" fmla="*/ 197 h 339"/>
                <a:gd name="T12" fmla="*/ 255 w 574"/>
                <a:gd name="T13" fmla="*/ 329 h 339"/>
                <a:gd name="T14" fmla="*/ 49 w 574"/>
                <a:gd name="T15" fmla="*/ 17 h 339"/>
                <a:gd name="T16" fmla="*/ 160 w 574"/>
                <a:gd name="T17" fmla="*/ 6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 h="339">
                  <a:moveTo>
                    <a:pt x="160" y="67"/>
                  </a:moveTo>
                  <a:cubicBezTo>
                    <a:pt x="144" y="156"/>
                    <a:pt x="196" y="203"/>
                    <a:pt x="256" y="211"/>
                  </a:cubicBezTo>
                  <a:cubicBezTo>
                    <a:pt x="318" y="219"/>
                    <a:pt x="389" y="185"/>
                    <a:pt x="399" y="113"/>
                  </a:cubicBezTo>
                  <a:cubicBezTo>
                    <a:pt x="411" y="52"/>
                    <a:pt x="503" y="38"/>
                    <a:pt x="533" y="77"/>
                  </a:cubicBezTo>
                  <a:cubicBezTo>
                    <a:pt x="561" y="114"/>
                    <a:pt x="573" y="160"/>
                    <a:pt x="574" y="181"/>
                  </a:cubicBezTo>
                  <a:cubicBezTo>
                    <a:pt x="567" y="187"/>
                    <a:pt x="522" y="199"/>
                    <a:pt x="493" y="197"/>
                  </a:cubicBezTo>
                  <a:cubicBezTo>
                    <a:pt x="433" y="302"/>
                    <a:pt x="341" y="339"/>
                    <a:pt x="255" y="329"/>
                  </a:cubicBezTo>
                  <a:cubicBezTo>
                    <a:pt x="119" y="313"/>
                    <a:pt x="0" y="182"/>
                    <a:pt x="49" y="17"/>
                  </a:cubicBezTo>
                  <a:cubicBezTo>
                    <a:pt x="54" y="0"/>
                    <a:pt x="165" y="46"/>
                    <a:pt x="160" y="67"/>
                  </a:cubicBezTo>
                  <a:close/>
                </a:path>
              </a:pathLst>
            </a:custGeom>
            <a:solidFill>
              <a:srgbClr val="FFF5EE"/>
            </a:solidFill>
            <a:ln w="6350" cap="rnd">
              <a:solidFill>
                <a:srgbClr val="FF66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060" name="Freeform 6">
              <a:extLst>
                <a:ext uri="{FF2B5EF4-FFF2-40B4-BE49-F238E27FC236}">
                  <a16:creationId xmlns:a16="http://schemas.microsoft.com/office/drawing/2014/main" id="{80CDB5AE-1BC6-4871-A049-D46ECFBBB5BE}"/>
                </a:ext>
              </a:extLst>
            </p:cNvPr>
            <p:cNvSpPr>
              <a:spLocks noChangeAspect="1"/>
            </p:cNvSpPr>
            <p:nvPr/>
          </p:nvSpPr>
          <p:spPr bwMode="auto">
            <a:xfrm>
              <a:off x="1856" y="2400"/>
              <a:ext cx="275" cy="150"/>
            </a:xfrm>
            <a:custGeom>
              <a:avLst/>
              <a:gdLst>
                <a:gd name="T0" fmla="*/ 0 w 109"/>
                <a:gd name="T1" fmla="*/ 0 h 60"/>
                <a:gd name="T2" fmla="*/ 109 w 109"/>
                <a:gd name="T3" fmla="*/ 52 h 60"/>
              </a:gdLst>
              <a:ahLst/>
              <a:cxnLst>
                <a:cxn ang="0">
                  <a:pos x="T0" y="T1"/>
                </a:cxn>
                <a:cxn ang="0">
                  <a:pos x="T2" y="T3"/>
                </a:cxn>
              </a:cxnLst>
              <a:rect l="0" t="0" r="r" b="b"/>
              <a:pathLst>
                <a:path w="109" h="60">
                  <a:moveTo>
                    <a:pt x="0" y="0"/>
                  </a:moveTo>
                  <a:cubicBezTo>
                    <a:pt x="0" y="22"/>
                    <a:pt x="103" y="60"/>
                    <a:pt x="109" y="5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061" name="Freeform 7">
              <a:extLst>
                <a:ext uri="{FF2B5EF4-FFF2-40B4-BE49-F238E27FC236}">
                  <a16:creationId xmlns:a16="http://schemas.microsoft.com/office/drawing/2014/main" id="{CB1ED8C1-B15D-469C-A7DD-834B459ADA1F}"/>
                </a:ext>
              </a:extLst>
            </p:cNvPr>
            <p:cNvSpPr>
              <a:spLocks noChangeAspect="1"/>
            </p:cNvSpPr>
            <p:nvPr/>
          </p:nvSpPr>
          <p:spPr bwMode="auto">
            <a:xfrm>
              <a:off x="2834" y="2792"/>
              <a:ext cx="340" cy="67"/>
            </a:xfrm>
            <a:custGeom>
              <a:avLst/>
              <a:gdLst>
                <a:gd name="T0" fmla="*/ 58 w 135"/>
                <a:gd name="T1" fmla="*/ 26 h 26"/>
                <a:gd name="T2" fmla="*/ 30 w 135"/>
                <a:gd name="T3" fmla="*/ 9 h 26"/>
                <a:gd name="T4" fmla="*/ 135 w 135"/>
                <a:gd name="T5" fmla="*/ 9 h 26"/>
              </a:gdLst>
              <a:ahLst/>
              <a:cxnLst>
                <a:cxn ang="0">
                  <a:pos x="T0" y="T1"/>
                </a:cxn>
                <a:cxn ang="0">
                  <a:pos x="T2" y="T3"/>
                </a:cxn>
                <a:cxn ang="0">
                  <a:pos x="T4" y="T5"/>
                </a:cxn>
              </a:cxnLst>
              <a:rect l="0" t="0" r="r" b="b"/>
              <a:pathLst>
                <a:path w="135" h="26">
                  <a:moveTo>
                    <a:pt x="58" y="26"/>
                  </a:moveTo>
                  <a:cubicBezTo>
                    <a:pt x="0" y="23"/>
                    <a:pt x="5" y="14"/>
                    <a:pt x="30" y="9"/>
                  </a:cubicBezTo>
                  <a:cubicBezTo>
                    <a:pt x="64" y="1"/>
                    <a:pt x="131" y="0"/>
                    <a:pt x="135" y="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062" name="Freeform 8">
              <a:extLst>
                <a:ext uri="{FF2B5EF4-FFF2-40B4-BE49-F238E27FC236}">
                  <a16:creationId xmlns:a16="http://schemas.microsoft.com/office/drawing/2014/main" id="{4099098A-AC6E-44BD-9FAE-EFAE3D041694}"/>
                </a:ext>
              </a:extLst>
            </p:cNvPr>
            <p:cNvSpPr>
              <a:spLocks noChangeAspect="1"/>
            </p:cNvSpPr>
            <p:nvPr/>
          </p:nvSpPr>
          <p:spPr bwMode="auto">
            <a:xfrm>
              <a:off x="2836" y="2717"/>
              <a:ext cx="28" cy="116"/>
            </a:xfrm>
            <a:custGeom>
              <a:avLst/>
              <a:gdLst>
                <a:gd name="T0" fmla="*/ 11 w 11"/>
                <a:gd name="T1" fmla="*/ 46 h 46"/>
                <a:gd name="T2" fmla="*/ 4 w 11"/>
                <a:gd name="T3" fmla="*/ 0 h 46"/>
              </a:gdLst>
              <a:ahLst/>
              <a:cxnLst>
                <a:cxn ang="0">
                  <a:pos x="T0" y="T1"/>
                </a:cxn>
                <a:cxn ang="0">
                  <a:pos x="T2" y="T3"/>
                </a:cxn>
              </a:cxnLst>
              <a:rect l="0" t="0" r="r" b="b"/>
              <a:pathLst>
                <a:path w="11" h="46">
                  <a:moveTo>
                    <a:pt x="11" y="46"/>
                  </a:moveTo>
                  <a:cubicBezTo>
                    <a:pt x="5" y="26"/>
                    <a:pt x="0" y="11"/>
                    <a:pt x="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063" name="Freeform 9">
              <a:extLst>
                <a:ext uri="{FF2B5EF4-FFF2-40B4-BE49-F238E27FC236}">
                  <a16:creationId xmlns:a16="http://schemas.microsoft.com/office/drawing/2014/main" id="{4D0994E1-6976-403A-B51D-C0038CD463EE}"/>
                </a:ext>
              </a:extLst>
            </p:cNvPr>
            <p:cNvSpPr>
              <a:spLocks noChangeAspect="1"/>
            </p:cNvSpPr>
            <p:nvPr/>
          </p:nvSpPr>
          <p:spPr bwMode="auto">
            <a:xfrm>
              <a:off x="2796" y="2705"/>
              <a:ext cx="48" cy="50"/>
            </a:xfrm>
            <a:custGeom>
              <a:avLst/>
              <a:gdLst>
                <a:gd name="T0" fmla="*/ 19 w 19"/>
                <a:gd name="T1" fmla="*/ 20 h 20"/>
                <a:gd name="T2" fmla="*/ 0 w 19"/>
                <a:gd name="T3" fmla="*/ 0 h 20"/>
              </a:gdLst>
              <a:ahLst/>
              <a:cxnLst>
                <a:cxn ang="0">
                  <a:pos x="T0" y="T1"/>
                </a:cxn>
                <a:cxn ang="0">
                  <a:pos x="T2" y="T3"/>
                </a:cxn>
              </a:cxnLst>
              <a:rect l="0" t="0" r="r" b="b"/>
              <a:pathLst>
                <a:path w="19" h="20">
                  <a:moveTo>
                    <a:pt x="19" y="20"/>
                  </a:moveTo>
                  <a:cubicBezTo>
                    <a:pt x="11" y="16"/>
                    <a:pt x="5" y="13"/>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064" name="Freeform 10">
              <a:extLst>
                <a:ext uri="{FF2B5EF4-FFF2-40B4-BE49-F238E27FC236}">
                  <a16:creationId xmlns:a16="http://schemas.microsoft.com/office/drawing/2014/main" id="{27E280D7-6C0E-4E9A-B2D7-61D791EADD4A}"/>
                </a:ext>
              </a:extLst>
            </p:cNvPr>
            <p:cNvSpPr>
              <a:spLocks noChangeAspect="1"/>
            </p:cNvSpPr>
            <p:nvPr/>
          </p:nvSpPr>
          <p:spPr bwMode="auto">
            <a:xfrm>
              <a:off x="2890" y="2807"/>
              <a:ext cx="262" cy="44"/>
            </a:xfrm>
            <a:custGeom>
              <a:avLst/>
              <a:gdLst>
                <a:gd name="T0" fmla="*/ 104 w 104"/>
                <a:gd name="T1" fmla="*/ 4 h 17"/>
                <a:gd name="T2" fmla="*/ 52 w 104"/>
                <a:gd name="T3" fmla="*/ 15 h 17"/>
                <a:gd name="T4" fmla="*/ 0 w 104"/>
                <a:gd name="T5" fmla="*/ 11 h 17"/>
                <a:gd name="T6" fmla="*/ 50 w 104"/>
                <a:gd name="T7" fmla="*/ 3 h 17"/>
                <a:gd name="T8" fmla="*/ 104 w 104"/>
                <a:gd name="T9" fmla="*/ 4 h 17"/>
              </a:gdLst>
              <a:ahLst/>
              <a:cxnLst>
                <a:cxn ang="0">
                  <a:pos x="T0" y="T1"/>
                </a:cxn>
                <a:cxn ang="0">
                  <a:pos x="T2" y="T3"/>
                </a:cxn>
                <a:cxn ang="0">
                  <a:pos x="T4" y="T5"/>
                </a:cxn>
                <a:cxn ang="0">
                  <a:pos x="T6" y="T7"/>
                </a:cxn>
                <a:cxn ang="0">
                  <a:pos x="T8" y="T9"/>
                </a:cxn>
              </a:cxnLst>
              <a:rect l="0" t="0" r="r" b="b"/>
              <a:pathLst>
                <a:path w="104" h="17">
                  <a:moveTo>
                    <a:pt x="104" y="4"/>
                  </a:moveTo>
                  <a:cubicBezTo>
                    <a:pt x="104" y="7"/>
                    <a:pt x="80" y="12"/>
                    <a:pt x="52" y="15"/>
                  </a:cubicBezTo>
                  <a:cubicBezTo>
                    <a:pt x="24" y="17"/>
                    <a:pt x="0" y="13"/>
                    <a:pt x="0" y="11"/>
                  </a:cubicBezTo>
                  <a:cubicBezTo>
                    <a:pt x="0" y="8"/>
                    <a:pt x="22" y="5"/>
                    <a:pt x="50" y="3"/>
                  </a:cubicBezTo>
                  <a:cubicBezTo>
                    <a:pt x="78" y="0"/>
                    <a:pt x="104" y="1"/>
                    <a:pt x="104" y="4"/>
                  </a:cubicBezTo>
                  <a:close/>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065" name="Freeform 11">
              <a:extLst>
                <a:ext uri="{FF2B5EF4-FFF2-40B4-BE49-F238E27FC236}">
                  <a16:creationId xmlns:a16="http://schemas.microsoft.com/office/drawing/2014/main" id="{A9AB1B49-0516-4BE3-BF10-EC7FA1BC2A06}"/>
                </a:ext>
              </a:extLst>
            </p:cNvPr>
            <p:cNvSpPr>
              <a:spLocks noChangeAspect="1"/>
            </p:cNvSpPr>
            <p:nvPr/>
          </p:nvSpPr>
          <p:spPr bwMode="auto">
            <a:xfrm>
              <a:off x="1876" y="2402"/>
              <a:ext cx="237" cy="124"/>
            </a:xfrm>
            <a:custGeom>
              <a:avLst/>
              <a:gdLst>
                <a:gd name="T0" fmla="*/ 93 w 94"/>
                <a:gd name="T1" fmla="*/ 45 h 49"/>
                <a:gd name="T2" fmla="*/ 44 w 94"/>
                <a:gd name="T3" fmla="*/ 30 h 49"/>
                <a:gd name="T4" fmla="*/ 2 w 94"/>
                <a:gd name="T5" fmla="*/ 4 h 49"/>
                <a:gd name="T6" fmla="*/ 51 w 94"/>
                <a:gd name="T7" fmla="*/ 17 h 49"/>
                <a:gd name="T8" fmla="*/ 93 w 94"/>
                <a:gd name="T9" fmla="*/ 45 h 49"/>
              </a:gdLst>
              <a:ahLst/>
              <a:cxnLst>
                <a:cxn ang="0">
                  <a:pos x="T0" y="T1"/>
                </a:cxn>
                <a:cxn ang="0">
                  <a:pos x="T2" y="T3"/>
                </a:cxn>
                <a:cxn ang="0">
                  <a:pos x="T4" y="T5"/>
                </a:cxn>
                <a:cxn ang="0">
                  <a:pos x="T6" y="T7"/>
                </a:cxn>
                <a:cxn ang="0">
                  <a:pos x="T8" y="T9"/>
                </a:cxn>
              </a:cxnLst>
              <a:rect l="0" t="0" r="r" b="b"/>
              <a:pathLst>
                <a:path w="94" h="49">
                  <a:moveTo>
                    <a:pt x="93" y="45"/>
                  </a:moveTo>
                  <a:cubicBezTo>
                    <a:pt x="91" y="49"/>
                    <a:pt x="66" y="41"/>
                    <a:pt x="44" y="30"/>
                  </a:cubicBezTo>
                  <a:cubicBezTo>
                    <a:pt x="22" y="19"/>
                    <a:pt x="0" y="7"/>
                    <a:pt x="2" y="4"/>
                  </a:cubicBezTo>
                  <a:cubicBezTo>
                    <a:pt x="3" y="0"/>
                    <a:pt x="29" y="7"/>
                    <a:pt x="51" y="17"/>
                  </a:cubicBezTo>
                  <a:cubicBezTo>
                    <a:pt x="72" y="28"/>
                    <a:pt x="94" y="41"/>
                    <a:pt x="93" y="45"/>
                  </a:cubicBezTo>
                  <a:close/>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066" name="Freeform 12">
              <a:extLst>
                <a:ext uri="{FF2B5EF4-FFF2-40B4-BE49-F238E27FC236}">
                  <a16:creationId xmlns:a16="http://schemas.microsoft.com/office/drawing/2014/main" id="{7F4533C2-24EC-4284-9F9B-64C74F18118B}"/>
                </a:ext>
              </a:extLst>
            </p:cNvPr>
            <p:cNvSpPr>
              <a:spLocks noChangeAspect="1"/>
            </p:cNvSpPr>
            <p:nvPr/>
          </p:nvSpPr>
          <p:spPr bwMode="auto">
            <a:xfrm>
              <a:off x="2103" y="1964"/>
              <a:ext cx="1527" cy="1076"/>
            </a:xfrm>
            <a:custGeom>
              <a:avLst/>
              <a:gdLst>
                <a:gd name="T0" fmla="*/ 175 w 606"/>
                <a:gd name="T1" fmla="*/ 231 h 427"/>
                <a:gd name="T2" fmla="*/ 254 w 606"/>
                <a:gd name="T3" fmla="*/ 220 h 427"/>
                <a:gd name="T4" fmla="*/ 330 w 606"/>
                <a:gd name="T5" fmla="*/ 200 h 427"/>
                <a:gd name="T6" fmla="*/ 389 w 606"/>
                <a:gd name="T7" fmla="*/ 185 h 427"/>
                <a:gd name="T8" fmla="*/ 431 w 606"/>
                <a:gd name="T9" fmla="*/ 166 h 427"/>
                <a:gd name="T10" fmla="*/ 490 w 606"/>
                <a:gd name="T11" fmla="*/ 137 h 427"/>
                <a:gd name="T12" fmla="*/ 536 w 606"/>
                <a:gd name="T13" fmla="*/ 116 h 427"/>
                <a:gd name="T14" fmla="*/ 584 w 606"/>
                <a:gd name="T15" fmla="*/ 70 h 427"/>
                <a:gd name="T16" fmla="*/ 566 w 606"/>
                <a:gd name="T17" fmla="*/ 8 h 427"/>
                <a:gd name="T18" fmla="*/ 515 w 606"/>
                <a:gd name="T19" fmla="*/ 21 h 427"/>
                <a:gd name="T20" fmla="*/ 461 w 606"/>
                <a:gd name="T21" fmla="*/ 47 h 427"/>
                <a:gd name="T22" fmla="*/ 405 w 606"/>
                <a:gd name="T23" fmla="*/ 68 h 427"/>
                <a:gd name="T24" fmla="*/ 317 w 606"/>
                <a:gd name="T25" fmla="*/ 92 h 427"/>
                <a:gd name="T26" fmla="*/ 258 w 606"/>
                <a:gd name="T27" fmla="*/ 107 h 427"/>
                <a:gd name="T28" fmla="*/ 155 w 606"/>
                <a:gd name="T29" fmla="*/ 108 h 427"/>
                <a:gd name="T30" fmla="*/ 115 w 606"/>
                <a:gd name="T31" fmla="*/ 109 h 427"/>
                <a:gd name="T32" fmla="*/ 61 w 606"/>
                <a:gd name="T33" fmla="*/ 129 h 427"/>
                <a:gd name="T34" fmla="*/ 32 w 606"/>
                <a:gd name="T35" fmla="*/ 157 h 427"/>
                <a:gd name="T36" fmla="*/ 10 w 606"/>
                <a:gd name="T37" fmla="*/ 200 h 427"/>
                <a:gd name="T38" fmla="*/ 0 w 606"/>
                <a:gd name="T39" fmla="*/ 249 h 427"/>
                <a:gd name="T40" fmla="*/ 210 w 606"/>
                <a:gd name="T41" fmla="*/ 329 h 427"/>
                <a:gd name="T42" fmla="*/ 207 w 606"/>
                <a:gd name="T43" fmla="*/ 286 h 427"/>
                <a:gd name="T44" fmla="*/ 159 w 606"/>
                <a:gd name="T45" fmla="*/ 261 h 427"/>
                <a:gd name="T46" fmla="*/ 175 w 606"/>
                <a:gd name="T47" fmla="*/ 23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6" h="427">
                  <a:moveTo>
                    <a:pt x="175" y="231"/>
                  </a:moveTo>
                  <a:cubicBezTo>
                    <a:pt x="203" y="234"/>
                    <a:pt x="223" y="238"/>
                    <a:pt x="254" y="220"/>
                  </a:cubicBezTo>
                  <a:cubicBezTo>
                    <a:pt x="279" y="219"/>
                    <a:pt x="297" y="220"/>
                    <a:pt x="330" y="200"/>
                  </a:cubicBezTo>
                  <a:cubicBezTo>
                    <a:pt x="367" y="198"/>
                    <a:pt x="381" y="192"/>
                    <a:pt x="389" y="185"/>
                  </a:cubicBezTo>
                  <a:cubicBezTo>
                    <a:pt x="418" y="181"/>
                    <a:pt x="423" y="174"/>
                    <a:pt x="431" y="166"/>
                  </a:cubicBezTo>
                  <a:cubicBezTo>
                    <a:pt x="447" y="165"/>
                    <a:pt x="480" y="147"/>
                    <a:pt x="490" y="137"/>
                  </a:cubicBezTo>
                  <a:cubicBezTo>
                    <a:pt x="516" y="133"/>
                    <a:pt x="515" y="129"/>
                    <a:pt x="536" y="116"/>
                  </a:cubicBezTo>
                  <a:cubicBezTo>
                    <a:pt x="557" y="103"/>
                    <a:pt x="570" y="95"/>
                    <a:pt x="584" y="70"/>
                  </a:cubicBezTo>
                  <a:cubicBezTo>
                    <a:pt x="598" y="45"/>
                    <a:pt x="606" y="0"/>
                    <a:pt x="566" y="8"/>
                  </a:cubicBezTo>
                  <a:cubicBezTo>
                    <a:pt x="550" y="8"/>
                    <a:pt x="534" y="10"/>
                    <a:pt x="515" y="21"/>
                  </a:cubicBezTo>
                  <a:cubicBezTo>
                    <a:pt x="487" y="26"/>
                    <a:pt x="480" y="33"/>
                    <a:pt x="461" y="47"/>
                  </a:cubicBezTo>
                  <a:cubicBezTo>
                    <a:pt x="437" y="50"/>
                    <a:pt x="429" y="60"/>
                    <a:pt x="405" y="68"/>
                  </a:cubicBezTo>
                  <a:cubicBezTo>
                    <a:pt x="383" y="70"/>
                    <a:pt x="343" y="76"/>
                    <a:pt x="317" y="92"/>
                  </a:cubicBezTo>
                  <a:cubicBezTo>
                    <a:pt x="294" y="93"/>
                    <a:pt x="278" y="97"/>
                    <a:pt x="258" y="107"/>
                  </a:cubicBezTo>
                  <a:cubicBezTo>
                    <a:pt x="211" y="118"/>
                    <a:pt x="188" y="102"/>
                    <a:pt x="155" y="108"/>
                  </a:cubicBezTo>
                  <a:cubicBezTo>
                    <a:pt x="143" y="105"/>
                    <a:pt x="139" y="102"/>
                    <a:pt x="115" y="109"/>
                  </a:cubicBezTo>
                  <a:cubicBezTo>
                    <a:pt x="77" y="110"/>
                    <a:pt x="69" y="117"/>
                    <a:pt x="61" y="129"/>
                  </a:cubicBezTo>
                  <a:cubicBezTo>
                    <a:pt x="48" y="133"/>
                    <a:pt x="37" y="140"/>
                    <a:pt x="32" y="157"/>
                  </a:cubicBezTo>
                  <a:cubicBezTo>
                    <a:pt x="18" y="174"/>
                    <a:pt x="13" y="184"/>
                    <a:pt x="10" y="200"/>
                  </a:cubicBezTo>
                  <a:cubicBezTo>
                    <a:pt x="3" y="211"/>
                    <a:pt x="0" y="222"/>
                    <a:pt x="0" y="249"/>
                  </a:cubicBezTo>
                  <a:cubicBezTo>
                    <a:pt x="3" y="427"/>
                    <a:pt x="210" y="376"/>
                    <a:pt x="210" y="329"/>
                  </a:cubicBezTo>
                  <a:cubicBezTo>
                    <a:pt x="221" y="315"/>
                    <a:pt x="224" y="301"/>
                    <a:pt x="207" y="286"/>
                  </a:cubicBezTo>
                  <a:cubicBezTo>
                    <a:pt x="195" y="275"/>
                    <a:pt x="194" y="269"/>
                    <a:pt x="159" y="261"/>
                  </a:cubicBezTo>
                  <a:cubicBezTo>
                    <a:pt x="139" y="256"/>
                    <a:pt x="139" y="223"/>
                    <a:pt x="175" y="231"/>
                  </a:cubicBezTo>
                  <a:close/>
                </a:path>
              </a:pathLst>
            </a:custGeom>
            <a:solidFill>
              <a:srgbClr val="FFDAB9"/>
            </a:solidFill>
            <a:ln w="6350" cap="rnd">
              <a:solidFill>
                <a:srgbClr val="FF66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65"/>
                </a:solidFill>
                <a:effectLst/>
                <a:uLnTx/>
                <a:uFillTx/>
                <a:latin typeface="Apis For Office"/>
                <a:ea typeface="+mn-ea"/>
                <a:cs typeface="+mn-cs"/>
              </a:endParaRPr>
            </a:p>
          </p:txBody>
        </p:sp>
        <p:sp>
          <p:nvSpPr>
            <p:cNvPr id="1067" name="Freeform 13">
              <a:extLst>
                <a:ext uri="{FF2B5EF4-FFF2-40B4-BE49-F238E27FC236}">
                  <a16:creationId xmlns:a16="http://schemas.microsoft.com/office/drawing/2014/main" id="{15CD29F0-952F-4E8A-A4A1-BC2F22CC1D1C}"/>
                </a:ext>
              </a:extLst>
            </p:cNvPr>
            <p:cNvSpPr>
              <a:spLocks noChangeAspect="1"/>
            </p:cNvSpPr>
            <p:nvPr/>
          </p:nvSpPr>
          <p:spPr bwMode="auto">
            <a:xfrm>
              <a:off x="2934" y="2430"/>
              <a:ext cx="150" cy="37"/>
            </a:xfrm>
            <a:custGeom>
              <a:avLst/>
              <a:gdLst>
                <a:gd name="T0" fmla="*/ 0 w 59"/>
                <a:gd name="T1" fmla="*/ 15 h 15"/>
                <a:gd name="T2" fmla="*/ 59 w 59"/>
                <a:gd name="T3" fmla="*/ 0 h 15"/>
              </a:gdLst>
              <a:ahLst/>
              <a:cxnLst>
                <a:cxn ang="0">
                  <a:pos x="T0" y="T1"/>
                </a:cxn>
                <a:cxn ang="0">
                  <a:pos x="T2" y="T3"/>
                </a:cxn>
              </a:cxnLst>
              <a:rect l="0" t="0" r="r" b="b"/>
              <a:pathLst>
                <a:path w="59" h="15">
                  <a:moveTo>
                    <a:pt x="0" y="15"/>
                  </a:moveTo>
                  <a:cubicBezTo>
                    <a:pt x="37" y="13"/>
                    <a:pt x="51" y="7"/>
                    <a:pt x="5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a:ea typeface="+mn-ea"/>
                <a:cs typeface="+mn-cs"/>
              </a:endParaRPr>
            </a:p>
          </p:txBody>
        </p:sp>
      </p:grpSp>
      <p:cxnSp>
        <p:nvCxnSpPr>
          <p:cNvPr id="1068" name="Connector: Elbow 1067">
            <a:extLst>
              <a:ext uri="{FF2B5EF4-FFF2-40B4-BE49-F238E27FC236}">
                <a16:creationId xmlns:a16="http://schemas.microsoft.com/office/drawing/2014/main" id="{A79FD398-B5C4-427A-8C75-9D239F99A1F8}"/>
              </a:ext>
            </a:extLst>
          </p:cNvPr>
          <p:cNvCxnSpPr>
            <a:cxnSpLocks/>
            <a:stCxn id="1048" idx="2"/>
            <a:endCxn id="814" idx="0"/>
          </p:cNvCxnSpPr>
          <p:nvPr/>
        </p:nvCxnSpPr>
        <p:spPr>
          <a:xfrm rot="16200000" flipH="1">
            <a:off x="9943170" y="3057861"/>
            <a:ext cx="514557" cy="668625"/>
          </a:xfrm>
          <a:prstGeom prst="bentConnector3">
            <a:avLst/>
          </a:prstGeom>
          <a:noFill/>
          <a:ln w="15875" cap="flat" cmpd="sng" algn="ctr">
            <a:solidFill>
              <a:srgbClr val="C00000"/>
            </a:solidFill>
            <a:prstDash val="solid"/>
          </a:ln>
          <a:effectLst/>
        </p:spPr>
      </p:cxnSp>
      <p:cxnSp>
        <p:nvCxnSpPr>
          <p:cNvPr id="1069" name="Connector: Elbow 1068">
            <a:extLst>
              <a:ext uri="{FF2B5EF4-FFF2-40B4-BE49-F238E27FC236}">
                <a16:creationId xmlns:a16="http://schemas.microsoft.com/office/drawing/2014/main" id="{33A785CA-F4AF-49F3-9D47-5540D73F996F}"/>
              </a:ext>
            </a:extLst>
          </p:cNvPr>
          <p:cNvCxnSpPr>
            <a:cxnSpLocks/>
            <a:stCxn id="1050" idx="2"/>
            <a:endCxn id="814" idx="0"/>
          </p:cNvCxnSpPr>
          <p:nvPr/>
        </p:nvCxnSpPr>
        <p:spPr>
          <a:xfrm rot="5400000">
            <a:off x="10615455" y="3054201"/>
            <a:ext cx="514557" cy="675944"/>
          </a:xfrm>
          <a:prstGeom prst="bentConnector3">
            <a:avLst/>
          </a:prstGeom>
          <a:noFill/>
          <a:ln w="15875" cap="flat" cmpd="sng" algn="ctr">
            <a:solidFill>
              <a:srgbClr val="3F9C35"/>
            </a:solidFill>
            <a:prstDash val="solid"/>
          </a:ln>
          <a:effectLst/>
        </p:spPr>
      </p:cxnSp>
      <p:cxnSp>
        <p:nvCxnSpPr>
          <p:cNvPr id="1070" name="Connector: Elbow 1069">
            <a:extLst>
              <a:ext uri="{FF2B5EF4-FFF2-40B4-BE49-F238E27FC236}">
                <a16:creationId xmlns:a16="http://schemas.microsoft.com/office/drawing/2014/main" id="{72D8D3C9-7134-42C2-9DE8-7521D424A7F0}"/>
              </a:ext>
            </a:extLst>
          </p:cNvPr>
          <p:cNvCxnSpPr>
            <a:cxnSpLocks/>
            <a:stCxn id="1049" idx="2"/>
            <a:endCxn id="814" idx="0"/>
          </p:cNvCxnSpPr>
          <p:nvPr/>
        </p:nvCxnSpPr>
        <p:spPr>
          <a:xfrm rot="5400000">
            <a:off x="10277484" y="3392174"/>
            <a:ext cx="514557" cy="1"/>
          </a:xfrm>
          <a:prstGeom prst="bentConnector3">
            <a:avLst/>
          </a:prstGeom>
          <a:noFill/>
          <a:ln w="15875" cap="flat" cmpd="sng" algn="ctr">
            <a:solidFill>
              <a:srgbClr val="EAAB00"/>
            </a:solidFill>
            <a:prstDash val="solid"/>
          </a:ln>
          <a:effectLst/>
        </p:spPr>
      </p:cxnSp>
      <p:sp>
        <p:nvSpPr>
          <p:cNvPr id="1071" name="TextBox 1070">
            <a:extLst>
              <a:ext uri="{FF2B5EF4-FFF2-40B4-BE49-F238E27FC236}">
                <a16:creationId xmlns:a16="http://schemas.microsoft.com/office/drawing/2014/main" id="{DDBE2F11-8650-48B5-B956-2EB0E24F327B}"/>
              </a:ext>
            </a:extLst>
          </p:cNvPr>
          <p:cNvSpPr txBox="1"/>
          <p:nvPr/>
        </p:nvSpPr>
        <p:spPr>
          <a:xfrm>
            <a:off x="8809936" y="5693185"/>
            <a:ext cx="1117653" cy="256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991118"/>
                </a:solidFill>
                <a:effectLst/>
                <a:uLnTx/>
                <a:uFillTx/>
                <a:latin typeface="Apis For Office"/>
                <a:ea typeface="+mn-ea"/>
                <a:cs typeface="+mn-cs"/>
              </a:rPr>
              <a:t>Portal vein</a:t>
            </a:r>
            <a:endParaRPr kumimoji="0" lang="en-US" sz="1067" b="0" i="0" u="none" strike="noStrike" kern="1200" cap="none" spc="0" normalizeH="0" baseline="0" noProof="0" dirty="0">
              <a:ln>
                <a:noFill/>
              </a:ln>
              <a:solidFill>
                <a:srgbClr val="991118"/>
              </a:solidFill>
              <a:effectLst/>
              <a:uLnTx/>
              <a:uFillTx/>
              <a:latin typeface="Apis For Office"/>
              <a:ea typeface="+mn-ea"/>
              <a:cs typeface="+mn-cs"/>
            </a:endParaRPr>
          </a:p>
        </p:txBody>
      </p:sp>
      <p:sp>
        <p:nvSpPr>
          <p:cNvPr id="1072" name="Arrow: Bent 1071">
            <a:extLst>
              <a:ext uri="{FF2B5EF4-FFF2-40B4-BE49-F238E27FC236}">
                <a16:creationId xmlns:a16="http://schemas.microsoft.com/office/drawing/2014/main" id="{A8A6B4DB-8482-4CCF-B6D9-30B988FFD1B8}"/>
              </a:ext>
            </a:extLst>
          </p:cNvPr>
          <p:cNvSpPr/>
          <p:nvPr/>
        </p:nvSpPr>
        <p:spPr>
          <a:xfrm rot="10800000">
            <a:off x="9692345" y="3702625"/>
            <a:ext cx="892916" cy="1934481"/>
          </a:xfrm>
          <a:prstGeom prst="bentArrow">
            <a:avLst>
              <a:gd name="adj1" fmla="val 11346"/>
              <a:gd name="adj2" fmla="val 13052"/>
              <a:gd name="adj3" fmla="val 19311"/>
              <a:gd name="adj4" fmla="val 25544"/>
            </a:avLst>
          </a:prstGeom>
          <a:solidFill>
            <a:srgbClr val="C59C69"/>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grpSp>
        <p:nvGrpSpPr>
          <p:cNvPr id="1073" name="Group 1072">
            <a:extLst>
              <a:ext uri="{FF2B5EF4-FFF2-40B4-BE49-F238E27FC236}">
                <a16:creationId xmlns:a16="http://schemas.microsoft.com/office/drawing/2014/main" id="{FC4D5906-7FC7-4980-9F18-EA4BC4C0814A}"/>
              </a:ext>
            </a:extLst>
          </p:cNvPr>
          <p:cNvGrpSpPr>
            <a:grpSpLocks noChangeAspect="1"/>
          </p:cNvGrpSpPr>
          <p:nvPr/>
        </p:nvGrpSpPr>
        <p:grpSpPr>
          <a:xfrm>
            <a:off x="3910209" y="5229236"/>
            <a:ext cx="813601" cy="794120"/>
            <a:chOff x="6653881" y="3494653"/>
            <a:chExt cx="572918" cy="559200"/>
          </a:xfrm>
          <a:solidFill>
            <a:srgbClr val="FFF5EE"/>
          </a:solidFill>
        </p:grpSpPr>
        <p:sp>
          <p:nvSpPr>
            <p:cNvPr id="1074" name="Freeform 30">
              <a:extLst>
                <a:ext uri="{FF2B5EF4-FFF2-40B4-BE49-F238E27FC236}">
                  <a16:creationId xmlns:a16="http://schemas.microsoft.com/office/drawing/2014/main" id="{EE106994-5F3D-468A-90BC-173B40A82920}"/>
                </a:ext>
              </a:extLst>
            </p:cNvPr>
            <p:cNvSpPr>
              <a:spLocks/>
            </p:cNvSpPr>
            <p:nvPr/>
          </p:nvSpPr>
          <p:spPr bwMode="auto">
            <a:xfrm>
              <a:off x="6969389" y="3637479"/>
              <a:ext cx="257410" cy="258216"/>
            </a:xfrm>
            <a:custGeom>
              <a:avLst/>
              <a:gdLst>
                <a:gd name="T0" fmla="*/ 76 w 134"/>
                <a:gd name="T1" fmla="*/ 5 h 134"/>
                <a:gd name="T2" fmla="*/ 129 w 134"/>
                <a:gd name="T3" fmla="*/ 76 h 134"/>
                <a:gd name="T4" fmla="*/ 58 w 134"/>
                <a:gd name="T5" fmla="*/ 129 h 134"/>
                <a:gd name="T6" fmla="*/ 5 w 134"/>
                <a:gd name="T7" fmla="*/ 58 h 134"/>
                <a:gd name="T8" fmla="*/ 76 w 134"/>
                <a:gd name="T9" fmla="*/ 5 h 134"/>
              </a:gdLst>
              <a:ahLst/>
              <a:cxnLst>
                <a:cxn ang="0">
                  <a:pos x="T0" y="T1"/>
                </a:cxn>
                <a:cxn ang="0">
                  <a:pos x="T2" y="T3"/>
                </a:cxn>
                <a:cxn ang="0">
                  <a:pos x="T4" y="T5"/>
                </a:cxn>
                <a:cxn ang="0">
                  <a:pos x="T6" y="T7"/>
                </a:cxn>
                <a:cxn ang="0">
                  <a:pos x="T8" y="T9"/>
                </a:cxn>
              </a:cxnLst>
              <a:rect l="0" t="0" r="r" b="b"/>
              <a:pathLst>
                <a:path w="134" h="134">
                  <a:moveTo>
                    <a:pt x="76" y="5"/>
                  </a:moveTo>
                  <a:cubicBezTo>
                    <a:pt x="110" y="10"/>
                    <a:pt x="134" y="41"/>
                    <a:pt x="129" y="76"/>
                  </a:cubicBezTo>
                  <a:cubicBezTo>
                    <a:pt x="124" y="110"/>
                    <a:pt x="92" y="134"/>
                    <a:pt x="58" y="129"/>
                  </a:cubicBezTo>
                  <a:cubicBezTo>
                    <a:pt x="24" y="124"/>
                    <a:pt x="0" y="92"/>
                    <a:pt x="5" y="58"/>
                  </a:cubicBezTo>
                  <a:cubicBezTo>
                    <a:pt x="10" y="24"/>
                    <a:pt x="41" y="0"/>
                    <a:pt x="76" y="5"/>
                  </a:cubicBezTo>
                  <a:close/>
                </a:path>
              </a:pathLst>
            </a:custGeom>
            <a:grpFill/>
            <a:ln w="6350" cap="flat">
              <a:solidFill>
                <a:srgbClr val="FF680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075" name="Freeform 31">
              <a:extLst>
                <a:ext uri="{FF2B5EF4-FFF2-40B4-BE49-F238E27FC236}">
                  <a16:creationId xmlns:a16="http://schemas.microsoft.com/office/drawing/2014/main" id="{87D1B275-674D-4DEB-AC44-BFC56C7C4248}"/>
                </a:ext>
              </a:extLst>
            </p:cNvPr>
            <p:cNvSpPr>
              <a:spLocks/>
            </p:cNvSpPr>
            <p:nvPr/>
          </p:nvSpPr>
          <p:spPr bwMode="auto">
            <a:xfrm>
              <a:off x="7175156" y="3752869"/>
              <a:ext cx="19366" cy="48416"/>
            </a:xfrm>
            <a:custGeom>
              <a:avLst/>
              <a:gdLst>
                <a:gd name="T0" fmla="*/ 7 w 10"/>
                <a:gd name="T1" fmla="*/ 1 h 25"/>
                <a:gd name="T2" fmla="*/ 9 w 10"/>
                <a:gd name="T3" fmla="*/ 13 h 25"/>
                <a:gd name="T4" fmla="*/ 4 w 10"/>
                <a:gd name="T5" fmla="*/ 24 h 25"/>
                <a:gd name="T6" fmla="*/ 1 w 10"/>
                <a:gd name="T7" fmla="*/ 12 h 25"/>
                <a:gd name="T8" fmla="*/ 7 w 10"/>
                <a:gd name="T9" fmla="*/ 1 h 25"/>
              </a:gdLst>
              <a:ahLst/>
              <a:cxnLst>
                <a:cxn ang="0">
                  <a:pos x="T0" y="T1"/>
                </a:cxn>
                <a:cxn ang="0">
                  <a:pos x="T2" y="T3"/>
                </a:cxn>
                <a:cxn ang="0">
                  <a:pos x="T4" y="T5"/>
                </a:cxn>
                <a:cxn ang="0">
                  <a:pos x="T6" y="T7"/>
                </a:cxn>
                <a:cxn ang="0">
                  <a:pos x="T8" y="T9"/>
                </a:cxn>
              </a:cxnLst>
              <a:rect l="0" t="0" r="r" b="b"/>
              <a:pathLst>
                <a:path w="10" h="25">
                  <a:moveTo>
                    <a:pt x="7" y="1"/>
                  </a:moveTo>
                  <a:cubicBezTo>
                    <a:pt x="9" y="1"/>
                    <a:pt x="10" y="7"/>
                    <a:pt x="9" y="13"/>
                  </a:cubicBezTo>
                  <a:cubicBezTo>
                    <a:pt x="9" y="20"/>
                    <a:pt x="6" y="25"/>
                    <a:pt x="4" y="24"/>
                  </a:cubicBezTo>
                  <a:cubicBezTo>
                    <a:pt x="1" y="24"/>
                    <a:pt x="0" y="18"/>
                    <a:pt x="1" y="12"/>
                  </a:cubicBezTo>
                  <a:cubicBezTo>
                    <a:pt x="2" y="5"/>
                    <a:pt x="5" y="0"/>
                    <a:pt x="7" y="1"/>
                  </a:cubicBezTo>
                  <a:close/>
                </a:path>
              </a:pathLst>
            </a:custGeom>
            <a:grpFill/>
            <a:ln w="9525">
              <a:solidFill>
                <a:srgbClr val="FF6803"/>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076" name="Freeform 32">
              <a:extLst>
                <a:ext uri="{FF2B5EF4-FFF2-40B4-BE49-F238E27FC236}">
                  <a16:creationId xmlns:a16="http://schemas.microsoft.com/office/drawing/2014/main" id="{72709F0D-E693-42B3-92C0-960F93701D4B}"/>
                </a:ext>
              </a:extLst>
            </p:cNvPr>
            <p:cNvSpPr>
              <a:spLocks/>
            </p:cNvSpPr>
            <p:nvPr/>
          </p:nvSpPr>
          <p:spPr bwMode="auto">
            <a:xfrm>
              <a:off x="6849964" y="3785953"/>
              <a:ext cx="269514" cy="267900"/>
            </a:xfrm>
            <a:custGeom>
              <a:avLst/>
              <a:gdLst>
                <a:gd name="T0" fmla="*/ 117 w 140"/>
                <a:gd name="T1" fmla="*/ 28 h 139"/>
                <a:gd name="T2" fmla="*/ 112 w 140"/>
                <a:gd name="T3" fmla="*/ 116 h 139"/>
                <a:gd name="T4" fmla="*/ 23 w 140"/>
                <a:gd name="T5" fmla="*/ 111 h 139"/>
                <a:gd name="T6" fmla="*/ 28 w 140"/>
                <a:gd name="T7" fmla="*/ 23 h 139"/>
                <a:gd name="T8" fmla="*/ 117 w 140"/>
                <a:gd name="T9" fmla="*/ 28 h 139"/>
              </a:gdLst>
              <a:ahLst/>
              <a:cxnLst>
                <a:cxn ang="0">
                  <a:pos x="T0" y="T1"/>
                </a:cxn>
                <a:cxn ang="0">
                  <a:pos x="T2" y="T3"/>
                </a:cxn>
                <a:cxn ang="0">
                  <a:pos x="T4" y="T5"/>
                </a:cxn>
                <a:cxn ang="0">
                  <a:pos x="T6" y="T7"/>
                </a:cxn>
                <a:cxn ang="0">
                  <a:pos x="T8" y="T9"/>
                </a:cxn>
              </a:cxnLst>
              <a:rect l="0" t="0" r="r" b="b"/>
              <a:pathLst>
                <a:path w="140" h="139">
                  <a:moveTo>
                    <a:pt x="117" y="28"/>
                  </a:moveTo>
                  <a:cubicBezTo>
                    <a:pt x="140" y="54"/>
                    <a:pt x="138" y="93"/>
                    <a:pt x="112" y="116"/>
                  </a:cubicBezTo>
                  <a:cubicBezTo>
                    <a:pt x="86" y="139"/>
                    <a:pt x="46" y="137"/>
                    <a:pt x="23" y="111"/>
                  </a:cubicBezTo>
                  <a:cubicBezTo>
                    <a:pt x="0" y="85"/>
                    <a:pt x="2" y="46"/>
                    <a:pt x="28" y="23"/>
                  </a:cubicBezTo>
                  <a:cubicBezTo>
                    <a:pt x="54" y="0"/>
                    <a:pt x="94" y="2"/>
                    <a:pt x="117" y="28"/>
                  </a:cubicBezTo>
                  <a:close/>
                </a:path>
              </a:pathLst>
            </a:custGeom>
            <a:grpFill/>
            <a:ln w="6350" cap="flat">
              <a:solidFill>
                <a:srgbClr val="FF680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077" name="Freeform 33">
              <a:extLst>
                <a:ext uri="{FF2B5EF4-FFF2-40B4-BE49-F238E27FC236}">
                  <a16:creationId xmlns:a16="http://schemas.microsoft.com/office/drawing/2014/main" id="{5F23D23C-BEEB-4256-958A-1C0167962F96}"/>
                </a:ext>
              </a:extLst>
            </p:cNvPr>
            <p:cNvSpPr>
              <a:spLocks/>
            </p:cNvSpPr>
            <p:nvPr/>
          </p:nvSpPr>
          <p:spPr bwMode="auto">
            <a:xfrm>
              <a:off x="7025067" y="3966705"/>
              <a:ext cx="40346" cy="37119"/>
            </a:xfrm>
            <a:custGeom>
              <a:avLst/>
              <a:gdLst>
                <a:gd name="T0" fmla="*/ 19 w 21"/>
                <a:gd name="T1" fmla="*/ 1 h 19"/>
                <a:gd name="T2" fmla="*/ 13 w 21"/>
                <a:gd name="T3" fmla="*/ 12 h 19"/>
                <a:gd name="T4" fmla="*/ 1 w 21"/>
                <a:gd name="T5" fmla="*/ 17 h 19"/>
                <a:gd name="T6" fmla="*/ 8 w 21"/>
                <a:gd name="T7" fmla="*/ 6 h 19"/>
                <a:gd name="T8" fmla="*/ 19 w 21"/>
                <a:gd name="T9" fmla="*/ 1 h 19"/>
              </a:gdLst>
              <a:ahLst/>
              <a:cxnLst>
                <a:cxn ang="0">
                  <a:pos x="T0" y="T1"/>
                </a:cxn>
                <a:cxn ang="0">
                  <a:pos x="T2" y="T3"/>
                </a:cxn>
                <a:cxn ang="0">
                  <a:pos x="T4" y="T5"/>
                </a:cxn>
                <a:cxn ang="0">
                  <a:pos x="T6" y="T7"/>
                </a:cxn>
                <a:cxn ang="0">
                  <a:pos x="T8" y="T9"/>
                </a:cxn>
              </a:cxnLst>
              <a:rect l="0" t="0" r="r" b="b"/>
              <a:pathLst>
                <a:path w="21" h="19">
                  <a:moveTo>
                    <a:pt x="19" y="1"/>
                  </a:moveTo>
                  <a:cubicBezTo>
                    <a:pt x="21" y="3"/>
                    <a:pt x="18" y="8"/>
                    <a:pt x="13" y="12"/>
                  </a:cubicBezTo>
                  <a:cubicBezTo>
                    <a:pt x="8" y="17"/>
                    <a:pt x="3" y="19"/>
                    <a:pt x="1" y="17"/>
                  </a:cubicBezTo>
                  <a:cubicBezTo>
                    <a:pt x="0" y="15"/>
                    <a:pt x="3" y="10"/>
                    <a:pt x="8" y="6"/>
                  </a:cubicBezTo>
                  <a:cubicBezTo>
                    <a:pt x="12" y="2"/>
                    <a:pt x="18" y="0"/>
                    <a:pt x="19" y="1"/>
                  </a:cubicBezTo>
                  <a:close/>
                </a:path>
              </a:pathLst>
            </a:custGeom>
            <a:grpFill/>
            <a:ln w="9525">
              <a:solidFill>
                <a:srgbClr val="FF6803"/>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078" name="Freeform 34">
              <a:extLst>
                <a:ext uri="{FF2B5EF4-FFF2-40B4-BE49-F238E27FC236}">
                  <a16:creationId xmlns:a16="http://schemas.microsoft.com/office/drawing/2014/main" id="{06B5CDE2-6537-4208-A0DA-85E0958924F5}"/>
                </a:ext>
              </a:extLst>
            </p:cNvPr>
            <p:cNvSpPr>
              <a:spLocks/>
            </p:cNvSpPr>
            <p:nvPr/>
          </p:nvSpPr>
          <p:spPr bwMode="auto">
            <a:xfrm>
              <a:off x="6828984" y="3494653"/>
              <a:ext cx="272741" cy="275969"/>
            </a:xfrm>
            <a:custGeom>
              <a:avLst/>
              <a:gdLst>
                <a:gd name="T0" fmla="*/ 46 w 142"/>
                <a:gd name="T1" fmla="*/ 14 h 143"/>
                <a:gd name="T2" fmla="*/ 128 w 142"/>
                <a:gd name="T3" fmla="*/ 46 h 143"/>
                <a:gd name="T4" fmla="*/ 96 w 142"/>
                <a:gd name="T5" fmla="*/ 129 h 143"/>
                <a:gd name="T6" fmla="*/ 14 w 142"/>
                <a:gd name="T7" fmla="*/ 96 h 143"/>
                <a:gd name="T8" fmla="*/ 46 w 142"/>
                <a:gd name="T9" fmla="*/ 14 h 143"/>
              </a:gdLst>
              <a:ahLst/>
              <a:cxnLst>
                <a:cxn ang="0">
                  <a:pos x="T0" y="T1"/>
                </a:cxn>
                <a:cxn ang="0">
                  <a:pos x="T2" y="T3"/>
                </a:cxn>
                <a:cxn ang="0">
                  <a:pos x="T4" y="T5"/>
                </a:cxn>
                <a:cxn ang="0">
                  <a:pos x="T6" y="T7"/>
                </a:cxn>
                <a:cxn ang="0">
                  <a:pos x="T8" y="T9"/>
                </a:cxn>
              </a:cxnLst>
              <a:rect l="0" t="0" r="r" b="b"/>
              <a:pathLst>
                <a:path w="142" h="143">
                  <a:moveTo>
                    <a:pt x="46" y="14"/>
                  </a:moveTo>
                  <a:cubicBezTo>
                    <a:pt x="77" y="0"/>
                    <a:pt x="115" y="14"/>
                    <a:pt x="128" y="46"/>
                  </a:cubicBezTo>
                  <a:cubicBezTo>
                    <a:pt x="142" y="78"/>
                    <a:pt x="128" y="115"/>
                    <a:pt x="96" y="129"/>
                  </a:cubicBezTo>
                  <a:cubicBezTo>
                    <a:pt x="65" y="143"/>
                    <a:pt x="28" y="128"/>
                    <a:pt x="14" y="96"/>
                  </a:cubicBezTo>
                  <a:cubicBezTo>
                    <a:pt x="0" y="65"/>
                    <a:pt x="14" y="28"/>
                    <a:pt x="46" y="14"/>
                  </a:cubicBezTo>
                  <a:close/>
                </a:path>
              </a:pathLst>
            </a:custGeom>
            <a:grpFill/>
            <a:ln w="6350" cap="flat">
              <a:solidFill>
                <a:srgbClr val="FF680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079" name="Freeform 35">
              <a:extLst>
                <a:ext uri="{FF2B5EF4-FFF2-40B4-BE49-F238E27FC236}">
                  <a16:creationId xmlns:a16="http://schemas.microsoft.com/office/drawing/2014/main" id="{98D8169B-11F8-4F3C-A5A8-8D3C1637E60A}"/>
                </a:ext>
              </a:extLst>
            </p:cNvPr>
            <p:cNvSpPr>
              <a:spLocks/>
            </p:cNvSpPr>
            <p:nvPr/>
          </p:nvSpPr>
          <p:spPr bwMode="auto">
            <a:xfrm>
              <a:off x="7033137" y="3572118"/>
              <a:ext cx="26629" cy="45995"/>
            </a:xfrm>
            <a:custGeom>
              <a:avLst/>
              <a:gdLst>
                <a:gd name="T0" fmla="*/ 2 w 14"/>
                <a:gd name="T1" fmla="*/ 1 h 24"/>
                <a:gd name="T2" fmla="*/ 10 w 14"/>
                <a:gd name="T3" fmla="*/ 10 h 24"/>
                <a:gd name="T4" fmla="*/ 11 w 14"/>
                <a:gd name="T5" fmla="*/ 23 h 24"/>
                <a:gd name="T6" fmla="*/ 3 w 14"/>
                <a:gd name="T7" fmla="*/ 14 h 24"/>
                <a:gd name="T8" fmla="*/ 2 w 14"/>
                <a:gd name="T9" fmla="*/ 1 h 24"/>
              </a:gdLst>
              <a:ahLst/>
              <a:cxnLst>
                <a:cxn ang="0">
                  <a:pos x="T0" y="T1"/>
                </a:cxn>
                <a:cxn ang="0">
                  <a:pos x="T2" y="T3"/>
                </a:cxn>
                <a:cxn ang="0">
                  <a:pos x="T4" y="T5"/>
                </a:cxn>
                <a:cxn ang="0">
                  <a:pos x="T6" y="T7"/>
                </a:cxn>
                <a:cxn ang="0">
                  <a:pos x="T8" y="T9"/>
                </a:cxn>
              </a:cxnLst>
              <a:rect l="0" t="0" r="r" b="b"/>
              <a:pathLst>
                <a:path w="14" h="24">
                  <a:moveTo>
                    <a:pt x="2" y="1"/>
                  </a:moveTo>
                  <a:cubicBezTo>
                    <a:pt x="4" y="0"/>
                    <a:pt x="8" y="4"/>
                    <a:pt x="10" y="10"/>
                  </a:cubicBezTo>
                  <a:cubicBezTo>
                    <a:pt x="13" y="16"/>
                    <a:pt x="14" y="22"/>
                    <a:pt x="11" y="23"/>
                  </a:cubicBezTo>
                  <a:cubicBezTo>
                    <a:pt x="9" y="24"/>
                    <a:pt x="6" y="20"/>
                    <a:pt x="3" y="14"/>
                  </a:cubicBezTo>
                  <a:cubicBezTo>
                    <a:pt x="0" y="8"/>
                    <a:pt x="0" y="2"/>
                    <a:pt x="2" y="1"/>
                  </a:cubicBezTo>
                  <a:close/>
                </a:path>
              </a:pathLst>
            </a:custGeom>
            <a:grpFill/>
            <a:ln w="9525">
              <a:solidFill>
                <a:srgbClr val="FF6803"/>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080" name="Freeform 36">
              <a:extLst>
                <a:ext uri="{FF2B5EF4-FFF2-40B4-BE49-F238E27FC236}">
                  <a16:creationId xmlns:a16="http://schemas.microsoft.com/office/drawing/2014/main" id="{DD2F5D98-ECFA-4A4B-B6D9-6574319641E6}"/>
                </a:ext>
              </a:extLst>
            </p:cNvPr>
            <p:cNvSpPr>
              <a:spLocks/>
            </p:cNvSpPr>
            <p:nvPr/>
          </p:nvSpPr>
          <p:spPr bwMode="auto">
            <a:xfrm>
              <a:off x="6653881" y="3556786"/>
              <a:ext cx="272741" cy="273548"/>
            </a:xfrm>
            <a:custGeom>
              <a:avLst/>
              <a:gdLst>
                <a:gd name="T0" fmla="*/ 122 w 142"/>
                <a:gd name="T1" fmla="*/ 108 h 142"/>
                <a:gd name="T2" fmla="*/ 34 w 142"/>
                <a:gd name="T3" fmla="*/ 122 h 142"/>
                <a:gd name="T4" fmla="*/ 20 w 142"/>
                <a:gd name="T5" fmla="*/ 34 h 142"/>
                <a:gd name="T6" fmla="*/ 108 w 142"/>
                <a:gd name="T7" fmla="*/ 20 h 142"/>
                <a:gd name="T8" fmla="*/ 122 w 142"/>
                <a:gd name="T9" fmla="*/ 108 h 142"/>
              </a:gdLst>
              <a:ahLst/>
              <a:cxnLst>
                <a:cxn ang="0">
                  <a:pos x="T0" y="T1"/>
                </a:cxn>
                <a:cxn ang="0">
                  <a:pos x="T2" y="T3"/>
                </a:cxn>
                <a:cxn ang="0">
                  <a:pos x="T4" y="T5"/>
                </a:cxn>
                <a:cxn ang="0">
                  <a:pos x="T6" y="T7"/>
                </a:cxn>
                <a:cxn ang="0">
                  <a:pos x="T8" y="T9"/>
                </a:cxn>
              </a:cxnLst>
              <a:rect l="0" t="0" r="r" b="b"/>
              <a:pathLst>
                <a:path w="142" h="142">
                  <a:moveTo>
                    <a:pt x="122" y="108"/>
                  </a:moveTo>
                  <a:cubicBezTo>
                    <a:pt x="101" y="136"/>
                    <a:pt x="62" y="142"/>
                    <a:pt x="34" y="122"/>
                  </a:cubicBezTo>
                  <a:cubicBezTo>
                    <a:pt x="6" y="102"/>
                    <a:pt x="0" y="62"/>
                    <a:pt x="20" y="34"/>
                  </a:cubicBezTo>
                  <a:cubicBezTo>
                    <a:pt x="40" y="6"/>
                    <a:pt x="80" y="0"/>
                    <a:pt x="108" y="20"/>
                  </a:cubicBezTo>
                  <a:cubicBezTo>
                    <a:pt x="136" y="41"/>
                    <a:pt x="142" y="80"/>
                    <a:pt x="122" y="108"/>
                  </a:cubicBezTo>
                  <a:close/>
                </a:path>
              </a:pathLst>
            </a:custGeom>
            <a:grpFill/>
            <a:ln w="6350" cap="flat">
              <a:solidFill>
                <a:srgbClr val="FF680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081" name="Freeform 37">
              <a:extLst>
                <a:ext uri="{FF2B5EF4-FFF2-40B4-BE49-F238E27FC236}">
                  <a16:creationId xmlns:a16="http://schemas.microsoft.com/office/drawing/2014/main" id="{9197E6D2-EE99-42F4-B833-C39E46ECF082}"/>
                </a:ext>
              </a:extLst>
            </p:cNvPr>
            <p:cNvSpPr>
              <a:spLocks/>
            </p:cNvSpPr>
            <p:nvPr/>
          </p:nvSpPr>
          <p:spPr bwMode="auto">
            <a:xfrm>
              <a:off x="6719242" y="3748835"/>
              <a:ext cx="41960" cy="34698"/>
            </a:xfrm>
            <a:custGeom>
              <a:avLst/>
              <a:gdLst>
                <a:gd name="T0" fmla="*/ 20 w 22"/>
                <a:gd name="T1" fmla="*/ 16 h 18"/>
                <a:gd name="T2" fmla="*/ 8 w 22"/>
                <a:gd name="T3" fmla="*/ 12 h 18"/>
                <a:gd name="T4" fmla="*/ 1 w 22"/>
                <a:gd name="T5" fmla="*/ 2 h 18"/>
                <a:gd name="T6" fmla="*/ 13 w 22"/>
                <a:gd name="T7" fmla="*/ 5 h 18"/>
                <a:gd name="T8" fmla="*/ 20 w 22"/>
                <a:gd name="T9" fmla="*/ 16 h 18"/>
              </a:gdLst>
              <a:ahLst/>
              <a:cxnLst>
                <a:cxn ang="0">
                  <a:pos x="T0" y="T1"/>
                </a:cxn>
                <a:cxn ang="0">
                  <a:pos x="T2" y="T3"/>
                </a:cxn>
                <a:cxn ang="0">
                  <a:pos x="T4" y="T5"/>
                </a:cxn>
                <a:cxn ang="0">
                  <a:pos x="T6" y="T7"/>
                </a:cxn>
                <a:cxn ang="0">
                  <a:pos x="T8" y="T9"/>
                </a:cxn>
              </a:cxnLst>
              <a:rect l="0" t="0" r="r" b="b"/>
              <a:pathLst>
                <a:path w="22" h="18">
                  <a:moveTo>
                    <a:pt x="20" y="16"/>
                  </a:moveTo>
                  <a:cubicBezTo>
                    <a:pt x="19" y="18"/>
                    <a:pt x="14" y="16"/>
                    <a:pt x="8" y="12"/>
                  </a:cubicBezTo>
                  <a:cubicBezTo>
                    <a:pt x="3" y="8"/>
                    <a:pt x="0" y="4"/>
                    <a:pt x="1" y="2"/>
                  </a:cubicBezTo>
                  <a:cubicBezTo>
                    <a:pt x="2" y="0"/>
                    <a:pt x="8" y="2"/>
                    <a:pt x="13" y="5"/>
                  </a:cubicBezTo>
                  <a:cubicBezTo>
                    <a:pt x="18" y="9"/>
                    <a:pt x="22" y="14"/>
                    <a:pt x="20" y="16"/>
                  </a:cubicBezTo>
                  <a:close/>
                </a:path>
              </a:pathLst>
            </a:custGeom>
            <a:grpFill/>
            <a:ln w="9525">
              <a:solidFill>
                <a:srgbClr val="FF6803"/>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082" name="Freeform 38">
              <a:extLst>
                <a:ext uri="{FF2B5EF4-FFF2-40B4-BE49-F238E27FC236}">
                  <a16:creationId xmlns:a16="http://schemas.microsoft.com/office/drawing/2014/main" id="{FB683DA6-5F7F-494A-8A01-8D19EF356692}"/>
                </a:ext>
              </a:extLst>
            </p:cNvPr>
            <p:cNvSpPr>
              <a:spLocks/>
            </p:cNvSpPr>
            <p:nvPr/>
          </p:nvSpPr>
          <p:spPr bwMode="auto">
            <a:xfrm>
              <a:off x="6849964" y="3618113"/>
              <a:ext cx="269514" cy="269513"/>
            </a:xfrm>
            <a:custGeom>
              <a:avLst/>
              <a:gdLst>
                <a:gd name="T0" fmla="*/ 117 w 140"/>
                <a:gd name="T1" fmla="*/ 28 h 140"/>
                <a:gd name="T2" fmla="*/ 112 w 140"/>
                <a:gd name="T3" fmla="*/ 117 h 140"/>
                <a:gd name="T4" fmla="*/ 23 w 140"/>
                <a:gd name="T5" fmla="*/ 112 h 140"/>
                <a:gd name="T6" fmla="*/ 28 w 140"/>
                <a:gd name="T7" fmla="*/ 23 h 140"/>
                <a:gd name="T8" fmla="*/ 117 w 140"/>
                <a:gd name="T9" fmla="*/ 28 h 140"/>
              </a:gdLst>
              <a:ahLst/>
              <a:cxnLst>
                <a:cxn ang="0">
                  <a:pos x="T0" y="T1"/>
                </a:cxn>
                <a:cxn ang="0">
                  <a:pos x="T2" y="T3"/>
                </a:cxn>
                <a:cxn ang="0">
                  <a:pos x="T4" y="T5"/>
                </a:cxn>
                <a:cxn ang="0">
                  <a:pos x="T6" y="T7"/>
                </a:cxn>
                <a:cxn ang="0">
                  <a:pos x="T8" y="T9"/>
                </a:cxn>
              </a:cxnLst>
              <a:rect l="0" t="0" r="r" b="b"/>
              <a:pathLst>
                <a:path w="140" h="140">
                  <a:moveTo>
                    <a:pt x="117" y="28"/>
                  </a:moveTo>
                  <a:cubicBezTo>
                    <a:pt x="140" y="54"/>
                    <a:pt x="138" y="94"/>
                    <a:pt x="112" y="117"/>
                  </a:cubicBezTo>
                  <a:cubicBezTo>
                    <a:pt x="86" y="140"/>
                    <a:pt x="46" y="138"/>
                    <a:pt x="23" y="112"/>
                  </a:cubicBezTo>
                  <a:cubicBezTo>
                    <a:pt x="0" y="86"/>
                    <a:pt x="2" y="46"/>
                    <a:pt x="28" y="23"/>
                  </a:cubicBezTo>
                  <a:cubicBezTo>
                    <a:pt x="54" y="0"/>
                    <a:pt x="94" y="2"/>
                    <a:pt x="117" y="28"/>
                  </a:cubicBezTo>
                  <a:close/>
                </a:path>
              </a:pathLst>
            </a:custGeom>
            <a:grpFill/>
            <a:ln w="6350" cap="flat">
              <a:solidFill>
                <a:srgbClr val="FF680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083" name="Freeform 39">
              <a:extLst>
                <a:ext uri="{FF2B5EF4-FFF2-40B4-BE49-F238E27FC236}">
                  <a16:creationId xmlns:a16="http://schemas.microsoft.com/office/drawing/2014/main" id="{FC624510-A1F1-4D05-9F65-6499E016A8F7}"/>
                </a:ext>
              </a:extLst>
            </p:cNvPr>
            <p:cNvSpPr>
              <a:spLocks/>
            </p:cNvSpPr>
            <p:nvPr/>
          </p:nvSpPr>
          <p:spPr bwMode="auto">
            <a:xfrm>
              <a:off x="7025067" y="3798864"/>
              <a:ext cx="40346" cy="37119"/>
            </a:xfrm>
            <a:custGeom>
              <a:avLst/>
              <a:gdLst>
                <a:gd name="T0" fmla="*/ 19 w 21"/>
                <a:gd name="T1" fmla="*/ 2 h 19"/>
                <a:gd name="T2" fmla="*/ 13 w 21"/>
                <a:gd name="T3" fmla="*/ 13 h 19"/>
                <a:gd name="T4" fmla="*/ 1 w 21"/>
                <a:gd name="T5" fmla="*/ 17 h 19"/>
                <a:gd name="T6" fmla="*/ 8 w 21"/>
                <a:gd name="T7" fmla="*/ 6 h 19"/>
                <a:gd name="T8" fmla="*/ 19 w 21"/>
                <a:gd name="T9" fmla="*/ 2 h 19"/>
              </a:gdLst>
              <a:ahLst/>
              <a:cxnLst>
                <a:cxn ang="0">
                  <a:pos x="T0" y="T1"/>
                </a:cxn>
                <a:cxn ang="0">
                  <a:pos x="T2" y="T3"/>
                </a:cxn>
                <a:cxn ang="0">
                  <a:pos x="T4" y="T5"/>
                </a:cxn>
                <a:cxn ang="0">
                  <a:pos x="T6" y="T7"/>
                </a:cxn>
                <a:cxn ang="0">
                  <a:pos x="T8" y="T9"/>
                </a:cxn>
              </a:cxnLst>
              <a:rect l="0" t="0" r="r" b="b"/>
              <a:pathLst>
                <a:path w="21" h="19">
                  <a:moveTo>
                    <a:pt x="19" y="2"/>
                  </a:moveTo>
                  <a:cubicBezTo>
                    <a:pt x="21" y="3"/>
                    <a:pt x="18" y="8"/>
                    <a:pt x="13" y="13"/>
                  </a:cubicBezTo>
                  <a:cubicBezTo>
                    <a:pt x="8" y="17"/>
                    <a:pt x="3" y="19"/>
                    <a:pt x="1" y="17"/>
                  </a:cubicBezTo>
                  <a:cubicBezTo>
                    <a:pt x="0" y="16"/>
                    <a:pt x="3" y="11"/>
                    <a:pt x="8" y="6"/>
                  </a:cubicBezTo>
                  <a:cubicBezTo>
                    <a:pt x="12" y="2"/>
                    <a:pt x="18" y="0"/>
                    <a:pt x="19" y="2"/>
                  </a:cubicBezTo>
                  <a:close/>
                </a:path>
              </a:pathLst>
            </a:custGeom>
            <a:grpFill/>
            <a:ln w="9525">
              <a:solidFill>
                <a:srgbClr val="FF6803"/>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084" name="Freeform 40">
              <a:extLst>
                <a:ext uri="{FF2B5EF4-FFF2-40B4-BE49-F238E27FC236}">
                  <a16:creationId xmlns:a16="http://schemas.microsoft.com/office/drawing/2014/main" id="{378DF95A-186D-4669-99B6-B77CE268870C}"/>
                </a:ext>
              </a:extLst>
            </p:cNvPr>
            <p:cNvSpPr>
              <a:spLocks/>
            </p:cNvSpPr>
            <p:nvPr/>
          </p:nvSpPr>
          <p:spPr bwMode="auto">
            <a:xfrm>
              <a:off x="6703910" y="3772236"/>
              <a:ext cx="261444" cy="262251"/>
            </a:xfrm>
            <a:custGeom>
              <a:avLst/>
              <a:gdLst>
                <a:gd name="T0" fmla="*/ 80 w 136"/>
                <a:gd name="T1" fmla="*/ 130 h 136"/>
                <a:gd name="T2" fmla="*/ 6 w 136"/>
                <a:gd name="T3" fmla="*/ 80 h 136"/>
                <a:gd name="T4" fmla="*/ 56 w 136"/>
                <a:gd name="T5" fmla="*/ 6 h 136"/>
                <a:gd name="T6" fmla="*/ 130 w 136"/>
                <a:gd name="T7" fmla="*/ 56 h 136"/>
                <a:gd name="T8" fmla="*/ 80 w 136"/>
                <a:gd name="T9" fmla="*/ 130 h 136"/>
              </a:gdLst>
              <a:ahLst/>
              <a:cxnLst>
                <a:cxn ang="0">
                  <a:pos x="T0" y="T1"/>
                </a:cxn>
                <a:cxn ang="0">
                  <a:pos x="T2" y="T3"/>
                </a:cxn>
                <a:cxn ang="0">
                  <a:pos x="T4" y="T5"/>
                </a:cxn>
                <a:cxn ang="0">
                  <a:pos x="T6" y="T7"/>
                </a:cxn>
                <a:cxn ang="0">
                  <a:pos x="T8" y="T9"/>
                </a:cxn>
              </a:cxnLst>
              <a:rect l="0" t="0" r="r" b="b"/>
              <a:pathLst>
                <a:path w="136" h="136">
                  <a:moveTo>
                    <a:pt x="80" y="130"/>
                  </a:moveTo>
                  <a:cubicBezTo>
                    <a:pt x="46" y="136"/>
                    <a:pt x="13" y="114"/>
                    <a:pt x="6" y="80"/>
                  </a:cubicBezTo>
                  <a:cubicBezTo>
                    <a:pt x="0" y="46"/>
                    <a:pt x="22" y="13"/>
                    <a:pt x="56" y="6"/>
                  </a:cubicBezTo>
                  <a:cubicBezTo>
                    <a:pt x="90" y="0"/>
                    <a:pt x="123" y="22"/>
                    <a:pt x="130" y="56"/>
                  </a:cubicBezTo>
                  <a:cubicBezTo>
                    <a:pt x="136" y="90"/>
                    <a:pt x="114" y="123"/>
                    <a:pt x="80" y="130"/>
                  </a:cubicBezTo>
                  <a:close/>
                </a:path>
              </a:pathLst>
            </a:custGeom>
            <a:grpFill/>
            <a:ln w="6350" cap="flat">
              <a:solidFill>
                <a:srgbClr val="FF680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085" name="Freeform 41">
              <a:extLst>
                <a:ext uri="{FF2B5EF4-FFF2-40B4-BE49-F238E27FC236}">
                  <a16:creationId xmlns:a16="http://schemas.microsoft.com/office/drawing/2014/main" id="{ABBF6590-5BED-481E-967B-02875C195AE3}"/>
                </a:ext>
              </a:extLst>
            </p:cNvPr>
            <p:cNvSpPr>
              <a:spLocks/>
            </p:cNvSpPr>
            <p:nvPr/>
          </p:nvSpPr>
          <p:spPr bwMode="auto">
            <a:xfrm>
              <a:off x="6738608" y="3897309"/>
              <a:ext cx="20980" cy="48416"/>
            </a:xfrm>
            <a:custGeom>
              <a:avLst/>
              <a:gdLst>
                <a:gd name="T0" fmla="*/ 7 w 11"/>
                <a:gd name="T1" fmla="*/ 24 h 25"/>
                <a:gd name="T2" fmla="*/ 1 w 11"/>
                <a:gd name="T3" fmla="*/ 13 h 25"/>
                <a:gd name="T4" fmla="*/ 3 w 11"/>
                <a:gd name="T5" fmla="*/ 1 h 25"/>
                <a:gd name="T6" fmla="*/ 9 w 11"/>
                <a:gd name="T7" fmla="*/ 12 h 25"/>
                <a:gd name="T8" fmla="*/ 7 w 11"/>
                <a:gd name="T9" fmla="*/ 24 h 25"/>
              </a:gdLst>
              <a:ahLst/>
              <a:cxnLst>
                <a:cxn ang="0">
                  <a:pos x="T0" y="T1"/>
                </a:cxn>
                <a:cxn ang="0">
                  <a:pos x="T2" y="T3"/>
                </a:cxn>
                <a:cxn ang="0">
                  <a:pos x="T4" y="T5"/>
                </a:cxn>
                <a:cxn ang="0">
                  <a:pos x="T6" y="T7"/>
                </a:cxn>
                <a:cxn ang="0">
                  <a:pos x="T8" y="T9"/>
                </a:cxn>
              </a:cxnLst>
              <a:rect l="0" t="0" r="r" b="b"/>
              <a:pathLst>
                <a:path w="11" h="25">
                  <a:moveTo>
                    <a:pt x="7" y="24"/>
                  </a:moveTo>
                  <a:cubicBezTo>
                    <a:pt x="5" y="25"/>
                    <a:pt x="2" y="20"/>
                    <a:pt x="1" y="13"/>
                  </a:cubicBezTo>
                  <a:cubicBezTo>
                    <a:pt x="0" y="7"/>
                    <a:pt x="1" y="1"/>
                    <a:pt x="3" y="1"/>
                  </a:cubicBezTo>
                  <a:cubicBezTo>
                    <a:pt x="5" y="0"/>
                    <a:pt x="8" y="5"/>
                    <a:pt x="9" y="12"/>
                  </a:cubicBezTo>
                  <a:cubicBezTo>
                    <a:pt x="11" y="18"/>
                    <a:pt x="10" y="24"/>
                    <a:pt x="7" y="24"/>
                  </a:cubicBezTo>
                  <a:close/>
                </a:path>
              </a:pathLst>
            </a:custGeom>
            <a:grpFill/>
            <a:ln w="9525">
              <a:solidFill>
                <a:srgbClr val="FF6803"/>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a:ea typeface="+mn-ea"/>
                <a:cs typeface="+mn-cs"/>
              </a:endParaRPr>
            </a:p>
          </p:txBody>
        </p:sp>
      </p:grpSp>
      <p:sp>
        <p:nvSpPr>
          <p:cNvPr id="1086" name="Arrow: Left 1085">
            <a:extLst>
              <a:ext uri="{FF2B5EF4-FFF2-40B4-BE49-F238E27FC236}">
                <a16:creationId xmlns:a16="http://schemas.microsoft.com/office/drawing/2014/main" id="{5B53673E-7009-48A3-80C1-985B8C36EF6B}"/>
              </a:ext>
            </a:extLst>
          </p:cNvPr>
          <p:cNvSpPr/>
          <p:nvPr/>
        </p:nvSpPr>
        <p:spPr>
          <a:xfrm>
            <a:off x="8257147" y="5419201"/>
            <a:ext cx="1580891" cy="199147"/>
          </a:xfrm>
          <a:prstGeom prst="leftArrow">
            <a:avLst>
              <a:gd name="adj1" fmla="val 50000"/>
              <a:gd name="adj2" fmla="val 75509"/>
            </a:avLst>
          </a:prstGeom>
          <a:solidFill>
            <a:srgbClr val="C59C69"/>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087" name="TextBox 1086">
            <a:extLst>
              <a:ext uri="{FF2B5EF4-FFF2-40B4-BE49-F238E27FC236}">
                <a16:creationId xmlns:a16="http://schemas.microsoft.com/office/drawing/2014/main" id="{50FE8680-F66B-4227-B820-D306DF96AA6F}"/>
              </a:ext>
            </a:extLst>
          </p:cNvPr>
          <p:cNvSpPr txBox="1"/>
          <p:nvPr/>
        </p:nvSpPr>
        <p:spPr>
          <a:xfrm>
            <a:off x="7118592" y="5780742"/>
            <a:ext cx="1117653" cy="256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991118"/>
                </a:solidFill>
                <a:effectLst/>
                <a:uLnTx/>
                <a:uFillTx/>
                <a:latin typeface="Apis For Office"/>
                <a:ea typeface="+mn-ea"/>
                <a:cs typeface="+mn-cs"/>
              </a:rPr>
              <a:t>Liver</a:t>
            </a:r>
            <a:endParaRPr kumimoji="0" lang="en-US" sz="1067" b="0" i="0" u="none" strike="noStrike" kern="1200" cap="none" spc="0" normalizeH="0" baseline="0" noProof="0" dirty="0">
              <a:ln>
                <a:noFill/>
              </a:ln>
              <a:solidFill>
                <a:srgbClr val="991118"/>
              </a:solidFill>
              <a:effectLst/>
              <a:uLnTx/>
              <a:uFillTx/>
              <a:latin typeface="Apis For Office"/>
              <a:ea typeface="+mn-ea"/>
              <a:cs typeface="+mn-cs"/>
            </a:endParaRPr>
          </a:p>
        </p:txBody>
      </p:sp>
      <p:sp>
        <p:nvSpPr>
          <p:cNvPr id="1088" name="TextBox 1087">
            <a:extLst>
              <a:ext uri="{FF2B5EF4-FFF2-40B4-BE49-F238E27FC236}">
                <a16:creationId xmlns:a16="http://schemas.microsoft.com/office/drawing/2014/main" id="{A4F21DE4-6896-49E0-A0AB-2FD26BA09F04}"/>
              </a:ext>
            </a:extLst>
          </p:cNvPr>
          <p:cNvSpPr txBox="1"/>
          <p:nvPr/>
        </p:nvSpPr>
        <p:spPr>
          <a:xfrm>
            <a:off x="5730802" y="5809643"/>
            <a:ext cx="1117653" cy="256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991118"/>
                </a:solidFill>
                <a:effectLst/>
                <a:uLnTx/>
                <a:uFillTx/>
                <a:latin typeface="Apis For Office"/>
                <a:ea typeface="+mn-ea"/>
                <a:cs typeface="+mn-cs"/>
              </a:rPr>
              <a:t>Pancreas</a:t>
            </a:r>
            <a:endParaRPr kumimoji="0" lang="en-US" sz="1067" b="0" i="0" u="none" strike="noStrike" kern="1200" cap="none" spc="0" normalizeH="0" baseline="0" noProof="0" dirty="0">
              <a:ln>
                <a:noFill/>
              </a:ln>
              <a:solidFill>
                <a:srgbClr val="991118"/>
              </a:solidFill>
              <a:effectLst/>
              <a:uLnTx/>
              <a:uFillTx/>
              <a:latin typeface="Apis For Office"/>
              <a:ea typeface="+mn-ea"/>
              <a:cs typeface="+mn-cs"/>
            </a:endParaRPr>
          </a:p>
        </p:txBody>
      </p:sp>
      <p:sp>
        <p:nvSpPr>
          <p:cNvPr id="1089" name="TextBox 1088">
            <a:extLst>
              <a:ext uri="{FF2B5EF4-FFF2-40B4-BE49-F238E27FC236}">
                <a16:creationId xmlns:a16="http://schemas.microsoft.com/office/drawing/2014/main" id="{5B97EC7C-9C38-4218-8ADB-E269BFE72B8D}"/>
              </a:ext>
            </a:extLst>
          </p:cNvPr>
          <p:cNvSpPr txBox="1"/>
          <p:nvPr/>
        </p:nvSpPr>
        <p:spPr>
          <a:xfrm>
            <a:off x="3081831" y="5628291"/>
            <a:ext cx="1117653" cy="256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991118"/>
                </a:solidFill>
                <a:effectLst/>
                <a:uLnTx/>
                <a:uFillTx/>
                <a:latin typeface="Apis For Office"/>
                <a:ea typeface="+mn-ea"/>
                <a:cs typeface="+mn-cs"/>
              </a:rPr>
              <a:t>Adipose tissue</a:t>
            </a:r>
            <a:endParaRPr kumimoji="0" lang="en-US" sz="1067" b="0" i="0" u="none" strike="noStrike" kern="1200" cap="none" spc="0" normalizeH="0" baseline="0" noProof="0" dirty="0">
              <a:ln>
                <a:noFill/>
              </a:ln>
              <a:solidFill>
                <a:srgbClr val="991118"/>
              </a:solidFill>
              <a:effectLst/>
              <a:uLnTx/>
              <a:uFillTx/>
              <a:latin typeface="Apis For Office"/>
              <a:ea typeface="+mn-ea"/>
              <a:cs typeface="+mn-cs"/>
            </a:endParaRPr>
          </a:p>
        </p:txBody>
      </p:sp>
      <p:sp>
        <p:nvSpPr>
          <p:cNvPr id="1090" name="TextBox 1089">
            <a:extLst>
              <a:ext uri="{FF2B5EF4-FFF2-40B4-BE49-F238E27FC236}">
                <a16:creationId xmlns:a16="http://schemas.microsoft.com/office/drawing/2014/main" id="{25865F84-5612-426C-B819-2AF711D742A5}"/>
              </a:ext>
            </a:extLst>
          </p:cNvPr>
          <p:cNvSpPr txBox="1"/>
          <p:nvPr/>
        </p:nvSpPr>
        <p:spPr>
          <a:xfrm>
            <a:off x="10963617" y="5358237"/>
            <a:ext cx="913931" cy="4207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991118"/>
                </a:solidFill>
                <a:effectLst/>
                <a:uLnTx/>
                <a:uFillTx/>
                <a:latin typeface="Apis For Office"/>
                <a:ea typeface="+mn-ea"/>
                <a:cs typeface="+mn-cs"/>
              </a:rPr>
              <a:t>Small intestine</a:t>
            </a:r>
            <a:endParaRPr kumimoji="0" lang="en-US" sz="1067" b="0" i="0" u="none" strike="noStrike" kern="1200" cap="none" spc="0" normalizeH="0" baseline="0" noProof="0" dirty="0">
              <a:ln>
                <a:noFill/>
              </a:ln>
              <a:solidFill>
                <a:srgbClr val="991118"/>
              </a:solidFill>
              <a:effectLst/>
              <a:uLnTx/>
              <a:uFillTx/>
              <a:latin typeface="Apis For Office"/>
              <a:ea typeface="+mn-ea"/>
              <a:cs typeface="+mn-cs"/>
            </a:endParaRPr>
          </a:p>
        </p:txBody>
      </p:sp>
      <p:sp>
        <p:nvSpPr>
          <p:cNvPr id="1091" name="TextBox 1090">
            <a:extLst>
              <a:ext uri="{FF2B5EF4-FFF2-40B4-BE49-F238E27FC236}">
                <a16:creationId xmlns:a16="http://schemas.microsoft.com/office/drawing/2014/main" id="{062EE6BC-EE75-4001-B8E9-4B241FF51DD1}"/>
              </a:ext>
            </a:extLst>
          </p:cNvPr>
          <p:cNvSpPr txBox="1"/>
          <p:nvPr/>
        </p:nvSpPr>
        <p:spPr>
          <a:xfrm>
            <a:off x="10889988" y="3472353"/>
            <a:ext cx="923581" cy="256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991118"/>
                </a:solidFill>
                <a:effectLst/>
                <a:uLnTx/>
                <a:uFillTx/>
                <a:latin typeface="Apis For Office"/>
                <a:ea typeface="+mn-ea"/>
                <a:cs typeface="+mn-cs"/>
              </a:rPr>
              <a:t>Stomach</a:t>
            </a:r>
            <a:endParaRPr kumimoji="0" lang="en-US" sz="1067" b="0" i="0" u="none" strike="noStrike" kern="1200" cap="none" spc="0" normalizeH="0" baseline="0" noProof="0" dirty="0">
              <a:ln>
                <a:noFill/>
              </a:ln>
              <a:solidFill>
                <a:srgbClr val="991118"/>
              </a:solidFill>
              <a:effectLst/>
              <a:uLnTx/>
              <a:uFillTx/>
              <a:latin typeface="Apis For Office"/>
              <a:ea typeface="+mn-ea"/>
              <a:cs typeface="+mn-cs"/>
            </a:endParaRPr>
          </a:p>
        </p:txBody>
      </p:sp>
      <p:sp>
        <p:nvSpPr>
          <p:cNvPr id="1092" name="Rectangle: Rounded Corners 1091">
            <a:extLst>
              <a:ext uri="{FF2B5EF4-FFF2-40B4-BE49-F238E27FC236}">
                <a16:creationId xmlns:a16="http://schemas.microsoft.com/office/drawing/2014/main" id="{8D565B4B-F8B3-4206-B698-72F3DA111531}"/>
              </a:ext>
            </a:extLst>
          </p:cNvPr>
          <p:cNvSpPr/>
          <p:nvPr/>
        </p:nvSpPr>
        <p:spPr>
          <a:xfrm>
            <a:off x="3428865" y="4438026"/>
            <a:ext cx="604521" cy="237181"/>
          </a:xfrm>
          <a:prstGeom prst="roundRect">
            <a:avLst/>
          </a:prstGeom>
          <a:solidFill>
            <a:srgbClr val="C00000"/>
          </a:solidFill>
          <a:ln w="9525" cap="flat" cmpd="sng" algn="ctr">
            <a:noFill/>
            <a:prstDash val="solid"/>
          </a:ln>
          <a:effectLst/>
        </p:spPr>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FFFFFF"/>
                </a:solidFill>
                <a:effectLst/>
                <a:uLnTx/>
                <a:uFillTx/>
                <a:latin typeface="Apis For Office"/>
                <a:ea typeface="+mn-ea"/>
                <a:cs typeface="+mn-cs"/>
              </a:rPr>
              <a:t>CHO</a:t>
            </a:r>
            <a:endParaRPr kumimoji="0" lang="en-US" sz="933" b="0" i="0" u="none" strike="noStrike" kern="0" cap="none" spc="0" normalizeH="0" baseline="0" noProof="0" dirty="0">
              <a:ln>
                <a:noFill/>
              </a:ln>
              <a:solidFill>
                <a:srgbClr val="FFFFFF"/>
              </a:solidFill>
              <a:effectLst/>
              <a:uLnTx/>
              <a:uFillTx/>
              <a:latin typeface="Apis For Office"/>
              <a:ea typeface="+mn-ea"/>
              <a:cs typeface="+mn-cs"/>
            </a:endParaRPr>
          </a:p>
        </p:txBody>
      </p:sp>
      <p:sp>
        <p:nvSpPr>
          <p:cNvPr id="1093" name="Rectangle: Rounded Corners 1092">
            <a:extLst>
              <a:ext uri="{FF2B5EF4-FFF2-40B4-BE49-F238E27FC236}">
                <a16:creationId xmlns:a16="http://schemas.microsoft.com/office/drawing/2014/main" id="{DF1433CB-2BD4-4AA4-99B4-54E242EE1E0F}"/>
              </a:ext>
            </a:extLst>
          </p:cNvPr>
          <p:cNvSpPr/>
          <p:nvPr/>
        </p:nvSpPr>
        <p:spPr>
          <a:xfrm>
            <a:off x="3428865" y="4707980"/>
            <a:ext cx="604521" cy="237181"/>
          </a:xfrm>
          <a:prstGeom prst="roundRect">
            <a:avLst/>
          </a:prstGeom>
          <a:solidFill>
            <a:srgbClr val="EAAB00"/>
          </a:solidFill>
          <a:ln w="9525" cap="flat" cmpd="sng" algn="ctr">
            <a:noFill/>
            <a:prstDash val="solid"/>
          </a:ln>
          <a:effectLst/>
        </p:spPr>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FFFFFF"/>
                </a:solidFill>
                <a:effectLst/>
                <a:uLnTx/>
                <a:uFillTx/>
                <a:latin typeface="Apis For Office"/>
                <a:ea typeface="+mn-ea"/>
                <a:cs typeface="+mn-cs"/>
              </a:rPr>
              <a:t>Fat</a:t>
            </a:r>
            <a:endParaRPr kumimoji="0" lang="en-US" sz="933" b="0" i="0" u="none" strike="noStrike" kern="0" cap="none" spc="0" normalizeH="0" baseline="0" noProof="0" dirty="0">
              <a:ln>
                <a:noFill/>
              </a:ln>
              <a:solidFill>
                <a:srgbClr val="FFFFFF"/>
              </a:solidFill>
              <a:effectLst/>
              <a:uLnTx/>
              <a:uFillTx/>
              <a:latin typeface="Apis For Office"/>
              <a:ea typeface="+mn-ea"/>
              <a:cs typeface="+mn-cs"/>
            </a:endParaRPr>
          </a:p>
        </p:txBody>
      </p:sp>
      <p:sp>
        <p:nvSpPr>
          <p:cNvPr id="1094" name="Rectangle: Rounded Corners 1093">
            <a:extLst>
              <a:ext uri="{FF2B5EF4-FFF2-40B4-BE49-F238E27FC236}">
                <a16:creationId xmlns:a16="http://schemas.microsoft.com/office/drawing/2014/main" id="{268CDCD7-33CF-4980-8EE5-0D210BF7F0C6}"/>
              </a:ext>
            </a:extLst>
          </p:cNvPr>
          <p:cNvSpPr/>
          <p:nvPr/>
        </p:nvSpPr>
        <p:spPr>
          <a:xfrm>
            <a:off x="3428865" y="4974892"/>
            <a:ext cx="604521" cy="237181"/>
          </a:xfrm>
          <a:prstGeom prst="roundRect">
            <a:avLst/>
          </a:prstGeom>
          <a:solidFill>
            <a:srgbClr val="3F9C35"/>
          </a:solidFill>
          <a:ln w="9525" cap="flat" cmpd="sng" algn="ctr">
            <a:noFill/>
            <a:prstDash val="solid"/>
          </a:ln>
          <a:effectLst/>
        </p:spPr>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FFFFFF"/>
                </a:solidFill>
                <a:effectLst/>
                <a:uLnTx/>
                <a:uFillTx/>
                <a:latin typeface="Apis For Office"/>
                <a:ea typeface="+mn-ea"/>
                <a:cs typeface="+mn-cs"/>
              </a:rPr>
              <a:t>Protein</a:t>
            </a:r>
            <a:endParaRPr kumimoji="0" lang="en-US" sz="933" b="0" i="0" u="none" strike="noStrike" kern="0" cap="none" spc="0" normalizeH="0" baseline="0" noProof="0" dirty="0">
              <a:ln>
                <a:noFill/>
              </a:ln>
              <a:solidFill>
                <a:srgbClr val="FFFFFF"/>
              </a:solidFill>
              <a:effectLst/>
              <a:uLnTx/>
              <a:uFillTx/>
              <a:latin typeface="Apis For Office"/>
              <a:ea typeface="+mn-ea"/>
              <a:cs typeface="+mn-cs"/>
            </a:endParaRPr>
          </a:p>
        </p:txBody>
      </p:sp>
      <p:cxnSp>
        <p:nvCxnSpPr>
          <p:cNvPr id="1095" name="Connector: Elbow 1094">
            <a:extLst>
              <a:ext uri="{FF2B5EF4-FFF2-40B4-BE49-F238E27FC236}">
                <a16:creationId xmlns:a16="http://schemas.microsoft.com/office/drawing/2014/main" id="{EA13A864-659C-4371-A597-E1FF62D4BDD9}"/>
              </a:ext>
            </a:extLst>
          </p:cNvPr>
          <p:cNvCxnSpPr>
            <a:cxnSpLocks/>
            <a:stCxn id="1092" idx="3"/>
            <a:endCxn id="816" idx="0"/>
          </p:cNvCxnSpPr>
          <p:nvPr/>
        </p:nvCxnSpPr>
        <p:spPr>
          <a:xfrm>
            <a:off x="4033386" y="4556616"/>
            <a:ext cx="198297" cy="327651"/>
          </a:xfrm>
          <a:prstGeom prst="bentConnector2">
            <a:avLst/>
          </a:prstGeom>
          <a:noFill/>
          <a:ln w="15875" cap="flat" cmpd="sng" algn="ctr">
            <a:solidFill>
              <a:srgbClr val="C00000"/>
            </a:solidFill>
            <a:prstDash val="solid"/>
          </a:ln>
          <a:effectLst/>
        </p:spPr>
      </p:cxnSp>
      <p:cxnSp>
        <p:nvCxnSpPr>
          <p:cNvPr id="1096" name="Connector: Elbow 1095">
            <a:extLst>
              <a:ext uri="{FF2B5EF4-FFF2-40B4-BE49-F238E27FC236}">
                <a16:creationId xmlns:a16="http://schemas.microsoft.com/office/drawing/2014/main" id="{FB17F1A4-DBB8-42AB-AEC5-49ED43104470}"/>
              </a:ext>
            </a:extLst>
          </p:cNvPr>
          <p:cNvCxnSpPr>
            <a:cxnSpLocks/>
            <a:stCxn id="1094" idx="3"/>
            <a:endCxn id="816" idx="2"/>
          </p:cNvCxnSpPr>
          <p:nvPr/>
        </p:nvCxnSpPr>
        <p:spPr>
          <a:xfrm flipV="1">
            <a:off x="4033386" y="5002858"/>
            <a:ext cx="56524" cy="90625"/>
          </a:xfrm>
          <a:prstGeom prst="bentConnector3">
            <a:avLst>
              <a:gd name="adj1" fmla="val 50000"/>
            </a:avLst>
          </a:prstGeom>
          <a:noFill/>
          <a:ln w="15875" cap="flat" cmpd="sng" algn="ctr">
            <a:solidFill>
              <a:srgbClr val="3F9C35"/>
            </a:solidFill>
            <a:prstDash val="solid"/>
          </a:ln>
          <a:effectLst/>
        </p:spPr>
      </p:cxnSp>
      <p:cxnSp>
        <p:nvCxnSpPr>
          <p:cNvPr id="1097" name="Connector: Elbow 1096">
            <a:extLst>
              <a:ext uri="{FF2B5EF4-FFF2-40B4-BE49-F238E27FC236}">
                <a16:creationId xmlns:a16="http://schemas.microsoft.com/office/drawing/2014/main" id="{F6AB68EC-015F-473B-8A66-D9AEDB64634E}"/>
              </a:ext>
            </a:extLst>
          </p:cNvPr>
          <p:cNvCxnSpPr>
            <a:cxnSpLocks/>
            <a:stCxn id="1093" idx="3"/>
            <a:endCxn id="816" idx="1"/>
          </p:cNvCxnSpPr>
          <p:nvPr/>
        </p:nvCxnSpPr>
        <p:spPr>
          <a:xfrm>
            <a:off x="4033385" y="4826571"/>
            <a:ext cx="98048" cy="92431"/>
          </a:xfrm>
          <a:prstGeom prst="bentConnector2">
            <a:avLst/>
          </a:prstGeom>
          <a:noFill/>
          <a:ln w="15875" cap="flat" cmpd="sng" algn="ctr">
            <a:solidFill>
              <a:srgbClr val="EAAB00"/>
            </a:solidFill>
            <a:prstDash val="solid"/>
          </a:ln>
          <a:effectLst/>
        </p:spPr>
      </p:cxnSp>
      <p:sp>
        <p:nvSpPr>
          <p:cNvPr id="1098" name="Arrow: Left 1097">
            <a:extLst>
              <a:ext uri="{FF2B5EF4-FFF2-40B4-BE49-F238E27FC236}">
                <a16:creationId xmlns:a16="http://schemas.microsoft.com/office/drawing/2014/main" id="{26D88DE2-21A7-4CD9-B3B0-8CEA1D6D0AAB}"/>
              </a:ext>
            </a:extLst>
          </p:cNvPr>
          <p:cNvSpPr/>
          <p:nvPr/>
        </p:nvSpPr>
        <p:spPr>
          <a:xfrm rot="3198020">
            <a:off x="2557753" y="3736920"/>
            <a:ext cx="1777393" cy="216477"/>
          </a:xfrm>
          <a:prstGeom prst="leftArrow">
            <a:avLst/>
          </a:prstGeom>
          <a:solidFill>
            <a:srgbClr val="C00000"/>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099" name="Arrow: Left 1098">
            <a:extLst>
              <a:ext uri="{FF2B5EF4-FFF2-40B4-BE49-F238E27FC236}">
                <a16:creationId xmlns:a16="http://schemas.microsoft.com/office/drawing/2014/main" id="{3306D185-430D-454E-8A86-D9591EA002A7}"/>
              </a:ext>
            </a:extLst>
          </p:cNvPr>
          <p:cNvSpPr/>
          <p:nvPr/>
        </p:nvSpPr>
        <p:spPr>
          <a:xfrm rot="5400000">
            <a:off x="3596261" y="4065654"/>
            <a:ext cx="645156" cy="216477"/>
          </a:xfrm>
          <a:prstGeom prst="leftArrow">
            <a:avLst/>
          </a:prstGeom>
          <a:solidFill>
            <a:srgbClr val="C00000"/>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100" name="Arrow: Left 1099">
            <a:extLst>
              <a:ext uri="{FF2B5EF4-FFF2-40B4-BE49-F238E27FC236}">
                <a16:creationId xmlns:a16="http://schemas.microsoft.com/office/drawing/2014/main" id="{8576F3AC-7F22-4660-955B-E3281D86914D}"/>
              </a:ext>
            </a:extLst>
          </p:cNvPr>
          <p:cNvSpPr/>
          <p:nvPr/>
        </p:nvSpPr>
        <p:spPr>
          <a:xfrm rot="5400000">
            <a:off x="2988244" y="3208780"/>
            <a:ext cx="422349" cy="216477"/>
          </a:xfrm>
          <a:prstGeom prst="leftArrow">
            <a:avLst/>
          </a:prstGeom>
          <a:solidFill>
            <a:srgbClr val="C00000"/>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101" name="Arrow: Left 1100">
            <a:extLst>
              <a:ext uri="{FF2B5EF4-FFF2-40B4-BE49-F238E27FC236}">
                <a16:creationId xmlns:a16="http://schemas.microsoft.com/office/drawing/2014/main" id="{070DD60E-86D5-4009-BACB-CDEB0D178051}"/>
              </a:ext>
            </a:extLst>
          </p:cNvPr>
          <p:cNvSpPr/>
          <p:nvPr/>
        </p:nvSpPr>
        <p:spPr>
          <a:xfrm rot="5400000">
            <a:off x="2767866" y="3067819"/>
            <a:ext cx="1501589" cy="216477"/>
          </a:xfrm>
          <a:prstGeom prst="leftArrow">
            <a:avLst/>
          </a:prstGeom>
          <a:solidFill>
            <a:srgbClr val="C00000"/>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102" name="Arrow: Left 1101">
            <a:extLst>
              <a:ext uri="{FF2B5EF4-FFF2-40B4-BE49-F238E27FC236}">
                <a16:creationId xmlns:a16="http://schemas.microsoft.com/office/drawing/2014/main" id="{71315B01-070C-4269-841F-05EDB1374A78}"/>
              </a:ext>
            </a:extLst>
          </p:cNvPr>
          <p:cNvSpPr/>
          <p:nvPr/>
        </p:nvSpPr>
        <p:spPr>
          <a:xfrm>
            <a:off x="4196944" y="4100905"/>
            <a:ext cx="5217200" cy="199147"/>
          </a:xfrm>
          <a:prstGeom prst="leftArrow">
            <a:avLst>
              <a:gd name="adj1" fmla="val 50000"/>
              <a:gd name="adj2" fmla="val 75509"/>
            </a:avLst>
          </a:prstGeom>
          <a:solidFill>
            <a:srgbClr val="BFBFBF"/>
          </a:solidFill>
          <a:ln w="9525" cap="flat" cmpd="sng" algn="ctr">
            <a:noFill/>
            <a:prstDash val="sysDo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pis For Office"/>
              <a:ea typeface="+mn-ea"/>
              <a:cs typeface="+mn-cs"/>
            </a:endParaRPr>
          </a:p>
        </p:txBody>
      </p:sp>
      <p:sp>
        <p:nvSpPr>
          <p:cNvPr id="1103" name="Arrow: Bent 1102">
            <a:extLst>
              <a:ext uri="{FF2B5EF4-FFF2-40B4-BE49-F238E27FC236}">
                <a16:creationId xmlns:a16="http://schemas.microsoft.com/office/drawing/2014/main" id="{93F4D1EB-55E9-4D65-98E2-45F2464EC225}"/>
              </a:ext>
            </a:extLst>
          </p:cNvPr>
          <p:cNvSpPr/>
          <p:nvPr/>
        </p:nvSpPr>
        <p:spPr>
          <a:xfrm rot="16200000">
            <a:off x="3621314" y="3559207"/>
            <a:ext cx="373073" cy="1015516"/>
          </a:xfrm>
          <a:prstGeom prst="bentArrow">
            <a:avLst>
              <a:gd name="adj1" fmla="val 23252"/>
              <a:gd name="adj2" fmla="val 24673"/>
              <a:gd name="adj3" fmla="val 35767"/>
              <a:gd name="adj4" fmla="val 32352"/>
            </a:avLst>
          </a:prstGeom>
          <a:solidFill>
            <a:srgbClr val="BFBFBF"/>
          </a:solidFill>
          <a:ln w="9525" cap="flat" cmpd="sng" algn="ctr">
            <a:noFill/>
            <a:prstDash val="sysDo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04" name="Rectangle: Rounded Corners 1103">
            <a:extLst>
              <a:ext uri="{FF2B5EF4-FFF2-40B4-BE49-F238E27FC236}">
                <a16:creationId xmlns:a16="http://schemas.microsoft.com/office/drawing/2014/main" id="{80934AA3-69C9-41FD-AAA0-FD7487DFA0A3}"/>
              </a:ext>
            </a:extLst>
          </p:cNvPr>
          <p:cNvSpPr/>
          <p:nvPr/>
        </p:nvSpPr>
        <p:spPr>
          <a:xfrm>
            <a:off x="7085073" y="4919654"/>
            <a:ext cx="604521" cy="237181"/>
          </a:xfrm>
          <a:prstGeom prst="roundRect">
            <a:avLst/>
          </a:prstGeom>
          <a:solidFill>
            <a:srgbClr val="C00000"/>
          </a:solidFill>
          <a:ln w="9525" cap="flat" cmpd="sng" algn="ctr">
            <a:noFill/>
            <a:prstDash val="solid"/>
          </a:ln>
          <a:effectLst/>
        </p:spPr>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FFFFFF"/>
                </a:solidFill>
                <a:effectLst/>
                <a:uLnTx/>
                <a:uFillTx/>
                <a:latin typeface="Apis For Office"/>
                <a:ea typeface="+mn-ea"/>
                <a:cs typeface="+mn-cs"/>
              </a:rPr>
              <a:t>CHO</a:t>
            </a:r>
            <a:endParaRPr kumimoji="0" lang="en-US" sz="933" b="0" i="0" u="none" strike="noStrike" kern="0" cap="none" spc="0" normalizeH="0" baseline="0" noProof="0" dirty="0">
              <a:ln>
                <a:noFill/>
              </a:ln>
              <a:solidFill>
                <a:srgbClr val="FFFFFF"/>
              </a:solidFill>
              <a:effectLst/>
              <a:uLnTx/>
              <a:uFillTx/>
              <a:latin typeface="Apis For Office"/>
              <a:ea typeface="+mn-ea"/>
              <a:cs typeface="+mn-cs"/>
            </a:endParaRPr>
          </a:p>
        </p:txBody>
      </p:sp>
      <p:sp>
        <p:nvSpPr>
          <p:cNvPr id="1105" name="Rectangle: Rounded Corners 1104">
            <a:extLst>
              <a:ext uri="{FF2B5EF4-FFF2-40B4-BE49-F238E27FC236}">
                <a16:creationId xmlns:a16="http://schemas.microsoft.com/office/drawing/2014/main" id="{D931CF10-2EE0-4761-AD1A-D02756467EE6}"/>
              </a:ext>
            </a:extLst>
          </p:cNvPr>
          <p:cNvSpPr/>
          <p:nvPr/>
        </p:nvSpPr>
        <p:spPr>
          <a:xfrm>
            <a:off x="8545068" y="4929579"/>
            <a:ext cx="604521" cy="237181"/>
          </a:xfrm>
          <a:prstGeom prst="roundRect">
            <a:avLst/>
          </a:prstGeom>
          <a:solidFill>
            <a:srgbClr val="C00000"/>
          </a:solidFill>
          <a:ln w="9525" cap="flat" cmpd="sng" algn="ctr">
            <a:noFill/>
            <a:prstDash val="solid"/>
          </a:ln>
          <a:effectLst/>
        </p:spPr>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srgbClr val="FFFFFF"/>
                </a:solidFill>
                <a:effectLst/>
                <a:uLnTx/>
                <a:uFillTx/>
                <a:latin typeface="Apis For Office"/>
                <a:ea typeface="+mn-ea"/>
                <a:cs typeface="+mn-cs"/>
              </a:rPr>
              <a:t>CHO</a:t>
            </a:r>
            <a:endParaRPr kumimoji="0" lang="en-US" sz="933" b="0" i="0" u="none" strike="noStrike" kern="0" cap="none" spc="0" normalizeH="0" baseline="0" noProof="0" dirty="0">
              <a:ln>
                <a:noFill/>
              </a:ln>
              <a:solidFill>
                <a:srgbClr val="FFFFFF"/>
              </a:solidFill>
              <a:effectLst/>
              <a:uLnTx/>
              <a:uFillTx/>
              <a:latin typeface="Apis For Office"/>
              <a:ea typeface="+mn-ea"/>
              <a:cs typeface="+mn-cs"/>
            </a:endParaRPr>
          </a:p>
        </p:txBody>
      </p:sp>
      <p:sp>
        <p:nvSpPr>
          <p:cNvPr id="1106" name="TextBox 1105">
            <a:extLst>
              <a:ext uri="{FF2B5EF4-FFF2-40B4-BE49-F238E27FC236}">
                <a16:creationId xmlns:a16="http://schemas.microsoft.com/office/drawing/2014/main" id="{A45E6A77-26E8-44CF-9E79-FAFEE168063A}"/>
              </a:ext>
            </a:extLst>
          </p:cNvPr>
          <p:cNvSpPr txBox="1"/>
          <p:nvPr/>
        </p:nvSpPr>
        <p:spPr>
          <a:xfrm>
            <a:off x="6053303" y="3839093"/>
            <a:ext cx="1117653" cy="256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err="1">
                <a:ln>
                  <a:noFill/>
                </a:ln>
                <a:solidFill>
                  <a:srgbClr val="001965"/>
                </a:solidFill>
                <a:effectLst/>
                <a:uLnTx/>
                <a:uFillTx/>
                <a:latin typeface="Apis For Office"/>
                <a:ea typeface="+mn-ea"/>
                <a:cs typeface="+mn-cs"/>
              </a:rPr>
              <a:t>Vagus</a:t>
            </a:r>
            <a:r>
              <a:rPr kumimoji="0" lang="en-CA" sz="1067" b="0" i="0" u="none" strike="noStrike" kern="1200" cap="none" spc="0" normalizeH="0" baseline="0" noProof="0" dirty="0">
                <a:ln>
                  <a:noFill/>
                </a:ln>
                <a:solidFill>
                  <a:srgbClr val="001965"/>
                </a:solidFill>
                <a:effectLst/>
                <a:uLnTx/>
                <a:uFillTx/>
                <a:latin typeface="Apis For Office"/>
                <a:ea typeface="+mn-ea"/>
                <a:cs typeface="+mn-cs"/>
              </a:rPr>
              <a:t> nerve</a:t>
            </a:r>
            <a:endParaRPr kumimoji="0" lang="en-US" sz="1067" b="0" i="0" u="none" strike="noStrike" kern="1200" cap="none" spc="0" normalizeH="0" baseline="0" noProof="0" dirty="0">
              <a:ln>
                <a:noFill/>
              </a:ln>
              <a:solidFill>
                <a:srgbClr val="001965"/>
              </a:solidFill>
              <a:effectLst/>
              <a:uLnTx/>
              <a:uFillTx/>
              <a:latin typeface="Apis For Office"/>
              <a:ea typeface="+mn-ea"/>
              <a:cs typeface="+mn-cs"/>
            </a:endParaRPr>
          </a:p>
        </p:txBody>
      </p:sp>
      <p:cxnSp>
        <p:nvCxnSpPr>
          <p:cNvPr id="1107" name="Straight Connector 1106">
            <a:extLst>
              <a:ext uri="{FF2B5EF4-FFF2-40B4-BE49-F238E27FC236}">
                <a16:creationId xmlns:a16="http://schemas.microsoft.com/office/drawing/2014/main" id="{75E5F5E8-E973-4B56-BF7F-9B7C2D81AE58}"/>
              </a:ext>
            </a:extLst>
          </p:cNvPr>
          <p:cNvCxnSpPr>
            <a:cxnSpLocks/>
          </p:cNvCxnSpPr>
          <p:nvPr/>
        </p:nvCxnSpPr>
        <p:spPr>
          <a:xfrm>
            <a:off x="7387332" y="5167976"/>
            <a:ext cx="0" cy="379256"/>
          </a:xfrm>
          <a:prstGeom prst="line">
            <a:avLst/>
          </a:prstGeom>
          <a:noFill/>
          <a:ln w="15875" cap="flat" cmpd="sng" algn="ctr">
            <a:solidFill>
              <a:srgbClr val="C00000"/>
            </a:solidFill>
            <a:prstDash val="solid"/>
            <a:headEnd type="oval"/>
            <a:tailEnd type="oval"/>
          </a:ln>
          <a:effectLst/>
        </p:spPr>
      </p:cxnSp>
      <p:cxnSp>
        <p:nvCxnSpPr>
          <p:cNvPr id="1108" name="Straight Connector 1107">
            <a:extLst>
              <a:ext uri="{FF2B5EF4-FFF2-40B4-BE49-F238E27FC236}">
                <a16:creationId xmlns:a16="http://schemas.microsoft.com/office/drawing/2014/main" id="{DFCF279C-07CA-46F0-8F8D-2DCD0468DD35}"/>
              </a:ext>
            </a:extLst>
          </p:cNvPr>
          <p:cNvCxnSpPr>
            <a:cxnSpLocks/>
          </p:cNvCxnSpPr>
          <p:nvPr/>
        </p:nvCxnSpPr>
        <p:spPr>
          <a:xfrm>
            <a:off x="8840408" y="5177126"/>
            <a:ext cx="0" cy="441223"/>
          </a:xfrm>
          <a:prstGeom prst="line">
            <a:avLst/>
          </a:prstGeom>
          <a:noFill/>
          <a:ln w="15875" cap="flat" cmpd="sng" algn="ctr">
            <a:solidFill>
              <a:srgbClr val="C00000"/>
            </a:solidFill>
            <a:prstDash val="solid"/>
            <a:headEnd type="oval"/>
            <a:tailEnd type="oval"/>
          </a:ln>
          <a:effectLst/>
        </p:spPr>
      </p:cxnSp>
      <p:grpSp>
        <p:nvGrpSpPr>
          <p:cNvPr id="1109" name="Group 1108">
            <a:extLst>
              <a:ext uri="{FF2B5EF4-FFF2-40B4-BE49-F238E27FC236}">
                <a16:creationId xmlns:a16="http://schemas.microsoft.com/office/drawing/2014/main" id="{35ACAACB-7F67-436B-887E-8E47E0A27688}"/>
              </a:ext>
            </a:extLst>
          </p:cNvPr>
          <p:cNvGrpSpPr/>
          <p:nvPr/>
        </p:nvGrpSpPr>
        <p:grpSpPr>
          <a:xfrm>
            <a:off x="10522339" y="4528147"/>
            <a:ext cx="923581" cy="1079596"/>
            <a:chOff x="7595052" y="3597037"/>
            <a:chExt cx="704239" cy="823202"/>
          </a:xfrm>
        </p:grpSpPr>
        <p:sp>
          <p:nvSpPr>
            <p:cNvPr id="1110" name="Freeform 18">
              <a:extLst>
                <a:ext uri="{FF2B5EF4-FFF2-40B4-BE49-F238E27FC236}">
                  <a16:creationId xmlns:a16="http://schemas.microsoft.com/office/drawing/2014/main" id="{099E501B-F64B-40D1-8238-7D746D90F622}"/>
                </a:ext>
              </a:extLst>
            </p:cNvPr>
            <p:cNvSpPr>
              <a:spLocks noChangeAspect="1"/>
            </p:cNvSpPr>
            <p:nvPr/>
          </p:nvSpPr>
          <p:spPr bwMode="auto">
            <a:xfrm>
              <a:off x="7595052" y="3648636"/>
              <a:ext cx="704239" cy="771603"/>
            </a:xfrm>
            <a:custGeom>
              <a:avLst/>
              <a:gdLst>
                <a:gd name="T0" fmla="*/ 308 w 751"/>
                <a:gd name="T1" fmla="*/ 263 h 823"/>
                <a:gd name="T2" fmla="*/ 133 w 751"/>
                <a:gd name="T3" fmla="*/ 201 h 823"/>
                <a:gd name="T4" fmla="*/ 133 w 751"/>
                <a:gd name="T5" fmla="*/ 326 h 823"/>
                <a:gd name="T6" fmla="*/ 170 w 751"/>
                <a:gd name="T7" fmla="*/ 450 h 823"/>
                <a:gd name="T8" fmla="*/ 228 w 751"/>
                <a:gd name="T9" fmla="*/ 447 h 823"/>
                <a:gd name="T10" fmla="*/ 446 w 751"/>
                <a:gd name="T11" fmla="*/ 447 h 823"/>
                <a:gd name="T12" fmla="*/ 191 w 751"/>
                <a:gd name="T13" fmla="*/ 383 h 823"/>
                <a:gd name="T14" fmla="*/ 477 w 751"/>
                <a:gd name="T15" fmla="*/ 312 h 823"/>
                <a:gd name="T16" fmla="*/ 359 w 751"/>
                <a:gd name="T17" fmla="*/ 285 h 823"/>
                <a:gd name="T18" fmla="*/ 502 w 751"/>
                <a:gd name="T19" fmla="*/ 268 h 823"/>
                <a:gd name="T20" fmla="*/ 461 w 751"/>
                <a:gd name="T21" fmla="*/ 383 h 823"/>
                <a:gd name="T22" fmla="*/ 425 w 751"/>
                <a:gd name="T23" fmla="*/ 382 h 823"/>
                <a:gd name="T24" fmla="*/ 308 w 751"/>
                <a:gd name="T25" fmla="*/ 451 h 823"/>
                <a:gd name="T26" fmla="*/ 173 w 751"/>
                <a:gd name="T27" fmla="*/ 505 h 823"/>
                <a:gd name="T28" fmla="*/ 223 w 751"/>
                <a:gd name="T29" fmla="*/ 592 h 823"/>
                <a:gd name="T30" fmla="*/ 41 w 751"/>
                <a:gd name="T31" fmla="*/ 509 h 823"/>
                <a:gd name="T32" fmla="*/ 19 w 751"/>
                <a:gd name="T33" fmla="*/ 349 h 823"/>
                <a:gd name="T34" fmla="*/ 16 w 751"/>
                <a:gd name="T35" fmla="*/ 182 h 823"/>
                <a:gd name="T36" fmla="*/ 78 w 751"/>
                <a:gd name="T37" fmla="*/ 54 h 823"/>
                <a:gd name="T38" fmla="*/ 268 w 751"/>
                <a:gd name="T39" fmla="*/ 126 h 823"/>
                <a:gd name="T40" fmla="*/ 417 w 751"/>
                <a:gd name="T41" fmla="*/ 157 h 823"/>
                <a:gd name="T42" fmla="*/ 548 w 751"/>
                <a:gd name="T43" fmla="*/ 107 h 823"/>
                <a:gd name="T44" fmla="*/ 693 w 751"/>
                <a:gd name="T45" fmla="*/ 57 h 823"/>
                <a:gd name="T46" fmla="*/ 709 w 751"/>
                <a:gd name="T47" fmla="*/ 204 h 823"/>
                <a:gd name="T48" fmla="*/ 678 w 751"/>
                <a:gd name="T49" fmla="*/ 375 h 823"/>
                <a:gd name="T50" fmla="*/ 642 w 751"/>
                <a:gd name="T51" fmla="*/ 569 h 823"/>
                <a:gd name="T52" fmla="*/ 500 w 751"/>
                <a:gd name="T53" fmla="*/ 711 h 823"/>
                <a:gd name="T54" fmla="*/ 369 w 751"/>
                <a:gd name="T55" fmla="*/ 823 h 823"/>
                <a:gd name="T56" fmla="*/ 293 w 751"/>
                <a:gd name="T57" fmla="*/ 729 h 823"/>
                <a:gd name="T58" fmla="*/ 349 w 751"/>
                <a:gd name="T59" fmla="*/ 559 h 823"/>
                <a:gd name="T60" fmla="*/ 488 w 751"/>
                <a:gd name="T61" fmla="*/ 599 h 823"/>
                <a:gd name="T62" fmla="*/ 564 w 751"/>
                <a:gd name="T63" fmla="*/ 456 h 823"/>
                <a:gd name="T64" fmla="*/ 594 w 751"/>
                <a:gd name="T65" fmla="*/ 267 h 823"/>
                <a:gd name="T66" fmla="*/ 579 w 751"/>
                <a:gd name="T67" fmla="*/ 241 h 823"/>
                <a:gd name="T68" fmla="*/ 502 w 751"/>
                <a:gd name="T69" fmla="*/ 268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1" h="823">
                  <a:moveTo>
                    <a:pt x="359" y="285"/>
                  </a:moveTo>
                  <a:cubicBezTo>
                    <a:pt x="330" y="282"/>
                    <a:pt x="305" y="271"/>
                    <a:pt x="308" y="263"/>
                  </a:cubicBezTo>
                  <a:cubicBezTo>
                    <a:pt x="295" y="278"/>
                    <a:pt x="210" y="266"/>
                    <a:pt x="209" y="228"/>
                  </a:cubicBezTo>
                  <a:cubicBezTo>
                    <a:pt x="172" y="243"/>
                    <a:pt x="142" y="211"/>
                    <a:pt x="133" y="201"/>
                  </a:cubicBezTo>
                  <a:cubicBezTo>
                    <a:pt x="138" y="223"/>
                    <a:pt x="134" y="245"/>
                    <a:pt x="127" y="247"/>
                  </a:cubicBezTo>
                  <a:cubicBezTo>
                    <a:pt x="146" y="252"/>
                    <a:pt x="145" y="319"/>
                    <a:pt x="133" y="326"/>
                  </a:cubicBezTo>
                  <a:cubicBezTo>
                    <a:pt x="146" y="334"/>
                    <a:pt x="157" y="392"/>
                    <a:pt x="148" y="410"/>
                  </a:cubicBezTo>
                  <a:cubicBezTo>
                    <a:pt x="173" y="422"/>
                    <a:pt x="170" y="450"/>
                    <a:pt x="170" y="450"/>
                  </a:cubicBezTo>
                  <a:cubicBezTo>
                    <a:pt x="192" y="444"/>
                    <a:pt x="212" y="443"/>
                    <a:pt x="229" y="449"/>
                  </a:cubicBezTo>
                  <a:cubicBezTo>
                    <a:pt x="228" y="447"/>
                    <a:pt x="228" y="447"/>
                    <a:pt x="228" y="447"/>
                  </a:cubicBezTo>
                  <a:cubicBezTo>
                    <a:pt x="201" y="348"/>
                    <a:pt x="386" y="396"/>
                    <a:pt x="402" y="507"/>
                  </a:cubicBezTo>
                  <a:cubicBezTo>
                    <a:pt x="382" y="439"/>
                    <a:pt x="449" y="455"/>
                    <a:pt x="446" y="447"/>
                  </a:cubicBezTo>
                  <a:cubicBezTo>
                    <a:pt x="368" y="467"/>
                    <a:pt x="347" y="409"/>
                    <a:pt x="294" y="393"/>
                  </a:cubicBezTo>
                  <a:cubicBezTo>
                    <a:pt x="239" y="375"/>
                    <a:pt x="221" y="397"/>
                    <a:pt x="191" y="383"/>
                  </a:cubicBezTo>
                  <a:cubicBezTo>
                    <a:pt x="119" y="349"/>
                    <a:pt x="156" y="261"/>
                    <a:pt x="220" y="260"/>
                  </a:cubicBezTo>
                  <a:cubicBezTo>
                    <a:pt x="291" y="259"/>
                    <a:pt x="465" y="347"/>
                    <a:pt x="477" y="312"/>
                  </a:cubicBezTo>
                  <a:cubicBezTo>
                    <a:pt x="442" y="331"/>
                    <a:pt x="376" y="293"/>
                    <a:pt x="369" y="290"/>
                  </a:cubicBezTo>
                  <a:cubicBezTo>
                    <a:pt x="359" y="285"/>
                    <a:pt x="359" y="285"/>
                    <a:pt x="359" y="285"/>
                  </a:cubicBezTo>
                  <a:cubicBezTo>
                    <a:pt x="384" y="287"/>
                    <a:pt x="411" y="284"/>
                    <a:pt x="427" y="269"/>
                  </a:cubicBezTo>
                  <a:cubicBezTo>
                    <a:pt x="438" y="287"/>
                    <a:pt x="474" y="280"/>
                    <a:pt x="502" y="268"/>
                  </a:cubicBezTo>
                  <a:cubicBezTo>
                    <a:pt x="504" y="268"/>
                    <a:pt x="504" y="268"/>
                    <a:pt x="504" y="268"/>
                  </a:cubicBezTo>
                  <a:cubicBezTo>
                    <a:pt x="561" y="282"/>
                    <a:pt x="572" y="379"/>
                    <a:pt x="461" y="383"/>
                  </a:cubicBezTo>
                  <a:cubicBezTo>
                    <a:pt x="373" y="386"/>
                    <a:pt x="295" y="310"/>
                    <a:pt x="237" y="323"/>
                  </a:cubicBezTo>
                  <a:cubicBezTo>
                    <a:pt x="302" y="316"/>
                    <a:pt x="359" y="390"/>
                    <a:pt x="425" y="382"/>
                  </a:cubicBezTo>
                  <a:cubicBezTo>
                    <a:pt x="515" y="372"/>
                    <a:pt x="547" y="513"/>
                    <a:pt x="464" y="503"/>
                  </a:cubicBezTo>
                  <a:cubicBezTo>
                    <a:pt x="423" y="609"/>
                    <a:pt x="362" y="539"/>
                    <a:pt x="308" y="451"/>
                  </a:cubicBezTo>
                  <a:cubicBezTo>
                    <a:pt x="410" y="599"/>
                    <a:pt x="256" y="609"/>
                    <a:pt x="230" y="522"/>
                  </a:cubicBezTo>
                  <a:cubicBezTo>
                    <a:pt x="200" y="475"/>
                    <a:pt x="173" y="505"/>
                    <a:pt x="173" y="505"/>
                  </a:cubicBezTo>
                  <a:cubicBezTo>
                    <a:pt x="178" y="521"/>
                    <a:pt x="181" y="526"/>
                    <a:pt x="177" y="535"/>
                  </a:cubicBezTo>
                  <a:cubicBezTo>
                    <a:pt x="186" y="535"/>
                    <a:pt x="243" y="562"/>
                    <a:pt x="223" y="592"/>
                  </a:cubicBezTo>
                  <a:cubicBezTo>
                    <a:pt x="208" y="550"/>
                    <a:pt x="180" y="571"/>
                    <a:pt x="168" y="552"/>
                  </a:cubicBezTo>
                  <a:cubicBezTo>
                    <a:pt x="109" y="608"/>
                    <a:pt x="10" y="560"/>
                    <a:pt x="41" y="509"/>
                  </a:cubicBezTo>
                  <a:cubicBezTo>
                    <a:pt x="4" y="512"/>
                    <a:pt x="11" y="425"/>
                    <a:pt x="24" y="425"/>
                  </a:cubicBezTo>
                  <a:cubicBezTo>
                    <a:pt x="6" y="403"/>
                    <a:pt x="3" y="369"/>
                    <a:pt x="19" y="349"/>
                  </a:cubicBezTo>
                  <a:cubicBezTo>
                    <a:pt x="7" y="325"/>
                    <a:pt x="6" y="286"/>
                    <a:pt x="18" y="272"/>
                  </a:cubicBezTo>
                  <a:cubicBezTo>
                    <a:pt x="0" y="250"/>
                    <a:pt x="8" y="191"/>
                    <a:pt x="16" y="182"/>
                  </a:cubicBezTo>
                  <a:cubicBezTo>
                    <a:pt x="5" y="166"/>
                    <a:pt x="5" y="135"/>
                    <a:pt x="10" y="119"/>
                  </a:cubicBezTo>
                  <a:cubicBezTo>
                    <a:pt x="20" y="89"/>
                    <a:pt x="56" y="63"/>
                    <a:pt x="78" y="54"/>
                  </a:cubicBezTo>
                  <a:cubicBezTo>
                    <a:pt x="117" y="38"/>
                    <a:pt x="184" y="53"/>
                    <a:pt x="188" y="89"/>
                  </a:cubicBezTo>
                  <a:cubicBezTo>
                    <a:pt x="196" y="79"/>
                    <a:pt x="269" y="101"/>
                    <a:pt x="268" y="126"/>
                  </a:cubicBezTo>
                  <a:cubicBezTo>
                    <a:pt x="287" y="107"/>
                    <a:pt x="338" y="128"/>
                    <a:pt x="340" y="148"/>
                  </a:cubicBezTo>
                  <a:cubicBezTo>
                    <a:pt x="368" y="119"/>
                    <a:pt x="415" y="151"/>
                    <a:pt x="417" y="157"/>
                  </a:cubicBezTo>
                  <a:cubicBezTo>
                    <a:pt x="417" y="141"/>
                    <a:pt x="484" y="129"/>
                    <a:pt x="493" y="144"/>
                  </a:cubicBezTo>
                  <a:cubicBezTo>
                    <a:pt x="492" y="126"/>
                    <a:pt x="531" y="101"/>
                    <a:pt x="548" y="107"/>
                  </a:cubicBezTo>
                  <a:cubicBezTo>
                    <a:pt x="544" y="88"/>
                    <a:pt x="608" y="57"/>
                    <a:pt x="610" y="70"/>
                  </a:cubicBezTo>
                  <a:cubicBezTo>
                    <a:pt x="607" y="49"/>
                    <a:pt x="684" y="0"/>
                    <a:pt x="693" y="57"/>
                  </a:cubicBezTo>
                  <a:cubicBezTo>
                    <a:pt x="703" y="56"/>
                    <a:pt x="751" y="81"/>
                    <a:pt x="723" y="133"/>
                  </a:cubicBezTo>
                  <a:cubicBezTo>
                    <a:pt x="734" y="144"/>
                    <a:pt x="724" y="191"/>
                    <a:pt x="709" y="204"/>
                  </a:cubicBezTo>
                  <a:cubicBezTo>
                    <a:pt x="726" y="213"/>
                    <a:pt x="703" y="272"/>
                    <a:pt x="687" y="284"/>
                  </a:cubicBezTo>
                  <a:cubicBezTo>
                    <a:pt x="703" y="294"/>
                    <a:pt x="693" y="365"/>
                    <a:pt x="678" y="375"/>
                  </a:cubicBezTo>
                  <a:cubicBezTo>
                    <a:pt x="700" y="402"/>
                    <a:pt x="687" y="452"/>
                    <a:pt x="666" y="470"/>
                  </a:cubicBezTo>
                  <a:cubicBezTo>
                    <a:pt x="693" y="483"/>
                    <a:pt x="662" y="567"/>
                    <a:pt x="642" y="569"/>
                  </a:cubicBezTo>
                  <a:cubicBezTo>
                    <a:pt x="656" y="602"/>
                    <a:pt x="596" y="658"/>
                    <a:pt x="578" y="646"/>
                  </a:cubicBezTo>
                  <a:cubicBezTo>
                    <a:pt x="582" y="680"/>
                    <a:pt x="516" y="720"/>
                    <a:pt x="500" y="711"/>
                  </a:cubicBezTo>
                  <a:cubicBezTo>
                    <a:pt x="493" y="741"/>
                    <a:pt x="455" y="764"/>
                    <a:pt x="401" y="743"/>
                  </a:cubicBezTo>
                  <a:cubicBezTo>
                    <a:pt x="385" y="755"/>
                    <a:pt x="365" y="802"/>
                    <a:pt x="369" y="823"/>
                  </a:cubicBezTo>
                  <a:cubicBezTo>
                    <a:pt x="351" y="807"/>
                    <a:pt x="349" y="815"/>
                    <a:pt x="337" y="823"/>
                  </a:cubicBezTo>
                  <a:cubicBezTo>
                    <a:pt x="336" y="770"/>
                    <a:pt x="309" y="787"/>
                    <a:pt x="293" y="729"/>
                  </a:cubicBezTo>
                  <a:cubicBezTo>
                    <a:pt x="265" y="695"/>
                    <a:pt x="276" y="642"/>
                    <a:pt x="292" y="627"/>
                  </a:cubicBezTo>
                  <a:cubicBezTo>
                    <a:pt x="279" y="604"/>
                    <a:pt x="323" y="567"/>
                    <a:pt x="349" y="559"/>
                  </a:cubicBezTo>
                  <a:cubicBezTo>
                    <a:pt x="376" y="550"/>
                    <a:pt x="439" y="545"/>
                    <a:pt x="447" y="607"/>
                  </a:cubicBezTo>
                  <a:cubicBezTo>
                    <a:pt x="457" y="603"/>
                    <a:pt x="467" y="594"/>
                    <a:pt x="488" y="599"/>
                  </a:cubicBezTo>
                  <a:cubicBezTo>
                    <a:pt x="482" y="577"/>
                    <a:pt x="508" y="535"/>
                    <a:pt x="536" y="531"/>
                  </a:cubicBezTo>
                  <a:cubicBezTo>
                    <a:pt x="524" y="521"/>
                    <a:pt x="551" y="459"/>
                    <a:pt x="564" y="456"/>
                  </a:cubicBezTo>
                  <a:cubicBezTo>
                    <a:pt x="552" y="447"/>
                    <a:pt x="558" y="376"/>
                    <a:pt x="575" y="363"/>
                  </a:cubicBezTo>
                  <a:cubicBezTo>
                    <a:pt x="566" y="352"/>
                    <a:pt x="572" y="272"/>
                    <a:pt x="594" y="267"/>
                  </a:cubicBezTo>
                  <a:cubicBezTo>
                    <a:pt x="585" y="264"/>
                    <a:pt x="586" y="250"/>
                    <a:pt x="586" y="237"/>
                  </a:cubicBezTo>
                  <a:cubicBezTo>
                    <a:pt x="579" y="241"/>
                    <a:pt x="579" y="241"/>
                    <a:pt x="579" y="241"/>
                  </a:cubicBezTo>
                  <a:cubicBezTo>
                    <a:pt x="565" y="250"/>
                    <a:pt x="554" y="250"/>
                    <a:pt x="534" y="246"/>
                  </a:cubicBezTo>
                  <a:cubicBezTo>
                    <a:pt x="532" y="252"/>
                    <a:pt x="519" y="261"/>
                    <a:pt x="502" y="268"/>
                  </a:cubicBezTo>
                </a:path>
              </a:pathLst>
            </a:custGeom>
            <a:solidFill>
              <a:srgbClr val="FFF5EE"/>
            </a:solidFill>
            <a:ln w="6350" cap="rnd">
              <a:solidFill>
                <a:srgbClr val="FF6600"/>
              </a:solidFill>
              <a:prstDash val="solid"/>
              <a:miter lim="800000"/>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11" name="Freeform 19">
              <a:extLst>
                <a:ext uri="{FF2B5EF4-FFF2-40B4-BE49-F238E27FC236}">
                  <a16:creationId xmlns:a16="http://schemas.microsoft.com/office/drawing/2014/main" id="{6CDF6E57-D3BE-4B4B-B7A3-28DD95B783F4}"/>
                </a:ext>
              </a:extLst>
            </p:cNvPr>
            <p:cNvSpPr>
              <a:spLocks noChangeAspect="1"/>
            </p:cNvSpPr>
            <p:nvPr/>
          </p:nvSpPr>
          <p:spPr bwMode="auto">
            <a:xfrm>
              <a:off x="7726378" y="3597037"/>
              <a:ext cx="121010" cy="92878"/>
            </a:xfrm>
            <a:custGeom>
              <a:avLst/>
              <a:gdLst>
                <a:gd name="T0" fmla="*/ 129 w 129"/>
                <a:gd name="T1" fmla="*/ 66 h 99"/>
                <a:gd name="T2" fmla="*/ 0 w 129"/>
                <a:gd name="T3" fmla="*/ 99 h 99"/>
              </a:gdLst>
              <a:ahLst/>
              <a:cxnLst>
                <a:cxn ang="0">
                  <a:pos x="T0" y="T1"/>
                </a:cxn>
                <a:cxn ang="0">
                  <a:pos x="T2" y="T3"/>
                </a:cxn>
              </a:cxnLst>
              <a:rect l="0" t="0" r="r" b="b"/>
              <a:pathLst>
                <a:path w="129" h="99">
                  <a:moveTo>
                    <a:pt x="129" y="66"/>
                  </a:moveTo>
                  <a:cubicBezTo>
                    <a:pt x="68" y="0"/>
                    <a:pt x="8" y="76"/>
                    <a:pt x="0" y="9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12" name="Line 20">
              <a:extLst>
                <a:ext uri="{FF2B5EF4-FFF2-40B4-BE49-F238E27FC236}">
                  <a16:creationId xmlns:a16="http://schemas.microsoft.com/office/drawing/2014/main" id="{9C8A4E51-BBF8-4707-B92F-215A2A7F7AE8}"/>
                </a:ext>
              </a:extLst>
            </p:cNvPr>
            <p:cNvSpPr>
              <a:spLocks noChangeAspect="1" noChangeShapeType="1"/>
            </p:cNvSpPr>
            <p:nvPr/>
          </p:nvSpPr>
          <p:spPr bwMode="auto">
            <a:xfrm>
              <a:off x="8227875" y="3679595"/>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13" name="Line 21">
              <a:extLst>
                <a:ext uri="{FF2B5EF4-FFF2-40B4-BE49-F238E27FC236}">
                  <a16:creationId xmlns:a16="http://schemas.microsoft.com/office/drawing/2014/main" id="{D4632CAB-DE3E-4802-BD76-44F181444C7A}"/>
                </a:ext>
              </a:extLst>
            </p:cNvPr>
            <p:cNvSpPr>
              <a:spLocks noChangeAspect="1" noChangeShapeType="1"/>
            </p:cNvSpPr>
            <p:nvPr/>
          </p:nvSpPr>
          <p:spPr bwMode="auto">
            <a:xfrm>
              <a:off x="7892221" y="3763741"/>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14" name="Freeform 22">
              <a:extLst>
                <a:ext uri="{FF2B5EF4-FFF2-40B4-BE49-F238E27FC236}">
                  <a16:creationId xmlns:a16="http://schemas.microsoft.com/office/drawing/2014/main" id="{95496746-0E4D-4E32-90A4-64641690CDD0}"/>
                </a:ext>
              </a:extLst>
            </p:cNvPr>
            <p:cNvSpPr>
              <a:spLocks noChangeAspect="1"/>
            </p:cNvSpPr>
            <p:nvPr/>
          </p:nvSpPr>
          <p:spPr bwMode="auto">
            <a:xfrm>
              <a:off x="7784701" y="3685152"/>
              <a:ext cx="73796" cy="42073"/>
            </a:xfrm>
            <a:custGeom>
              <a:avLst/>
              <a:gdLst>
                <a:gd name="T0" fmla="*/ 1 w 79"/>
                <a:gd name="T1" fmla="*/ 45 h 45"/>
                <a:gd name="T2" fmla="*/ 25 w 79"/>
                <a:gd name="T3" fmla="*/ 6 h 45"/>
                <a:gd name="T4" fmla="*/ 79 w 79"/>
                <a:gd name="T5" fmla="*/ 43 h 45"/>
              </a:gdLst>
              <a:ahLst/>
              <a:cxnLst>
                <a:cxn ang="0">
                  <a:pos x="T0" y="T1"/>
                </a:cxn>
                <a:cxn ang="0">
                  <a:pos x="T2" y="T3"/>
                </a:cxn>
                <a:cxn ang="0">
                  <a:pos x="T4" y="T5"/>
                </a:cxn>
              </a:cxnLst>
              <a:rect l="0" t="0" r="r" b="b"/>
              <a:pathLst>
                <a:path w="79" h="45">
                  <a:moveTo>
                    <a:pt x="1" y="45"/>
                  </a:moveTo>
                  <a:cubicBezTo>
                    <a:pt x="0" y="28"/>
                    <a:pt x="19" y="0"/>
                    <a:pt x="25" y="6"/>
                  </a:cubicBezTo>
                  <a:cubicBezTo>
                    <a:pt x="31" y="13"/>
                    <a:pt x="55" y="42"/>
                    <a:pt x="79" y="4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15" name="Freeform 23">
              <a:extLst>
                <a:ext uri="{FF2B5EF4-FFF2-40B4-BE49-F238E27FC236}">
                  <a16:creationId xmlns:a16="http://schemas.microsoft.com/office/drawing/2014/main" id="{2D8EA830-658B-4DEB-92A1-3759782E02CE}"/>
                </a:ext>
              </a:extLst>
            </p:cNvPr>
            <p:cNvSpPr>
              <a:spLocks noChangeAspect="1"/>
            </p:cNvSpPr>
            <p:nvPr/>
          </p:nvSpPr>
          <p:spPr bwMode="auto">
            <a:xfrm>
              <a:off x="7786288" y="3712539"/>
              <a:ext cx="281299" cy="189329"/>
            </a:xfrm>
            <a:custGeom>
              <a:avLst/>
              <a:gdLst>
                <a:gd name="T0" fmla="*/ 0 w 300"/>
                <a:gd name="T1" fmla="*/ 16 h 202"/>
                <a:gd name="T2" fmla="*/ 92 w 300"/>
                <a:gd name="T3" fmla="*/ 32 h 202"/>
                <a:gd name="T4" fmla="*/ 200 w 300"/>
                <a:gd name="T5" fmla="*/ 168 h 202"/>
                <a:gd name="T6" fmla="*/ 300 w 300"/>
                <a:gd name="T7" fmla="*/ 200 h 202"/>
              </a:gdLst>
              <a:ahLst/>
              <a:cxnLst>
                <a:cxn ang="0">
                  <a:pos x="T0" y="T1"/>
                </a:cxn>
                <a:cxn ang="0">
                  <a:pos x="T2" y="T3"/>
                </a:cxn>
                <a:cxn ang="0">
                  <a:pos x="T4" y="T5"/>
                </a:cxn>
                <a:cxn ang="0">
                  <a:pos x="T6" y="T7"/>
                </a:cxn>
              </a:cxnLst>
              <a:rect l="0" t="0" r="r" b="b"/>
              <a:pathLst>
                <a:path w="300" h="202">
                  <a:moveTo>
                    <a:pt x="0" y="16"/>
                  </a:moveTo>
                  <a:cubicBezTo>
                    <a:pt x="4" y="58"/>
                    <a:pt x="92" y="32"/>
                    <a:pt x="92" y="32"/>
                  </a:cubicBezTo>
                  <a:cubicBezTo>
                    <a:pt x="136" y="18"/>
                    <a:pt x="259" y="0"/>
                    <a:pt x="200" y="168"/>
                  </a:cubicBezTo>
                  <a:cubicBezTo>
                    <a:pt x="188" y="202"/>
                    <a:pt x="295" y="199"/>
                    <a:pt x="300" y="200"/>
                  </a:cubicBezTo>
                </a:path>
              </a:pathLst>
            </a:custGeom>
            <a:noFill/>
            <a:ln w="6350" cap="rnd">
              <a:solidFill>
                <a:srgbClr val="FF66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16" name="Freeform 24">
              <a:extLst>
                <a:ext uri="{FF2B5EF4-FFF2-40B4-BE49-F238E27FC236}">
                  <a16:creationId xmlns:a16="http://schemas.microsoft.com/office/drawing/2014/main" id="{AB98168A-BBCE-45B5-94A1-C39DC3BC8062}"/>
                </a:ext>
              </a:extLst>
            </p:cNvPr>
            <p:cNvSpPr>
              <a:spLocks noChangeAspect="1"/>
            </p:cNvSpPr>
            <p:nvPr/>
          </p:nvSpPr>
          <p:spPr bwMode="auto">
            <a:xfrm>
              <a:off x="7711301" y="3693487"/>
              <a:ext cx="222182" cy="221479"/>
            </a:xfrm>
            <a:custGeom>
              <a:avLst/>
              <a:gdLst>
                <a:gd name="T0" fmla="*/ 15 w 237"/>
                <a:gd name="T1" fmla="*/ 0 h 236"/>
                <a:gd name="T2" fmla="*/ 99 w 237"/>
                <a:gd name="T3" fmla="*/ 124 h 236"/>
                <a:gd name="T4" fmla="*/ 237 w 237"/>
                <a:gd name="T5" fmla="*/ 104 h 236"/>
                <a:gd name="T6" fmla="*/ 237 w 237"/>
                <a:gd name="T7" fmla="*/ 236 h 236"/>
              </a:gdLst>
              <a:ahLst/>
              <a:cxnLst>
                <a:cxn ang="0">
                  <a:pos x="T0" y="T1"/>
                </a:cxn>
                <a:cxn ang="0">
                  <a:pos x="T2" y="T3"/>
                </a:cxn>
                <a:cxn ang="0">
                  <a:pos x="T4" y="T5"/>
                </a:cxn>
                <a:cxn ang="0">
                  <a:pos x="T6" y="T7"/>
                </a:cxn>
              </a:cxnLst>
              <a:rect l="0" t="0" r="r" b="b"/>
              <a:pathLst>
                <a:path w="237" h="236">
                  <a:moveTo>
                    <a:pt x="15" y="0"/>
                  </a:moveTo>
                  <a:cubicBezTo>
                    <a:pt x="0" y="65"/>
                    <a:pt x="62" y="113"/>
                    <a:pt x="99" y="124"/>
                  </a:cubicBezTo>
                  <a:cubicBezTo>
                    <a:pt x="147" y="138"/>
                    <a:pt x="200" y="120"/>
                    <a:pt x="237" y="104"/>
                  </a:cubicBezTo>
                  <a:cubicBezTo>
                    <a:pt x="216" y="147"/>
                    <a:pt x="208" y="214"/>
                    <a:pt x="237" y="236"/>
                  </a:cubicBezTo>
                </a:path>
              </a:pathLst>
            </a:custGeom>
            <a:noFill/>
            <a:ln w="6350" cap="rnd">
              <a:solidFill>
                <a:srgbClr val="FF66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17" name="Freeform 25">
              <a:extLst>
                <a:ext uri="{FF2B5EF4-FFF2-40B4-BE49-F238E27FC236}">
                  <a16:creationId xmlns:a16="http://schemas.microsoft.com/office/drawing/2014/main" id="{CF41FB04-8F48-421D-BB41-1F8DF49D5838}"/>
                </a:ext>
              </a:extLst>
            </p:cNvPr>
            <p:cNvSpPr>
              <a:spLocks noChangeAspect="1"/>
            </p:cNvSpPr>
            <p:nvPr/>
          </p:nvSpPr>
          <p:spPr bwMode="auto">
            <a:xfrm>
              <a:off x="8144557" y="3778030"/>
              <a:ext cx="96411" cy="92878"/>
            </a:xfrm>
            <a:custGeom>
              <a:avLst/>
              <a:gdLst>
                <a:gd name="T0" fmla="*/ 0 w 103"/>
                <a:gd name="T1" fmla="*/ 99 h 99"/>
                <a:gd name="T2" fmla="*/ 33 w 103"/>
                <a:gd name="T3" fmla="*/ 55 h 99"/>
                <a:gd name="T4" fmla="*/ 103 w 103"/>
                <a:gd name="T5" fmla="*/ 0 h 99"/>
              </a:gdLst>
              <a:ahLst/>
              <a:cxnLst>
                <a:cxn ang="0">
                  <a:pos x="T0" y="T1"/>
                </a:cxn>
                <a:cxn ang="0">
                  <a:pos x="T2" y="T3"/>
                </a:cxn>
                <a:cxn ang="0">
                  <a:pos x="T4" y="T5"/>
                </a:cxn>
              </a:cxnLst>
              <a:rect l="0" t="0" r="r" b="b"/>
              <a:pathLst>
                <a:path w="103" h="99">
                  <a:moveTo>
                    <a:pt x="0" y="99"/>
                  </a:moveTo>
                  <a:cubicBezTo>
                    <a:pt x="20" y="87"/>
                    <a:pt x="32" y="66"/>
                    <a:pt x="33" y="55"/>
                  </a:cubicBezTo>
                  <a:cubicBezTo>
                    <a:pt x="72" y="58"/>
                    <a:pt x="103" y="16"/>
                    <a:pt x="103"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18" name="Freeform 26">
              <a:extLst>
                <a:ext uri="{FF2B5EF4-FFF2-40B4-BE49-F238E27FC236}">
                  <a16:creationId xmlns:a16="http://schemas.microsoft.com/office/drawing/2014/main" id="{7957177D-69E7-4122-97C9-35D28124851D}"/>
                </a:ext>
              </a:extLst>
            </p:cNvPr>
            <p:cNvSpPr>
              <a:spLocks noChangeAspect="1"/>
            </p:cNvSpPr>
            <p:nvPr/>
          </p:nvSpPr>
          <p:spPr bwMode="auto">
            <a:xfrm>
              <a:off x="7809696" y="4069366"/>
              <a:ext cx="60307" cy="73429"/>
            </a:xfrm>
            <a:custGeom>
              <a:avLst/>
              <a:gdLst>
                <a:gd name="T0" fmla="*/ 64 w 64"/>
                <a:gd name="T1" fmla="*/ 78 h 78"/>
                <a:gd name="T2" fmla="*/ 0 w 64"/>
                <a:gd name="T3" fmla="*/ 0 h 78"/>
              </a:gdLst>
              <a:ahLst/>
              <a:cxnLst>
                <a:cxn ang="0">
                  <a:pos x="T0" y="T1"/>
                </a:cxn>
                <a:cxn ang="0">
                  <a:pos x="T2" y="T3"/>
                </a:cxn>
              </a:cxnLst>
              <a:rect l="0" t="0" r="r" b="b"/>
              <a:pathLst>
                <a:path w="64" h="78">
                  <a:moveTo>
                    <a:pt x="64" y="78"/>
                  </a:moveTo>
                  <a:cubicBezTo>
                    <a:pt x="48" y="34"/>
                    <a:pt x="26"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19" name="Freeform 27">
              <a:extLst>
                <a:ext uri="{FF2B5EF4-FFF2-40B4-BE49-F238E27FC236}">
                  <a16:creationId xmlns:a16="http://schemas.microsoft.com/office/drawing/2014/main" id="{FD6ED7B3-6749-4585-88F8-2B20E48C8CF5}"/>
                </a:ext>
              </a:extLst>
            </p:cNvPr>
            <p:cNvSpPr>
              <a:spLocks noChangeAspect="1"/>
            </p:cNvSpPr>
            <p:nvPr/>
          </p:nvSpPr>
          <p:spPr bwMode="auto">
            <a:xfrm>
              <a:off x="7908091" y="4254328"/>
              <a:ext cx="63084" cy="90894"/>
            </a:xfrm>
            <a:custGeom>
              <a:avLst/>
              <a:gdLst>
                <a:gd name="T0" fmla="*/ 10 w 67"/>
                <a:gd name="T1" fmla="*/ 0 h 97"/>
                <a:gd name="T2" fmla="*/ 27 w 67"/>
                <a:gd name="T3" fmla="*/ 49 h 97"/>
                <a:gd name="T4" fmla="*/ 67 w 67"/>
                <a:gd name="T5" fmla="*/ 97 h 97"/>
              </a:gdLst>
              <a:ahLst/>
              <a:cxnLst>
                <a:cxn ang="0">
                  <a:pos x="T0" y="T1"/>
                </a:cxn>
                <a:cxn ang="0">
                  <a:pos x="T2" y="T3"/>
                </a:cxn>
                <a:cxn ang="0">
                  <a:pos x="T4" y="T5"/>
                </a:cxn>
              </a:cxnLst>
              <a:rect l="0" t="0" r="r" b="b"/>
              <a:pathLst>
                <a:path w="67" h="97">
                  <a:moveTo>
                    <a:pt x="10" y="0"/>
                  </a:moveTo>
                  <a:cubicBezTo>
                    <a:pt x="0" y="25"/>
                    <a:pt x="12" y="40"/>
                    <a:pt x="27" y="49"/>
                  </a:cubicBezTo>
                  <a:cubicBezTo>
                    <a:pt x="35" y="83"/>
                    <a:pt x="67" y="97"/>
                    <a:pt x="67" y="9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20" name="Freeform 28">
              <a:extLst>
                <a:ext uri="{FF2B5EF4-FFF2-40B4-BE49-F238E27FC236}">
                  <a16:creationId xmlns:a16="http://schemas.microsoft.com/office/drawing/2014/main" id="{7E7588A2-4E17-4CCF-9967-9AE853DDF3F3}"/>
                </a:ext>
              </a:extLst>
            </p:cNvPr>
            <p:cNvSpPr>
              <a:spLocks noChangeAspect="1"/>
            </p:cNvSpPr>
            <p:nvPr/>
          </p:nvSpPr>
          <p:spPr bwMode="auto">
            <a:xfrm>
              <a:off x="7647820" y="3804227"/>
              <a:ext cx="73003" cy="33738"/>
            </a:xfrm>
            <a:custGeom>
              <a:avLst/>
              <a:gdLst>
                <a:gd name="T0" fmla="*/ 0 w 78"/>
                <a:gd name="T1" fmla="*/ 0 h 36"/>
                <a:gd name="T2" fmla="*/ 58 w 78"/>
                <a:gd name="T3" fmla="*/ 13 h 36"/>
                <a:gd name="T4" fmla="*/ 78 w 78"/>
                <a:gd name="T5" fmla="*/ 33 h 36"/>
              </a:gdLst>
              <a:ahLst/>
              <a:cxnLst>
                <a:cxn ang="0">
                  <a:pos x="T0" y="T1"/>
                </a:cxn>
                <a:cxn ang="0">
                  <a:pos x="T2" y="T3"/>
                </a:cxn>
                <a:cxn ang="0">
                  <a:pos x="T4" y="T5"/>
                </a:cxn>
              </a:cxnLst>
              <a:rect l="0" t="0" r="r" b="b"/>
              <a:pathLst>
                <a:path w="78" h="36">
                  <a:moveTo>
                    <a:pt x="0" y="0"/>
                  </a:moveTo>
                  <a:cubicBezTo>
                    <a:pt x="7" y="16"/>
                    <a:pt x="38" y="20"/>
                    <a:pt x="58" y="13"/>
                  </a:cubicBezTo>
                  <a:cubicBezTo>
                    <a:pt x="57" y="36"/>
                    <a:pt x="78" y="33"/>
                    <a:pt x="78" y="3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21" name="Freeform: Shape 1120">
              <a:extLst>
                <a:ext uri="{FF2B5EF4-FFF2-40B4-BE49-F238E27FC236}">
                  <a16:creationId xmlns:a16="http://schemas.microsoft.com/office/drawing/2014/main" id="{1262E22D-DF8E-4BE7-85D5-E6F5F170037A}"/>
                </a:ext>
              </a:extLst>
            </p:cNvPr>
            <p:cNvSpPr/>
            <p:nvPr/>
          </p:nvSpPr>
          <p:spPr>
            <a:xfrm>
              <a:off x="7739062" y="3893344"/>
              <a:ext cx="366713" cy="296396"/>
            </a:xfrm>
            <a:custGeom>
              <a:avLst/>
              <a:gdLst>
                <a:gd name="connsiteX0" fmla="*/ 11906 w 361950"/>
                <a:gd name="connsiteY0" fmla="*/ 180975 h 295275"/>
                <a:gd name="connsiteX1" fmla="*/ 16669 w 361950"/>
                <a:gd name="connsiteY1" fmla="*/ 230981 h 295275"/>
                <a:gd name="connsiteX2" fmla="*/ 45244 w 361950"/>
                <a:gd name="connsiteY2" fmla="*/ 223837 h 295275"/>
                <a:gd name="connsiteX3" fmla="*/ 102394 w 361950"/>
                <a:gd name="connsiteY3" fmla="*/ 288131 h 295275"/>
                <a:gd name="connsiteX4" fmla="*/ 140494 w 361950"/>
                <a:gd name="connsiteY4" fmla="*/ 295275 h 295275"/>
                <a:gd name="connsiteX5" fmla="*/ 169069 w 361950"/>
                <a:gd name="connsiteY5" fmla="*/ 264319 h 295275"/>
                <a:gd name="connsiteX6" fmla="*/ 169069 w 361950"/>
                <a:gd name="connsiteY6" fmla="*/ 223837 h 295275"/>
                <a:gd name="connsiteX7" fmla="*/ 197644 w 361950"/>
                <a:gd name="connsiteY7" fmla="*/ 261937 h 295275"/>
                <a:gd name="connsiteX8" fmla="*/ 235744 w 361950"/>
                <a:gd name="connsiteY8" fmla="*/ 276225 h 295275"/>
                <a:gd name="connsiteX9" fmla="*/ 247650 w 361950"/>
                <a:gd name="connsiteY9" fmla="*/ 273844 h 295275"/>
                <a:gd name="connsiteX10" fmla="*/ 285750 w 361950"/>
                <a:gd name="connsiteY10" fmla="*/ 226219 h 295275"/>
                <a:gd name="connsiteX11" fmla="*/ 314325 w 361950"/>
                <a:gd name="connsiteY11" fmla="*/ 219075 h 295275"/>
                <a:gd name="connsiteX12" fmla="*/ 326231 w 361950"/>
                <a:gd name="connsiteY12" fmla="*/ 180975 h 295275"/>
                <a:gd name="connsiteX13" fmla="*/ 309563 w 361950"/>
                <a:gd name="connsiteY13" fmla="*/ 128587 h 295275"/>
                <a:gd name="connsiteX14" fmla="*/ 297656 w 361950"/>
                <a:gd name="connsiteY14" fmla="*/ 109537 h 295275"/>
                <a:gd name="connsiteX15" fmla="*/ 345281 w 361950"/>
                <a:gd name="connsiteY15" fmla="*/ 95250 h 295275"/>
                <a:gd name="connsiteX16" fmla="*/ 361950 w 361950"/>
                <a:gd name="connsiteY16" fmla="*/ 50006 h 295275"/>
                <a:gd name="connsiteX17" fmla="*/ 338138 w 361950"/>
                <a:gd name="connsiteY17" fmla="*/ 14287 h 295275"/>
                <a:gd name="connsiteX18" fmla="*/ 309563 w 361950"/>
                <a:gd name="connsiteY18" fmla="*/ 14287 h 295275"/>
                <a:gd name="connsiteX19" fmla="*/ 280988 w 361950"/>
                <a:gd name="connsiteY19" fmla="*/ 16669 h 295275"/>
                <a:gd name="connsiteX20" fmla="*/ 254794 w 361950"/>
                <a:gd name="connsiteY20" fmla="*/ 7144 h 295275"/>
                <a:gd name="connsiteX21" fmla="*/ 230981 w 361950"/>
                <a:gd name="connsiteY21" fmla="*/ 19050 h 295275"/>
                <a:gd name="connsiteX22" fmla="*/ 200025 w 361950"/>
                <a:gd name="connsiteY22" fmla="*/ 23812 h 295275"/>
                <a:gd name="connsiteX23" fmla="*/ 145256 w 361950"/>
                <a:gd name="connsiteY23" fmla="*/ 19050 h 295275"/>
                <a:gd name="connsiteX24" fmla="*/ 80963 w 361950"/>
                <a:gd name="connsiteY24" fmla="*/ 0 h 295275"/>
                <a:gd name="connsiteX25" fmla="*/ 28575 w 361950"/>
                <a:gd name="connsiteY25" fmla="*/ 9525 h 295275"/>
                <a:gd name="connsiteX26" fmla="*/ 0 w 361950"/>
                <a:gd name="connsiteY26" fmla="*/ 59531 h 295275"/>
                <a:gd name="connsiteX27" fmla="*/ 11906 w 361950"/>
                <a:gd name="connsiteY27" fmla="*/ 111919 h 295275"/>
                <a:gd name="connsiteX28" fmla="*/ 71438 w 361950"/>
                <a:gd name="connsiteY28" fmla="*/ 121444 h 295275"/>
                <a:gd name="connsiteX29" fmla="*/ 133350 w 361950"/>
                <a:gd name="connsiteY29" fmla="*/ 121444 h 295275"/>
                <a:gd name="connsiteX30" fmla="*/ 176213 w 361950"/>
                <a:gd name="connsiteY30" fmla="*/ 152400 h 295275"/>
                <a:gd name="connsiteX31" fmla="*/ 233363 w 361950"/>
                <a:gd name="connsiteY31" fmla="*/ 173831 h 295275"/>
                <a:gd name="connsiteX32" fmla="*/ 252413 w 361950"/>
                <a:gd name="connsiteY32" fmla="*/ 176212 h 295275"/>
                <a:gd name="connsiteX33" fmla="*/ 230981 w 361950"/>
                <a:gd name="connsiteY33" fmla="*/ 195262 h 295275"/>
                <a:gd name="connsiteX34" fmla="*/ 226219 w 361950"/>
                <a:gd name="connsiteY34" fmla="*/ 209550 h 295275"/>
                <a:gd name="connsiteX35" fmla="*/ 202406 w 361950"/>
                <a:gd name="connsiteY35" fmla="*/ 171450 h 295275"/>
                <a:gd name="connsiteX36" fmla="*/ 150019 w 361950"/>
                <a:gd name="connsiteY36" fmla="*/ 133350 h 295275"/>
                <a:gd name="connsiteX37" fmla="*/ 100013 w 361950"/>
                <a:gd name="connsiteY37" fmla="*/ 123825 h 295275"/>
                <a:gd name="connsiteX38" fmla="*/ 61913 w 361950"/>
                <a:gd name="connsiteY38" fmla="*/ 161925 h 295275"/>
                <a:gd name="connsiteX39" fmla="*/ 66675 w 361950"/>
                <a:gd name="connsiteY39" fmla="*/ 176212 h 295275"/>
                <a:gd name="connsiteX40" fmla="*/ 11906 w 361950"/>
                <a:gd name="connsiteY40" fmla="*/ 180975 h 295275"/>
                <a:gd name="connsiteX0" fmla="*/ 21431 w 371475"/>
                <a:gd name="connsiteY0" fmla="*/ 180975 h 295275"/>
                <a:gd name="connsiteX1" fmla="*/ 26194 w 371475"/>
                <a:gd name="connsiteY1" fmla="*/ 230981 h 295275"/>
                <a:gd name="connsiteX2" fmla="*/ 54769 w 371475"/>
                <a:gd name="connsiteY2" fmla="*/ 223837 h 295275"/>
                <a:gd name="connsiteX3" fmla="*/ 111919 w 371475"/>
                <a:gd name="connsiteY3" fmla="*/ 288131 h 295275"/>
                <a:gd name="connsiteX4" fmla="*/ 150019 w 371475"/>
                <a:gd name="connsiteY4" fmla="*/ 295275 h 295275"/>
                <a:gd name="connsiteX5" fmla="*/ 178594 w 371475"/>
                <a:gd name="connsiteY5" fmla="*/ 264319 h 295275"/>
                <a:gd name="connsiteX6" fmla="*/ 178594 w 371475"/>
                <a:gd name="connsiteY6" fmla="*/ 223837 h 295275"/>
                <a:gd name="connsiteX7" fmla="*/ 207169 w 371475"/>
                <a:gd name="connsiteY7" fmla="*/ 261937 h 295275"/>
                <a:gd name="connsiteX8" fmla="*/ 245269 w 371475"/>
                <a:gd name="connsiteY8" fmla="*/ 276225 h 295275"/>
                <a:gd name="connsiteX9" fmla="*/ 257175 w 371475"/>
                <a:gd name="connsiteY9" fmla="*/ 273844 h 295275"/>
                <a:gd name="connsiteX10" fmla="*/ 295275 w 371475"/>
                <a:gd name="connsiteY10" fmla="*/ 226219 h 295275"/>
                <a:gd name="connsiteX11" fmla="*/ 323850 w 371475"/>
                <a:gd name="connsiteY11" fmla="*/ 219075 h 295275"/>
                <a:gd name="connsiteX12" fmla="*/ 335756 w 371475"/>
                <a:gd name="connsiteY12" fmla="*/ 180975 h 295275"/>
                <a:gd name="connsiteX13" fmla="*/ 319088 w 371475"/>
                <a:gd name="connsiteY13" fmla="*/ 128587 h 295275"/>
                <a:gd name="connsiteX14" fmla="*/ 307181 w 371475"/>
                <a:gd name="connsiteY14" fmla="*/ 109537 h 295275"/>
                <a:gd name="connsiteX15" fmla="*/ 354806 w 371475"/>
                <a:gd name="connsiteY15" fmla="*/ 95250 h 295275"/>
                <a:gd name="connsiteX16" fmla="*/ 371475 w 371475"/>
                <a:gd name="connsiteY16" fmla="*/ 50006 h 295275"/>
                <a:gd name="connsiteX17" fmla="*/ 347663 w 371475"/>
                <a:gd name="connsiteY17" fmla="*/ 14287 h 295275"/>
                <a:gd name="connsiteX18" fmla="*/ 319088 w 371475"/>
                <a:gd name="connsiteY18" fmla="*/ 14287 h 295275"/>
                <a:gd name="connsiteX19" fmla="*/ 290513 w 371475"/>
                <a:gd name="connsiteY19" fmla="*/ 16669 h 295275"/>
                <a:gd name="connsiteX20" fmla="*/ 264319 w 371475"/>
                <a:gd name="connsiteY20" fmla="*/ 7144 h 295275"/>
                <a:gd name="connsiteX21" fmla="*/ 240506 w 371475"/>
                <a:gd name="connsiteY21" fmla="*/ 19050 h 295275"/>
                <a:gd name="connsiteX22" fmla="*/ 209550 w 371475"/>
                <a:gd name="connsiteY22" fmla="*/ 23812 h 295275"/>
                <a:gd name="connsiteX23" fmla="*/ 154781 w 371475"/>
                <a:gd name="connsiteY23" fmla="*/ 19050 h 295275"/>
                <a:gd name="connsiteX24" fmla="*/ 90488 w 371475"/>
                <a:gd name="connsiteY24" fmla="*/ 0 h 295275"/>
                <a:gd name="connsiteX25" fmla="*/ 38100 w 371475"/>
                <a:gd name="connsiteY25" fmla="*/ 9525 h 295275"/>
                <a:gd name="connsiteX26" fmla="*/ 0 w 371475"/>
                <a:gd name="connsiteY26" fmla="*/ 52387 h 295275"/>
                <a:gd name="connsiteX27" fmla="*/ 21431 w 371475"/>
                <a:gd name="connsiteY27" fmla="*/ 111919 h 295275"/>
                <a:gd name="connsiteX28" fmla="*/ 80963 w 371475"/>
                <a:gd name="connsiteY28" fmla="*/ 121444 h 295275"/>
                <a:gd name="connsiteX29" fmla="*/ 142875 w 371475"/>
                <a:gd name="connsiteY29" fmla="*/ 121444 h 295275"/>
                <a:gd name="connsiteX30" fmla="*/ 185738 w 371475"/>
                <a:gd name="connsiteY30" fmla="*/ 152400 h 295275"/>
                <a:gd name="connsiteX31" fmla="*/ 242888 w 371475"/>
                <a:gd name="connsiteY31" fmla="*/ 173831 h 295275"/>
                <a:gd name="connsiteX32" fmla="*/ 261938 w 371475"/>
                <a:gd name="connsiteY32" fmla="*/ 176212 h 295275"/>
                <a:gd name="connsiteX33" fmla="*/ 240506 w 371475"/>
                <a:gd name="connsiteY33" fmla="*/ 195262 h 295275"/>
                <a:gd name="connsiteX34" fmla="*/ 235744 w 371475"/>
                <a:gd name="connsiteY34" fmla="*/ 209550 h 295275"/>
                <a:gd name="connsiteX35" fmla="*/ 211931 w 371475"/>
                <a:gd name="connsiteY35" fmla="*/ 171450 h 295275"/>
                <a:gd name="connsiteX36" fmla="*/ 159544 w 371475"/>
                <a:gd name="connsiteY36" fmla="*/ 133350 h 295275"/>
                <a:gd name="connsiteX37" fmla="*/ 109538 w 371475"/>
                <a:gd name="connsiteY37" fmla="*/ 123825 h 295275"/>
                <a:gd name="connsiteX38" fmla="*/ 71438 w 371475"/>
                <a:gd name="connsiteY38" fmla="*/ 161925 h 295275"/>
                <a:gd name="connsiteX39" fmla="*/ 76200 w 371475"/>
                <a:gd name="connsiteY39" fmla="*/ 176212 h 295275"/>
                <a:gd name="connsiteX40" fmla="*/ 21431 w 371475"/>
                <a:gd name="connsiteY40" fmla="*/ 180975 h 295275"/>
                <a:gd name="connsiteX0" fmla="*/ 21431 w 371475"/>
                <a:gd name="connsiteY0" fmla="*/ 180975 h 295275"/>
                <a:gd name="connsiteX1" fmla="*/ 26194 w 371475"/>
                <a:gd name="connsiteY1" fmla="*/ 230981 h 295275"/>
                <a:gd name="connsiteX2" fmla="*/ 54769 w 371475"/>
                <a:gd name="connsiteY2" fmla="*/ 223837 h 295275"/>
                <a:gd name="connsiteX3" fmla="*/ 111919 w 371475"/>
                <a:gd name="connsiteY3" fmla="*/ 288131 h 295275"/>
                <a:gd name="connsiteX4" fmla="*/ 150019 w 371475"/>
                <a:gd name="connsiteY4" fmla="*/ 295275 h 295275"/>
                <a:gd name="connsiteX5" fmla="*/ 178594 w 371475"/>
                <a:gd name="connsiteY5" fmla="*/ 264319 h 295275"/>
                <a:gd name="connsiteX6" fmla="*/ 178594 w 371475"/>
                <a:gd name="connsiteY6" fmla="*/ 223837 h 295275"/>
                <a:gd name="connsiteX7" fmla="*/ 207169 w 371475"/>
                <a:gd name="connsiteY7" fmla="*/ 261937 h 295275"/>
                <a:gd name="connsiteX8" fmla="*/ 245269 w 371475"/>
                <a:gd name="connsiteY8" fmla="*/ 276225 h 295275"/>
                <a:gd name="connsiteX9" fmla="*/ 257175 w 371475"/>
                <a:gd name="connsiteY9" fmla="*/ 273844 h 295275"/>
                <a:gd name="connsiteX10" fmla="*/ 295275 w 371475"/>
                <a:gd name="connsiteY10" fmla="*/ 226219 h 295275"/>
                <a:gd name="connsiteX11" fmla="*/ 323850 w 371475"/>
                <a:gd name="connsiteY11" fmla="*/ 219075 h 295275"/>
                <a:gd name="connsiteX12" fmla="*/ 335756 w 371475"/>
                <a:gd name="connsiteY12" fmla="*/ 180975 h 295275"/>
                <a:gd name="connsiteX13" fmla="*/ 319088 w 371475"/>
                <a:gd name="connsiteY13" fmla="*/ 128587 h 295275"/>
                <a:gd name="connsiteX14" fmla="*/ 307181 w 371475"/>
                <a:gd name="connsiteY14" fmla="*/ 109537 h 295275"/>
                <a:gd name="connsiteX15" fmla="*/ 354806 w 371475"/>
                <a:gd name="connsiteY15" fmla="*/ 95250 h 295275"/>
                <a:gd name="connsiteX16" fmla="*/ 371475 w 371475"/>
                <a:gd name="connsiteY16" fmla="*/ 50006 h 295275"/>
                <a:gd name="connsiteX17" fmla="*/ 347663 w 371475"/>
                <a:gd name="connsiteY17" fmla="*/ 14287 h 295275"/>
                <a:gd name="connsiteX18" fmla="*/ 319088 w 371475"/>
                <a:gd name="connsiteY18" fmla="*/ 14287 h 295275"/>
                <a:gd name="connsiteX19" fmla="*/ 290513 w 371475"/>
                <a:gd name="connsiteY19" fmla="*/ 16669 h 295275"/>
                <a:gd name="connsiteX20" fmla="*/ 264319 w 371475"/>
                <a:gd name="connsiteY20" fmla="*/ 7144 h 295275"/>
                <a:gd name="connsiteX21" fmla="*/ 240506 w 371475"/>
                <a:gd name="connsiteY21" fmla="*/ 19050 h 295275"/>
                <a:gd name="connsiteX22" fmla="*/ 209550 w 371475"/>
                <a:gd name="connsiteY22" fmla="*/ 23812 h 295275"/>
                <a:gd name="connsiteX23" fmla="*/ 154781 w 371475"/>
                <a:gd name="connsiteY23" fmla="*/ 19050 h 295275"/>
                <a:gd name="connsiteX24" fmla="*/ 90488 w 371475"/>
                <a:gd name="connsiteY24" fmla="*/ 0 h 295275"/>
                <a:gd name="connsiteX25" fmla="*/ 38100 w 371475"/>
                <a:gd name="connsiteY25" fmla="*/ 9525 h 295275"/>
                <a:gd name="connsiteX26" fmla="*/ 0 w 371475"/>
                <a:gd name="connsiteY26" fmla="*/ 52387 h 295275"/>
                <a:gd name="connsiteX27" fmla="*/ 21431 w 371475"/>
                <a:gd name="connsiteY27" fmla="*/ 111919 h 295275"/>
                <a:gd name="connsiteX28" fmla="*/ 80963 w 371475"/>
                <a:gd name="connsiteY28" fmla="*/ 121444 h 295275"/>
                <a:gd name="connsiteX29" fmla="*/ 142875 w 371475"/>
                <a:gd name="connsiteY29" fmla="*/ 121444 h 295275"/>
                <a:gd name="connsiteX30" fmla="*/ 185738 w 371475"/>
                <a:gd name="connsiteY30" fmla="*/ 152400 h 295275"/>
                <a:gd name="connsiteX31" fmla="*/ 242888 w 371475"/>
                <a:gd name="connsiteY31" fmla="*/ 173831 h 295275"/>
                <a:gd name="connsiteX32" fmla="*/ 261938 w 371475"/>
                <a:gd name="connsiteY32" fmla="*/ 176212 h 295275"/>
                <a:gd name="connsiteX33" fmla="*/ 240506 w 371475"/>
                <a:gd name="connsiteY33" fmla="*/ 195262 h 295275"/>
                <a:gd name="connsiteX34" fmla="*/ 235744 w 371475"/>
                <a:gd name="connsiteY34" fmla="*/ 209550 h 295275"/>
                <a:gd name="connsiteX35" fmla="*/ 211931 w 371475"/>
                <a:gd name="connsiteY35" fmla="*/ 171450 h 295275"/>
                <a:gd name="connsiteX36" fmla="*/ 159544 w 371475"/>
                <a:gd name="connsiteY36" fmla="*/ 133350 h 295275"/>
                <a:gd name="connsiteX37" fmla="*/ 109538 w 371475"/>
                <a:gd name="connsiteY37" fmla="*/ 123825 h 295275"/>
                <a:gd name="connsiteX38" fmla="*/ 71438 w 371475"/>
                <a:gd name="connsiteY38" fmla="*/ 161925 h 295275"/>
                <a:gd name="connsiteX39" fmla="*/ 76200 w 371475"/>
                <a:gd name="connsiteY39" fmla="*/ 176212 h 295275"/>
                <a:gd name="connsiteX40" fmla="*/ 21431 w 371475"/>
                <a:gd name="connsiteY40" fmla="*/ 180975 h 295275"/>
                <a:gd name="connsiteX0" fmla="*/ 21431 w 371475"/>
                <a:gd name="connsiteY0" fmla="*/ 180975 h 295275"/>
                <a:gd name="connsiteX1" fmla="*/ 26194 w 371475"/>
                <a:gd name="connsiteY1" fmla="*/ 230981 h 295275"/>
                <a:gd name="connsiteX2" fmla="*/ 54769 w 371475"/>
                <a:gd name="connsiteY2" fmla="*/ 223837 h 295275"/>
                <a:gd name="connsiteX3" fmla="*/ 111919 w 371475"/>
                <a:gd name="connsiteY3" fmla="*/ 288131 h 295275"/>
                <a:gd name="connsiteX4" fmla="*/ 150019 w 371475"/>
                <a:gd name="connsiteY4" fmla="*/ 295275 h 295275"/>
                <a:gd name="connsiteX5" fmla="*/ 178594 w 371475"/>
                <a:gd name="connsiteY5" fmla="*/ 264319 h 295275"/>
                <a:gd name="connsiteX6" fmla="*/ 178594 w 371475"/>
                <a:gd name="connsiteY6" fmla="*/ 223837 h 295275"/>
                <a:gd name="connsiteX7" fmla="*/ 207169 w 371475"/>
                <a:gd name="connsiteY7" fmla="*/ 261937 h 295275"/>
                <a:gd name="connsiteX8" fmla="*/ 245269 w 371475"/>
                <a:gd name="connsiteY8" fmla="*/ 276225 h 295275"/>
                <a:gd name="connsiteX9" fmla="*/ 257175 w 371475"/>
                <a:gd name="connsiteY9" fmla="*/ 273844 h 295275"/>
                <a:gd name="connsiteX10" fmla="*/ 295275 w 371475"/>
                <a:gd name="connsiteY10" fmla="*/ 226219 h 295275"/>
                <a:gd name="connsiteX11" fmla="*/ 323850 w 371475"/>
                <a:gd name="connsiteY11" fmla="*/ 219075 h 295275"/>
                <a:gd name="connsiteX12" fmla="*/ 335756 w 371475"/>
                <a:gd name="connsiteY12" fmla="*/ 180975 h 295275"/>
                <a:gd name="connsiteX13" fmla="*/ 319088 w 371475"/>
                <a:gd name="connsiteY13" fmla="*/ 128587 h 295275"/>
                <a:gd name="connsiteX14" fmla="*/ 307181 w 371475"/>
                <a:gd name="connsiteY14" fmla="*/ 109537 h 295275"/>
                <a:gd name="connsiteX15" fmla="*/ 354806 w 371475"/>
                <a:gd name="connsiteY15" fmla="*/ 95250 h 295275"/>
                <a:gd name="connsiteX16" fmla="*/ 371475 w 371475"/>
                <a:gd name="connsiteY16" fmla="*/ 50006 h 295275"/>
                <a:gd name="connsiteX17" fmla="*/ 347663 w 371475"/>
                <a:gd name="connsiteY17" fmla="*/ 14287 h 295275"/>
                <a:gd name="connsiteX18" fmla="*/ 319088 w 371475"/>
                <a:gd name="connsiteY18" fmla="*/ 14287 h 295275"/>
                <a:gd name="connsiteX19" fmla="*/ 290513 w 371475"/>
                <a:gd name="connsiteY19" fmla="*/ 16669 h 295275"/>
                <a:gd name="connsiteX20" fmla="*/ 264319 w 371475"/>
                <a:gd name="connsiteY20" fmla="*/ 7144 h 295275"/>
                <a:gd name="connsiteX21" fmla="*/ 240506 w 371475"/>
                <a:gd name="connsiteY21" fmla="*/ 19050 h 295275"/>
                <a:gd name="connsiteX22" fmla="*/ 209550 w 371475"/>
                <a:gd name="connsiteY22" fmla="*/ 23812 h 295275"/>
                <a:gd name="connsiteX23" fmla="*/ 154781 w 371475"/>
                <a:gd name="connsiteY23" fmla="*/ 19050 h 295275"/>
                <a:gd name="connsiteX24" fmla="*/ 90488 w 371475"/>
                <a:gd name="connsiteY24" fmla="*/ 0 h 295275"/>
                <a:gd name="connsiteX25" fmla="*/ 38100 w 371475"/>
                <a:gd name="connsiteY25" fmla="*/ 9525 h 295275"/>
                <a:gd name="connsiteX26" fmla="*/ 0 w 371475"/>
                <a:gd name="connsiteY26" fmla="*/ 52387 h 295275"/>
                <a:gd name="connsiteX27" fmla="*/ 21431 w 371475"/>
                <a:gd name="connsiteY27" fmla="*/ 111919 h 295275"/>
                <a:gd name="connsiteX28" fmla="*/ 80963 w 371475"/>
                <a:gd name="connsiteY28" fmla="*/ 121444 h 295275"/>
                <a:gd name="connsiteX29" fmla="*/ 142875 w 371475"/>
                <a:gd name="connsiteY29" fmla="*/ 121444 h 295275"/>
                <a:gd name="connsiteX30" fmla="*/ 185738 w 371475"/>
                <a:gd name="connsiteY30" fmla="*/ 152400 h 295275"/>
                <a:gd name="connsiteX31" fmla="*/ 242888 w 371475"/>
                <a:gd name="connsiteY31" fmla="*/ 173831 h 295275"/>
                <a:gd name="connsiteX32" fmla="*/ 261938 w 371475"/>
                <a:gd name="connsiteY32" fmla="*/ 176212 h 295275"/>
                <a:gd name="connsiteX33" fmla="*/ 240506 w 371475"/>
                <a:gd name="connsiteY33" fmla="*/ 195262 h 295275"/>
                <a:gd name="connsiteX34" fmla="*/ 235744 w 371475"/>
                <a:gd name="connsiteY34" fmla="*/ 209550 h 295275"/>
                <a:gd name="connsiteX35" fmla="*/ 211931 w 371475"/>
                <a:gd name="connsiteY35" fmla="*/ 171450 h 295275"/>
                <a:gd name="connsiteX36" fmla="*/ 159544 w 371475"/>
                <a:gd name="connsiteY36" fmla="*/ 133350 h 295275"/>
                <a:gd name="connsiteX37" fmla="*/ 109538 w 371475"/>
                <a:gd name="connsiteY37" fmla="*/ 123825 h 295275"/>
                <a:gd name="connsiteX38" fmla="*/ 71438 w 371475"/>
                <a:gd name="connsiteY38" fmla="*/ 140494 h 295275"/>
                <a:gd name="connsiteX39" fmla="*/ 76200 w 371475"/>
                <a:gd name="connsiteY39" fmla="*/ 176212 h 295275"/>
                <a:gd name="connsiteX40" fmla="*/ 21431 w 371475"/>
                <a:gd name="connsiteY40" fmla="*/ 180975 h 295275"/>
                <a:gd name="connsiteX0" fmla="*/ 21431 w 371475"/>
                <a:gd name="connsiteY0" fmla="*/ 180975 h 292894"/>
                <a:gd name="connsiteX1" fmla="*/ 26194 w 371475"/>
                <a:gd name="connsiteY1" fmla="*/ 230981 h 292894"/>
                <a:gd name="connsiteX2" fmla="*/ 54769 w 371475"/>
                <a:gd name="connsiteY2" fmla="*/ 223837 h 292894"/>
                <a:gd name="connsiteX3" fmla="*/ 111919 w 371475"/>
                <a:gd name="connsiteY3" fmla="*/ 288131 h 292894"/>
                <a:gd name="connsiteX4" fmla="*/ 161925 w 371475"/>
                <a:gd name="connsiteY4" fmla="*/ 292894 h 292894"/>
                <a:gd name="connsiteX5" fmla="*/ 178594 w 371475"/>
                <a:gd name="connsiteY5" fmla="*/ 264319 h 292894"/>
                <a:gd name="connsiteX6" fmla="*/ 178594 w 371475"/>
                <a:gd name="connsiteY6" fmla="*/ 223837 h 292894"/>
                <a:gd name="connsiteX7" fmla="*/ 207169 w 371475"/>
                <a:gd name="connsiteY7" fmla="*/ 261937 h 292894"/>
                <a:gd name="connsiteX8" fmla="*/ 245269 w 371475"/>
                <a:gd name="connsiteY8" fmla="*/ 276225 h 292894"/>
                <a:gd name="connsiteX9" fmla="*/ 257175 w 371475"/>
                <a:gd name="connsiteY9" fmla="*/ 273844 h 292894"/>
                <a:gd name="connsiteX10" fmla="*/ 295275 w 371475"/>
                <a:gd name="connsiteY10" fmla="*/ 226219 h 292894"/>
                <a:gd name="connsiteX11" fmla="*/ 323850 w 371475"/>
                <a:gd name="connsiteY11" fmla="*/ 219075 h 292894"/>
                <a:gd name="connsiteX12" fmla="*/ 335756 w 371475"/>
                <a:gd name="connsiteY12" fmla="*/ 180975 h 292894"/>
                <a:gd name="connsiteX13" fmla="*/ 319088 w 371475"/>
                <a:gd name="connsiteY13" fmla="*/ 128587 h 292894"/>
                <a:gd name="connsiteX14" fmla="*/ 307181 w 371475"/>
                <a:gd name="connsiteY14" fmla="*/ 109537 h 292894"/>
                <a:gd name="connsiteX15" fmla="*/ 354806 w 371475"/>
                <a:gd name="connsiteY15" fmla="*/ 95250 h 292894"/>
                <a:gd name="connsiteX16" fmla="*/ 371475 w 371475"/>
                <a:gd name="connsiteY16" fmla="*/ 50006 h 292894"/>
                <a:gd name="connsiteX17" fmla="*/ 347663 w 371475"/>
                <a:gd name="connsiteY17" fmla="*/ 14287 h 292894"/>
                <a:gd name="connsiteX18" fmla="*/ 319088 w 371475"/>
                <a:gd name="connsiteY18" fmla="*/ 14287 h 292894"/>
                <a:gd name="connsiteX19" fmla="*/ 290513 w 371475"/>
                <a:gd name="connsiteY19" fmla="*/ 16669 h 292894"/>
                <a:gd name="connsiteX20" fmla="*/ 264319 w 371475"/>
                <a:gd name="connsiteY20" fmla="*/ 7144 h 292894"/>
                <a:gd name="connsiteX21" fmla="*/ 240506 w 371475"/>
                <a:gd name="connsiteY21" fmla="*/ 19050 h 292894"/>
                <a:gd name="connsiteX22" fmla="*/ 209550 w 371475"/>
                <a:gd name="connsiteY22" fmla="*/ 23812 h 292894"/>
                <a:gd name="connsiteX23" fmla="*/ 154781 w 371475"/>
                <a:gd name="connsiteY23" fmla="*/ 19050 h 292894"/>
                <a:gd name="connsiteX24" fmla="*/ 90488 w 371475"/>
                <a:gd name="connsiteY24" fmla="*/ 0 h 292894"/>
                <a:gd name="connsiteX25" fmla="*/ 38100 w 371475"/>
                <a:gd name="connsiteY25" fmla="*/ 9525 h 292894"/>
                <a:gd name="connsiteX26" fmla="*/ 0 w 371475"/>
                <a:gd name="connsiteY26" fmla="*/ 52387 h 292894"/>
                <a:gd name="connsiteX27" fmla="*/ 21431 w 371475"/>
                <a:gd name="connsiteY27" fmla="*/ 111919 h 292894"/>
                <a:gd name="connsiteX28" fmla="*/ 80963 w 371475"/>
                <a:gd name="connsiteY28" fmla="*/ 121444 h 292894"/>
                <a:gd name="connsiteX29" fmla="*/ 142875 w 371475"/>
                <a:gd name="connsiteY29" fmla="*/ 121444 h 292894"/>
                <a:gd name="connsiteX30" fmla="*/ 185738 w 371475"/>
                <a:gd name="connsiteY30" fmla="*/ 152400 h 292894"/>
                <a:gd name="connsiteX31" fmla="*/ 242888 w 371475"/>
                <a:gd name="connsiteY31" fmla="*/ 173831 h 292894"/>
                <a:gd name="connsiteX32" fmla="*/ 261938 w 371475"/>
                <a:gd name="connsiteY32" fmla="*/ 176212 h 292894"/>
                <a:gd name="connsiteX33" fmla="*/ 240506 w 371475"/>
                <a:gd name="connsiteY33" fmla="*/ 195262 h 292894"/>
                <a:gd name="connsiteX34" fmla="*/ 235744 w 371475"/>
                <a:gd name="connsiteY34" fmla="*/ 209550 h 292894"/>
                <a:gd name="connsiteX35" fmla="*/ 211931 w 371475"/>
                <a:gd name="connsiteY35" fmla="*/ 171450 h 292894"/>
                <a:gd name="connsiteX36" fmla="*/ 159544 w 371475"/>
                <a:gd name="connsiteY36" fmla="*/ 133350 h 292894"/>
                <a:gd name="connsiteX37" fmla="*/ 109538 w 371475"/>
                <a:gd name="connsiteY37" fmla="*/ 123825 h 292894"/>
                <a:gd name="connsiteX38" fmla="*/ 71438 w 371475"/>
                <a:gd name="connsiteY38" fmla="*/ 140494 h 292894"/>
                <a:gd name="connsiteX39" fmla="*/ 76200 w 371475"/>
                <a:gd name="connsiteY39" fmla="*/ 176212 h 292894"/>
                <a:gd name="connsiteX40" fmla="*/ 21431 w 371475"/>
                <a:gd name="connsiteY40" fmla="*/ 180975 h 292894"/>
                <a:gd name="connsiteX0" fmla="*/ 21431 w 371475"/>
                <a:gd name="connsiteY0" fmla="*/ 180975 h 292894"/>
                <a:gd name="connsiteX1" fmla="*/ 26194 w 371475"/>
                <a:gd name="connsiteY1" fmla="*/ 230981 h 292894"/>
                <a:gd name="connsiteX2" fmla="*/ 54769 w 371475"/>
                <a:gd name="connsiteY2" fmla="*/ 223837 h 292894"/>
                <a:gd name="connsiteX3" fmla="*/ 111919 w 371475"/>
                <a:gd name="connsiteY3" fmla="*/ 288131 h 292894"/>
                <a:gd name="connsiteX4" fmla="*/ 161925 w 371475"/>
                <a:gd name="connsiteY4" fmla="*/ 292894 h 292894"/>
                <a:gd name="connsiteX5" fmla="*/ 178594 w 371475"/>
                <a:gd name="connsiteY5" fmla="*/ 264319 h 292894"/>
                <a:gd name="connsiteX6" fmla="*/ 178594 w 371475"/>
                <a:gd name="connsiteY6" fmla="*/ 223837 h 292894"/>
                <a:gd name="connsiteX7" fmla="*/ 207169 w 371475"/>
                <a:gd name="connsiteY7" fmla="*/ 261937 h 292894"/>
                <a:gd name="connsiteX8" fmla="*/ 245269 w 371475"/>
                <a:gd name="connsiteY8" fmla="*/ 276225 h 292894"/>
                <a:gd name="connsiteX9" fmla="*/ 273844 w 371475"/>
                <a:gd name="connsiteY9" fmla="*/ 266700 h 292894"/>
                <a:gd name="connsiteX10" fmla="*/ 295275 w 371475"/>
                <a:gd name="connsiteY10" fmla="*/ 226219 h 292894"/>
                <a:gd name="connsiteX11" fmla="*/ 323850 w 371475"/>
                <a:gd name="connsiteY11" fmla="*/ 219075 h 292894"/>
                <a:gd name="connsiteX12" fmla="*/ 335756 w 371475"/>
                <a:gd name="connsiteY12" fmla="*/ 180975 h 292894"/>
                <a:gd name="connsiteX13" fmla="*/ 319088 w 371475"/>
                <a:gd name="connsiteY13" fmla="*/ 128587 h 292894"/>
                <a:gd name="connsiteX14" fmla="*/ 307181 w 371475"/>
                <a:gd name="connsiteY14" fmla="*/ 109537 h 292894"/>
                <a:gd name="connsiteX15" fmla="*/ 354806 w 371475"/>
                <a:gd name="connsiteY15" fmla="*/ 95250 h 292894"/>
                <a:gd name="connsiteX16" fmla="*/ 371475 w 371475"/>
                <a:gd name="connsiteY16" fmla="*/ 50006 h 292894"/>
                <a:gd name="connsiteX17" fmla="*/ 347663 w 371475"/>
                <a:gd name="connsiteY17" fmla="*/ 14287 h 292894"/>
                <a:gd name="connsiteX18" fmla="*/ 319088 w 371475"/>
                <a:gd name="connsiteY18" fmla="*/ 14287 h 292894"/>
                <a:gd name="connsiteX19" fmla="*/ 290513 w 371475"/>
                <a:gd name="connsiteY19" fmla="*/ 16669 h 292894"/>
                <a:gd name="connsiteX20" fmla="*/ 264319 w 371475"/>
                <a:gd name="connsiteY20" fmla="*/ 7144 h 292894"/>
                <a:gd name="connsiteX21" fmla="*/ 240506 w 371475"/>
                <a:gd name="connsiteY21" fmla="*/ 19050 h 292894"/>
                <a:gd name="connsiteX22" fmla="*/ 209550 w 371475"/>
                <a:gd name="connsiteY22" fmla="*/ 23812 h 292894"/>
                <a:gd name="connsiteX23" fmla="*/ 154781 w 371475"/>
                <a:gd name="connsiteY23" fmla="*/ 19050 h 292894"/>
                <a:gd name="connsiteX24" fmla="*/ 90488 w 371475"/>
                <a:gd name="connsiteY24" fmla="*/ 0 h 292894"/>
                <a:gd name="connsiteX25" fmla="*/ 38100 w 371475"/>
                <a:gd name="connsiteY25" fmla="*/ 9525 h 292894"/>
                <a:gd name="connsiteX26" fmla="*/ 0 w 371475"/>
                <a:gd name="connsiteY26" fmla="*/ 52387 h 292894"/>
                <a:gd name="connsiteX27" fmla="*/ 21431 w 371475"/>
                <a:gd name="connsiteY27" fmla="*/ 111919 h 292894"/>
                <a:gd name="connsiteX28" fmla="*/ 80963 w 371475"/>
                <a:gd name="connsiteY28" fmla="*/ 121444 h 292894"/>
                <a:gd name="connsiteX29" fmla="*/ 142875 w 371475"/>
                <a:gd name="connsiteY29" fmla="*/ 121444 h 292894"/>
                <a:gd name="connsiteX30" fmla="*/ 185738 w 371475"/>
                <a:gd name="connsiteY30" fmla="*/ 152400 h 292894"/>
                <a:gd name="connsiteX31" fmla="*/ 242888 w 371475"/>
                <a:gd name="connsiteY31" fmla="*/ 173831 h 292894"/>
                <a:gd name="connsiteX32" fmla="*/ 261938 w 371475"/>
                <a:gd name="connsiteY32" fmla="*/ 176212 h 292894"/>
                <a:gd name="connsiteX33" fmla="*/ 240506 w 371475"/>
                <a:gd name="connsiteY33" fmla="*/ 195262 h 292894"/>
                <a:gd name="connsiteX34" fmla="*/ 235744 w 371475"/>
                <a:gd name="connsiteY34" fmla="*/ 209550 h 292894"/>
                <a:gd name="connsiteX35" fmla="*/ 211931 w 371475"/>
                <a:gd name="connsiteY35" fmla="*/ 171450 h 292894"/>
                <a:gd name="connsiteX36" fmla="*/ 159544 w 371475"/>
                <a:gd name="connsiteY36" fmla="*/ 133350 h 292894"/>
                <a:gd name="connsiteX37" fmla="*/ 109538 w 371475"/>
                <a:gd name="connsiteY37" fmla="*/ 123825 h 292894"/>
                <a:gd name="connsiteX38" fmla="*/ 71438 w 371475"/>
                <a:gd name="connsiteY38" fmla="*/ 140494 h 292894"/>
                <a:gd name="connsiteX39" fmla="*/ 76200 w 371475"/>
                <a:gd name="connsiteY39" fmla="*/ 176212 h 292894"/>
                <a:gd name="connsiteX40" fmla="*/ 21431 w 371475"/>
                <a:gd name="connsiteY40" fmla="*/ 180975 h 292894"/>
                <a:gd name="connsiteX0" fmla="*/ 21431 w 371475"/>
                <a:gd name="connsiteY0" fmla="*/ 180975 h 292894"/>
                <a:gd name="connsiteX1" fmla="*/ 26194 w 371475"/>
                <a:gd name="connsiteY1" fmla="*/ 230981 h 292894"/>
                <a:gd name="connsiteX2" fmla="*/ 54769 w 371475"/>
                <a:gd name="connsiteY2" fmla="*/ 223837 h 292894"/>
                <a:gd name="connsiteX3" fmla="*/ 111919 w 371475"/>
                <a:gd name="connsiteY3" fmla="*/ 288131 h 292894"/>
                <a:gd name="connsiteX4" fmla="*/ 161925 w 371475"/>
                <a:gd name="connsiteY4" fmla="*/ 292894 h 292894"/>
                <a:gd name="connsiteX5" fmla="*/ 178594 w 371475"/>
                <a:gd name="connsiteY5" fmla="*/ 264319 h 292894"/>
                <a:gd name="connsiteX6" fmla="*/ 178594 w 371475"/>
                <a:gd name="connsiteY6" fmla="*/ 223837 h 292894"/>
                <a:gd name="connsiteX7" fmla="*/ 207169 w 371475"/>
                <a:gd name="connsiteY7" fmla="*/ 261937 h 292894"/>
                <a:gd name="connsiteX8" fmla="*/ 245269 w 371475"/>
                <a:gd name="connsiteY8" fmla="*/ 276225 h 292894"/>
                <a:gd name="connsiteX9" fmla="*/ 273844 w 371475"/>
                <a:gd name="connsiteY9" fmla="*/ 266700 h 292894"/>
                <a:gd name="connsiteX10" fmla="*/ 295275 w 371475"/>
                <a:gd name="connsiteY10" fmla="*/ 226219 h 292894"/>
                <a:gd name="connsiteX11" fmla="*/ 333375 w 371475"/>
                <a:gd name="connsiteY11" fmla="*/ 211932 h 292894"/>
                <a:gd name="connsiteX12" fmla="*/ 335756 w 371475"/>
                <a:gd name="connsiteY12" fmla="*/ 180975 h 292894"/>
                <a:gd name="connsiteX13" fmla="*/ 319088 w 371475"/>
                <a:gd name="connsiteY13" fmla="*/ 128587 h 292894"/>
                <a:gd name="connsiteX14" fmla="*/ 307181 w 371475"/>
                <a:gd name="connsiteY14" fmla="*/ 109537 h 292894"/>
                <a:gd name="connsiteX15" fmla="*/ 354806 w 371475"/>
                <a:gd name="connsiteY15" fmla="*/ 95250 h 292894"/>
                <a:gd name="connsiteX16" fmla="*/ 371475 w 371475"/>
                <a:gd name="connsiteY16" fmla="*/ 50006 h 292894"/>
                <a:gd name="connsiteX17" fmla="*/ 347663 w 371475"/>
                <a:gd name="connsiteY17" fmla="*/ 14287 h 292894"/>
                <a:gd name="connsiteX18" fmla="*/ 319088 w 371475"/>
                <a:gd name="connsiteY18" fmla="*/ 14287 h 292894"/>
                <a:gd name="connsiteX19" fmla="*/ 290513 w 371475"/>
                <a:gd name="connsiteY19" fmla="*/ 16669 h 292894"/>
                <a:gd name="connsiteX20" fmla="*/ 264319 w 371475"/>
                <a:gd name="connsiteY20" fmla="*/ 7144 h 292894"/>
                <a:gd name="connsiteX21" fmla="*/ 240506 w 371475"/>
                <a:gd name="connsiteY21" fmla="*/ 19050 h 292894"/>
                <a:gd name="connsiteX22" fmla="*/ 209550 w 371475"/>
                <a:gd name="connsiteY22" fmla="*/ 23812 h 292894"/>
                <a:gd name="connsiteX23" fmla="*/ 154781 w 371475"/>
                <a:gd name="connsiteY23" fmla="*/ 19050 h 292894"/>
                <a:gd name="connsiteX24" fmla="*/ 90488 w 371475"/>
                <a:gd name="connsiteY24" fmla="*/ 0 h 292894"/>
                <a:gd name="connsiteX25" fmla="*/ 38100 w 371475"/>
                <a:gd name="connsiteY25" fmla="*/ 9525 h 292894"/>
                <a:gd name="connsiteX26" fmla="*/ 0 w 371475"/>
                <a:gd name="connsiteY26" fmla="*/ 52387 h 292894"/>
                <a:gd name="connsiteX27" fmla="*/ 21431 w 371475"/>
                <a:gd name="connsiteY27" fmla="*/ 111919 h 292894"/>
                <a:gd name="connsiteX28" fmla="*/ 80963 w 371475"/>
                <a:gd name="connsiteY28" fmla="*/ 121444 h 292894"/>
                <a:gd name="connsiteX29" fmla="*/ 142875 w 371475"/>
                <a:gd name="connsiteY29" fmla="*/ 121444 h 292894"/>
                <a:gd name="connsiteX30" fmla="*/ 185738 w 371475"/>
                <a:gd name="connsiteY30" fmla="*/ 152400 h 292894"/>
                <a:gd name="connsiteX31" fmla="*/ 242888 w 371475"/>
                <a:gd name="connsiteY31" fmla="*/ 173831 h 292894"/>
                <a:gd name="connsiteX32" fmla="*/ 261938 w 371475"/>
                <a:gd name="connsiteY32" fmla="*/ 176212 h 292894"/>
                <a:gd name="connsiteX33" fmla="*/ 240506 w 371475"/>
                <a:gd name="connsiteY33" fmla="*/ 195262 h 292894"/>
                <a:gd name="connsiteX34" fmla="*/ 235744 w 371475"/>
                <a:gd name="connsiteY34" fmla="*/ 209550 h 292894"/>
                <a:gd name="connsiteX35" fmla="*/ 211931 w 371475"/>
                <a:gd name="connsiteY35" fmla="*/ 171450 h 292894"/>
                <a:gd name="connsiteX36" fmla="*/ 159544 w 371475"/>
                <a:gd name="connsiteY36" fmla="*/ 133350 h 292894"/>
                <a:gd name="connsiteX37" fmla="*/ 109538 w 371475"/>
                <a:gd name="connsiteY37" fmla="*/ 123825 h 292894"/>
                <a:gd name="connsiteX38" fmla="*/ 71438 w 371475"/>
                <a:gd name="connsiteY38" fmla="*/ 140494 h 292894"/>
                <a:gd name="connsiteX39" fmla="*/ 76200 w 371475"/>
                <a:gd name="connsiteY39" fmla="*/ 176212 h 292894"/>
                <a:gd name="connsiteX40" fmla="*/ 21431 w 371475"/>
                <a:gd name="connsiteY40" fmla="*/ 180975 h 292894"/>
                <a:gd name="connsiteX0" fmla="*/ 21431 w 371475"/>
                <a:gd name="connsiteY0" fmla="*/ 180975 h 292894"/>
                <a:gd name="connsiteX1" fmla="*/ 26194 w 371475"/>
                <a:gd name="connsiteY1" fmla="*/ 230981 h 292894"/>
                <a:gd name="connsiteX2" fmla="*/ 54769 w 371475"/>
                <a:gd name="connsiteY2" fmla="*/ 223837 h 292894"/>
                <a:gd name="connsiteX3" fmla="*/ 111919 w 371475"/>
                <a:gd name="connsiteY3" fmla="*/ 288131 h 292894"/>
                <a:gd name="connsiteX4" fmla="*/ 161925 w 371475"/>
                <a:gd name="connsiteY4" fmla="*/ 292894 h 292894"/>
                <a:gd name="connsiteX5" fmla="*/ 178594 w 371475"/>
                <a:gd name="connsiteY5" fmla="*/ 264319 h 292894"/>
                <a:gd name="connsiteX6" fmla="*/ 178594 w 371475"/>
                <a:gd name="connsiteY6" fmla="*/ 223837 h 292894"/>
                <a:gd name="connsiteX7" fmla="*/ 207169 w 371475"/>
                <a:gd name="connsiteY7" fmla="*/ 261937 h 292894"/>
                <a:gd name="connsiteX8" fmla="*/ 245269 w 371475"/>
                <a:gd name="connsiteY8" fmla="*/ 276225 h 292894"/>
                <a:gd name="connsiteX9" fmla="*/ 273844 w 371475"/>
                <a:gd name="connsiteY9" fmla="*/ 266700 h 292894"/>
                <a:gd name="connsiteX10" fmla="*/ 295275 w 371475"/>
                <a:gd name="connsiteY10" fmla="*/ 226219 h 292894"/>
                <a:gd name="connsiteX11" fmla="*/ 333375 w 371475"/>
                <a:gd name="connsiteY11" fmla="*/ 211932 h 292894"/>
                <a:gd name="connsiteX12" fmla="*/ 342900 w 371475"/>
                <a:gd name="connsiteY12" fmla="*/ 176212 h 292894"/>
                <a:gd name="connsiteX13" fmla="*/ 319088 w 371475"/>
                <a:gd name="connsiteY13" fmla="*/ 128587 h 292894"/>
                <a:gd name="connsiteX14" fmla="*/ 307181 w 371475"/>
                <a:gd name="connsiteY14" fmla="*/ 109537 h 292894"/>
                <a:gd name="connsiteX15" fmla="*/ 354806 w 371475"/>
                <a:gd name="connsiteY15" fmla="*/ 95250 h 292894"/>
                <a:gd name="connsiteX16" fmla="*/ 371475 w 371475"/>
                <a:gd name="connsiteY16" fmla="*/ 50006 h 292894"/>
                <a:gd name="connsiteX17" fmla="*/ 347663 w 371475"/>
                <a:gd name="connsiteY17" fmla="*/ 14287 h 292894"/>
                <a:gd name="connsiteX18" fmla="*/ 319088 w 371475"/>
                <a:gd name="connsiteY18" fmla="*/ 14287 h 292894"/>
                <a:gd name="connsiteX19" fmla="*/ 290513 w 371475"/>
                <a:gd name="connsiteY19" fmla="*/ 16669 h 292894"/>
                <a:gd name="connsiteX20" fmla="*/ 264319 w 371475"/>
                <a:gd name="connsiteY20" fmla="*/ 7144 h 292894"/>
                <a:gd name="connsiteX21" fmla="*/ 240506 w 371475"/>
                <a:gd name="connsiteY21" fmla="*/ 19050 h 292894"/>
                <a:gd name="connsiteX22" fmla="*/ 209550 w 371475"/>
                <a:gd name="connsiteY22" fmla="*/ 23812 h 292894"/>
                <a:gd name="connsiteX23" fmla="*/ 154781 w 371475"/>
                <a:gd name="connsiteY23" fmla="*/ 19050 h 292894"/>
                <a:gd name="connsiteX24" fmla="*/ 90488 w 371475"/>
                <a:gd name="connsiteY24" fmla="*/ 0 h 292894"/>
                <a:gd name="connsiteX25" fmla="*/ 38100 w 371475"/>
                <a:gd name="connsiteY25" fmla="*/ 9525 h 292894"/>
                <a:gd name="connsiteX26" fmla="*/ 0 w 371475"/>
                <a:gd name="connsiteY26" fmla="*/ 52387 h 292894"/>
                <a:gd name="connsiteX27" fmla="*/ 21431 w 371475"/>
                <a:gd name="connsiteY27" fmla="*/ 111919 h 292894"/>
                <a:gd name="connsiteX28" fmla="*/ 80963 w 371475"/>
                <a:gd name="connsiteY28" fmla="*/ 121444 h 292894"/>
                <a:gd name="connsiteX29" fmla="*/ 142875 w 371475"/>
                <a:gd name="connsiteY29" fmla="*/ 121444 h 292894"/>
                <a:gd name="connsiteX30" fmla="*/ 185738 w 371475"/>
                <a:gd name="connsiteY30" fmla="*/ 152400 h 292894"/>
                <a:gd name="connsiteX31" fmla="*/ 242888 w 371475"/>
                <a:gd name="connsiteY31" fmla="*/ 173831 h 292894"/>
                <a:gd name="connsiteX32" fmla="*/ 261938 w 371475"/>
                <a:gd name="connsiteY32" fmla="*/ 176212 h 292894"/>
                <a:gd name="connsiteX33" fmla="*/ 240506 w 371475"/>
                <a:gd name="connsiteY33" fmla="*/ 195262 h 292894"/>
                <a:gd name="connsiteX34" fmla="*/ 235744 w 371475"/>
                <a:gd name="connsiteY34" fmla="*/ 209550 h 292894"/>
                <a:gd name="connsiteX35" fmla="*/ 211931 w 371475"/>
                <a:gd name="connsiteY35" fmla="*/ 171450 h 292894"/>
                <a:gd name="connsiteX36" fmla="*/ 159544 w 371475"/>
                <a:gd name="connsiteY36" fmla="*/ 133350 h 292894"/>
                <a:gd name="connsiteX37" fmla="*/ 109538 w 371475"/>
                <a:gd name="connsiteY37" fmla="*/ 123825 h 292894"/>
                <a:gd name="connsiteX38" fmla="*/ 71438 w 371475"/>
                <a:gd name="connsiteY38" fmla="*/ 140494 h 292894"/>
                <a:gd name="connsiteX39" fmla="*/ 76200 w 371475"/>
                <a:gd name="connsiteY39" fmla="*/ 176212 h 292894"/>
                <a:gd name="connsiteX40" fmla="*/ 21431 w 371475"/>
                <a:gd name="connsiteY40" fmla="*/ 180975 h 292894"/>
                <a:gd name="connsiteX0" fmla="*/ 21431 w 371475"/>
                <a:gd name="connsiteY0" fmla="*/ 180975 h 292894"/>
                <a:gd name="connsiteX1" fmla="*/ 26194 w 371475"/>
                <a:gd name="connsiteY1" fmla="*/ 230981 h 292894"/>
                <a:gd name="connsiteX2" fmla="*/ 54769 w 371475"/>
                <a:gd name="connsiteY2" fmla="*/ 223837 h 292894"/>
                <a:gd name="connsiteX3" fmla="*/ 111919 w 371475"/>
                <a:gd name="connsiteY3" fmla="*/ 288131 h 292894"/>
                <a:gd name="connsiteX4" fmla="*/ 161925 w 371475"/>
                <a:gd name="connsiteY4" fmla="*/ 292894 h 292894"/>
                <a:gd name="connsiteX5" fmla="*/ 178594 w 371475"/>
                <a:gd name="connsiteY5" fmla="*/ 264319 h 292894"/>
                <a:gd name="connsiteX6" fmla="*/ 178594 w 371475"/>
                <a:gd name="connsiteY6" fmla="*/ 223837 h 292894"/>
                <a:gd name="connsiteX7" fmla="*/ 207169 w 371475"/>
                <a:gd name="connsiteY7" fmla="*/ 261937 h 292894"/>
                <a:gd name="connsiteX8" fmla="*/ 245269 w 371475"/>
                <a:gd name="connsiteY8" fmla="*/ 276225 h 292894"/>
                <a:gd name="connsiteX9" fmla="*/ 273844 w 371475"/>
                <a:gd name="connsiteY9" fmla="*/ 266700 h 292894"/>
                <a:gd name="connsiteX10" fmla="*/ 295275 w 371475"/>
                <a:gd name="connsiteY10" fmla="*/ 226219 h 292894"/>
                <a:gd name="connsiteX11" fmla="*/ 333375 w 371475"/>
                <a:gd name="connsiteY11" fmla="*/ 211932 h 292894"/>
                <a:gd name="connsiteX12" fmla="*/ 342900 w 371475"/>
                <a:gd name="connsiteY12" fmla="*/ 176212 h 292894"/>
                <a:gd name="connsiteX13" fmla="*/ 319088 w 371475"/>
                <a:gd name="connsiteY13" fmla="*/ 128587 h 292894"/>
                <a:gd name="connsiteX14" fmla="*/ 307181 w 371475"/>
                <a:gd name="connsiteY14" fmla="*/ 109537 h 292894"/>
                <a:gd name="connsiteX15" fmla="*/ 366712 w 371475"/>
                <a:gd name="connsiteY15" fmla="*/ 90487 h 292894"/>
                <a:gd name="connsiteX16" fmla="*/ 371475 w 371475"/>
                <a:gd name="connsiteY16" fmla="*/ 50006 h 292894"/>
                <a:gd name="connsiteX17" fmla="*/ 347663 w 371475"/>
                <a:gd name="connsiteY17" fmla="*/ 14287 h 292894"/>
                <a:gd name="connsiteX18" fmla="*/ 319088 w 371475"/>
                <a:gd name="connsiteY18" fmla="*/ 14287 h 292894"/>
                <a:gd name="connsiteX19" fmla="*/ 290513 w 371475"/>
                <a:gd name="connsiteY19" fmla="*/ 16669 h 292894"/>
                <a:gd name="connsiteX20" fmla="*/ 264319 w 371475"/>
                <a:gd name="connsiteY20" fmla="*/ 7144 h 292894"/>
                <a:gd name="connsiteX21" fmla="*/ 240506 w 371475"/>
                <a:gd name="connsiteY21" fmla="*/ 19050 h 292894"/>
                <a:gd name="connsiteX22" fmla="*/ 209550 w 371475"/>
                <a:gd name="connsiteY22" fmla="*/ 23812 h 292894"/>
                <a:gd name="connsiteX23" fmla="*/ 154781 w 371475"/>
                <a:gd name="connsiteY23" fmla="*/ 19050 h 292894"/>
                <a:gd name="connsiteX24" fmla="*/ 90488 w 371475"/>
                <a:gd name="connsiteY24" fmla="*/ 0 h 292894"/>
                <a:gd name="connsiteX25" fmla="*/ 38100 w 371475"/>
                <a:gd name="connsiteY25" fmla="*/ 9525 h 292894"/>
                <a:gd name="connsiteX26" fmla="*/ 0 w 371475"/>
                <a:gd name="connsiteY26" fmla="*/ 52387 h 292894"/>
                <a:gd name="connsiteX27" fmla="*/ 21431 w 371475"/>
                <a:gd name="connsiteY27" fmla="*/ 111919 h 292894"/>
                <a:gd name="connsiteX28" fmla="*/ 80963 w 371475"/>
                <a:gd name="connsiteY28" fmla="*/ 121444 h 292894"/>
                <a:gd name="connsiteX29" fmla="*/ 142875 w 371475"/>
                <a:gd name="connsiteY29" fmla="*/ 121444 h 292894"/>
                <a:gd name="connsiteX30" fmla="*/ 185738 w 371475"/>
                <a:gd name="connsiteY30" fmla="*/ 152400 h 292894"/>
                <a:gd name="connsiteX31" fmla="*/ 242888 w 371475"/>
                <a:gd name="connsiteY31" fmla="*/ 173831 h 292894"/>
                <a:gd name="connsiteX32" fmla="*/ 261938 w 371475"/>
                <a:gd name="connsiteY32" fmla="*/ 176212 h 292894"/>
                <a:gd name="connsiteX33" fmla="*/ 240506 w 371475"/>
                <a:gd name="connsiteY33" fmla="*/ 195262 h 292894"/>
                <a:gd name="connsiteX34" fmla="*/ 235744 w 371475"/>
                <a:gd name="connsiteY34" fmla="*/ 209550 h 292894"/>
                <a:gd name="connsiteX35" fmla="*/ 211931 w 371475"/>
                <a:gd name="connsiteY35" fmla="*/ 171450 h 292894"/>
                <a:gd name="connsiteX36" fmla="*/ 159544 w 371475"/>
                <a:gd name="connsiteY36" fmla="*/ 133350 h 292894"/>
                <a:gd name="connsiteX37" fmla="*/ 109538 w 371475"/>
                <a:gd name="connsiteY37" fmla="*/ 123825 h 292894"/>
                <a:gd name="connsiteX38" fmla="*/ 71438 w 371475"/>
                <a:gd name="connsiteY38" fmla="*/ 140494 h 292894"/>
                <a:gd name="connsiteX39" fmla="*/ 76200 w 371475"/>
                <a:gd name="connsiteY39" fmla="*/ 176212 h 292894"/>
                <a:gd name="connsiteX40" fmla="*/ 21431 w 371475"/>
                <a:gd name="connsiteY40" fmla="*/ 180975 h 292894"/>
                <a:gd name="connsiteX0" fmla="*/ 21431 w 371475"/>
                <a:gd name="connsiteY0" fmla="*/ 180975 h 294722"/>
                <a:gd name="connsiteX1" fmla="*/ 26194 w 371475"/>
                <a:gd name="connsiteY1" fmla="*/ 230981 h 294722"/>
                <a:gd name="connsiteX2" fmla="*/ 54769 w 371475"/>
                <a:gd name="connsiteY2" fmla="*/ 223837 h 294722"/>
                <a:gd name="connsiteX3" fmla="*/ 111919 w 371475"/>
                <a:gd name="connsiteY3" fmla="*/ 288131 h 294722"/>
                <a:gd name="connsiteX4" fmla="*/ 161925 w 371475"/>
                <a:gd name="connsiteY4" fmla="*/ 292894 h 294722"/>
                <a:gd name="connsiteX5" fmla="*/ 178594 w 371475"/>
                <a:gd name="connsiteY5" fmla="*/ 264319 h 294722"/>
                <a:gd name="connsiteX6" fmla="*/ 178594 w 371475"/>
                <a:gd name="connsiteY6" fmla="*/ 223837 h 294722"/>
                <a:gd name="connsiteX7" fmla="*/ 207169 w 371475"/>
                <a:gd name="connsiteY7" fmla="*/ 261937 h 294722"/>
                <a:gd name="connsiteX8" fmla="*/ 245269 w 371475"/>
                <a:gd name="connsiteY8" fmla="*/ 276225 h 294722"/>
                <a:gd name="connsiteX9" fmla="*/ 273844 w 371475"/>
                <a:gd name="connsiteY9" fmla="*/ 266700 h 294722"/>
                <a:gd name="connsiteX10" fmla="*/ 295275 w 371475"/>
                <a:gd name="connsiteY10" fmla="*/ 226219 h 294722"/>
                <a:gd name="connsiteX11" fmla="*/ 333375 w 371475"/>
                <a:gd name="connsiteY11" fmla="*/ 211932 h 294722"/>
                <a:gd name="connsiteX12" fmla="*/ 342900 w 371475"/>
                <a:gd name="connsiteY12" fmla="*/ 176212 h 294722"/>
                <a:gd name="connsiteX13" fmla="*/ 319088 w 371475"/>
                <a:gd name="connsiteY13" fmla="*/ 128587 h 294722"/>
                <a:gd name="connsiteX14" fmla="*/ 307181 w 371475"/>
                <a:gd name="connsiteY14" fmla="*/ 109537 h 294722"/>
                <a:gd name="connsiteX15" fmla="*/ 366712 w 371475"/>
                <a:gd name="connsiteY15" fmla="*/ 90487 h 294722"/>
                <a:gd name="connsiteX16" fmla="*/ 371475 w 371475"/>
                <a:gd name="connsiteY16" fmla="*/ 50006 h 294722"/>
                <a:gd name="connsiteX17" fmla="*/ 347663 w 371475"/>
                <a:gd name="connsiteY17" fmla="*/ 14287 h 294722"/>
                <a:gd name="connsiteX18" fmla="*/ 319088 w 371475"/>
                <a:gd name="connsiteY18" fmla="*/ 14287 h 294722"/>
                <a:gd name="connsiteX19" fmla="*/ 290513 w 371475"/>
                <a:gd name="connsiteY19" fmla="*/ 16669 h 294722"/>
                <a:gd name="connsiteX20" fmla="*/ 264319 w 371475"/>
                <a:gd name="connsiteY20" fmla="*/ 7144 h 294722"/>
                <a:gd name="connsiteX21" fmla="*/ 240506 w 371475"/>
                <a:gd name="connsiteY21" fmla="*/ 19050 h 294722"/>
                <a:gd name="connsiteX22" fmla="*/ 209550 w 371475"/>
                <a:gd name="connsiteY22" fmla="*/ 23812 h 294722"/>
                <a:gd name="connsiteX23" fmla="*/ 154781 w 371475"/>
                <a:gd name="connsiteY23" fmla="*/ 19050 h 294722"/>
                <a:gd name="connsiteX24" fmla="*/ 90488 w 371475"/>
                <a:gd name="connsiteY24" fmla="*/ 0 h 294722"/>
                <a:gd name="connsiteX25" fmla="*/ 38100 w 371475"/>
                <a:gd name="connsiteY25" fmla="*/ 9525 h 294722"/>
                <a:gd name="connsiteX26" fmla="*/ 0 w 371475"/>
                <a:gd name="connsiteY26" fmla="*/ 52387 h 294722"/>
                <a:gd name="connsiteX27" fmla="*/ 21431 w 371475"/>
                <a:gd name="connsiteY27" fmla="*/ 111919 h 294722"/>
                <a:gd name="connsiteX28" fmla="*/ 80963 w 371475"/>
                <a:gd name="connsiteY28" fmla="*/ 121444 h 294722"/>
                <a:gd name="connsiteX29" fmla="*/ 142875 w 371475"/>
                <a:gd name="connsiteY29" fmla="*/ 121444 h 294722"/>
                <a:gd name="connsiteX30" fmla="*/ 185738 w 371475"/>
                <a:gd name="connsiteY30" fmla="*/ 152400 h 294722"/>
                <a:gd name="connsiteX31" fmla="*/ 242888 w 371475"/>
                <a:gd name="connsiteY31" fmla="*/ 173831 h 294722"/>
                <a:gd name="connsiteX32" fmla="*/ 261938 w 371475"/>
                <a:gd name="connsiteY32" fmla="*/ 176212 h 294722"/>
                <a:gd name="connsiteX33" fmla="*/ 240506 w 371475"/>
                <a:gd name="connsiteY33" fmla="*/ 195262 h 294722"/>
                <a:gd name="connsiteX34" fmla="*/ 235744 w 371475"/>
                <a:gd name="connsiteY34" fmla="*/ 209550 h 294722"/>
                <a:gd name="connsiteX35" fmla="*/ 211931 w 371475"/>
                <a:gd name="connsiteY35" fmla="*/ 171450 h 294722"/>
                <a:gd name="connsiteX36" fmla="*/ 159544 w 371475"/>
                <a:gd name="connsiteY36" fmla="*/ 133350 h 294722"/>
                <a:gd name="connsiteX37" fmla="*/ 109538 w 371475"/>
                <a:gd name="connsiteY37" fmla="*/ 123825 h 294722"/>
                <a:gd name="connsiteX38" fmla="*/ 71438 w 371475"/>
                <a:gd name="connsiteY38" fmla="*/ 140494 h 294722"/>
                <a:gd name="connsiteX39" fmla="*/ 76200 w 371475"/>
                <a:gd name="connsiteY39" fmla="*/ 176212 h 294722"/>
                <a:gd name="connsiteX40" fmla="*/ 21431 w 371475"/>
                <a:gd name="connsiteY40" fmla="*/ 180975 h 294722"/>
                <a:gd name="connsiteX0" fmla="*/ 21431 w 371475"/>
                <a:gd name="connsiteY0" fmla="*/ 180975 h 294722"/>
                <a:gd name="connsiteX1" fmla="*/ 26194 w 371475"/>
                <a:gd name="connsiteY1" fmla="*/ 230981 h 294722"/>
                <a:gd name="connsiteX2" fmla="*/ 54769 w 371475"/>
                <a:gd name="connsiteY2" fmla="*/ 223837 h 294722"/>
                <a:gd name="connsiteX3" fmla="*/ 111919 w 371475"/>
                <a:gd name="connsiteY3" fmla="*/ 288131 h 294722"/>
                <a:gd name="connsiteX4" fmla="*/ 161925 w 371475"/>
                <a:gd name="connsiteY4" fmla="*/ 292894 h 294722"/>
                <a:gd name="connsiteX5" fmla="*/ 178594 w 371475"/>
                <a:gd name="connsiteY5" fmla="*/ 264319 h 294722"/>
                <a:gd name="connsiteX6" fmla="*/ 178594 w 371475"/>
                <a:gd name="connsiteY6" fmla="*/ 223837 h 294722"/>
                <a:gd name="connsiteX7" fmla="*/ 207169 w 371475"/>
                <a:gd name="connsiteY7" fmla="*/ 261937 h 294722"/>
                <a:gd name="connsiteX8" fmla="*/ 245269 w 371475"/>
                <a:gd name="connsiteY8" fmla="*/ 276225 h 294722"/>
                <a:gd name="connsiteX9" fmla="*/ 273844 w 371475"/>
                <a:gd name="connsiteY9" fmla="*/ 266700 h 294722"/>
                <a:gd name="connsiteX10" fmla="*/ 295275 w 371475"/>
                <a:gd name="connsiteY10" fmla="*/ 226219 h 294722"/>
                <a:gd name="connsiteX11" fmla="*/ 333375 w 371475"/>
                <a:gd name="connsiteY11" fmla="*/ 211932 h 294722"/>
                <a:gd name="connsiteX12" fmla="*/ 342900 w 371475"/>
                <a:gd name="connsiteY12" fmla="*/ 176212 h 294722"/>
                <a:gd name="connsiteX13" fmla="*/ 319088 w 371475"/>
                <a:gd name="connsiteY13" fmla="*/ 128587 h 294722"/>
                <a:gd name="connsiteX14" fmla="*/ 307181 w 371475"/>
                <a:gd name="connsiteY14" fmla="*/ 109537 h 294722"/>
                <a:gd name="connsiteX15" fmla="*/ 366712 w 371475"/>
                <a:gd name="connsiteY15" fmla="*/ 90487 h 294722"/>
                <a:gd name="connsiteX16" fmla="*/ 371475 w 371475"/>
                <a:gd name="connsiteY16" fmla="*/ 50006 h 294722"/>
                <a:gd name="connsiteX17" fmla="*/ 347663 w 371475"/>
                <a:gd name="connsiteY17" fmla="*/ 14287 h 294722"/>
                <a:gd name="connsiteX18" fmla="*/ 319088 w 371475"/>
                <a:gd name="connsiteY18" fmla="*/ 14287 h 294722"/>
                <a:gd name="connsiteX19" fmla="*/ 290513 w 371475"/>
                <a:gd name="connsiteY19" fmla="*/ 16669 h 294722"/>
                <a:gd name="connsiteX20" fmla="*/ 264319 w 371475"/>
                <a:gd name="connsiteY20" fmla="*/ 7144 h 294722"/>
                <a:gd name="connsiteX21" fmla="*/ 240506 w 371475"/>
                <a:gd name="connsiteY21" fmla="*/ 19050 h 294722"/>
                <a:gd name="connsiteX22" fmla="*/ 209550 w 371475"/>
                <a:gd name="connsiteY22" fmla="*/ 23812 h 294722"/>
                <a:gd name="connsiteX23" fmla="*/ 154781 w 371475"/>
                <a:gd name="connsiteY23" fmla="*/ 19050 h 294722"/>
                <a:gd name="connsiteX24" fmla="*/ 90488 w 371475"/>
                <a:gd name="connsiteY24" fmla="*/ 0 h 294722"/>
                <a:gd name="connsiteX25" fmla="*/ 38100 w 371475"/>
                <a:gd name="connsiteY25" fmla="*/ 9525 h 294722"/>
                <a:gd name="connsiteX26" fmla="*/ 0 w 371475"/>
                <a:gd name="connsiteY26" fmla="*/ 52387 h 294722"/>
                <a:gd name="connsiteX27" fmla="*/ 21431 w 371475"/>
                <a:gd name="connsiteY27" fmla="*/ 111919 h 294722"/>
                <a:gd name="connsiteX28" fmla="*/ 80963 w 371475"/>
                <a:gd name="connsiteY28" fmla="*/ 121444 h 294722"/>
                <a:gd name="connsiteX29" fmla="*/ 142875 w 371475"/>
                <a:gd name="connsiteY29" fmla="*/ 121444 h 294722"/>
                <a:gd name="connsiteX30" fmla="*/ 185738 w 371475"/>
                <a:gd name="connsiteY30" fmla="*/ 152400 h 294722"/>
                <a:gd name="connsiteX31" fmla="*/ 242888 w 371475"/>
                <a:gd name="connsiteY31" fmla="*/ 173831 h 294722"/>
                <a:gd name="connsiteX32" fmla="*/ 261938 w 371475"/>
                <a:gd name="connsiteY32" fmla="*/ 176212 h 294722"/>
                <a:gd name="connsiteX33" fmla="*/ 240506 w 371475"/>
                <a:gd name="connsiteY33" fmla="*/ 195262 h 294722"/>
                <a:gd name="connsiteX34" fmla="*/ 235744 w 371475"/>
                <a:gd name="connsiteY34" fmla="*/ 209550 h 294722"/>
                <a:gd name="connsiteX35" fmla="*/ 211931 w 371475"/>
                <a:gd name="connsiteY35" fmla="*/ 171450 h 294722"/>
                <a:gd name="connsiteX36" fmla="*/ 159544 w 371475"/>
                <a:gd name="connsiteY36" fmla="*/ 133350 h 294722"/>
                <a:gd name="connsiteX37" fmla="*/ 109538 w 371475"/>
                <a:gd name="connsiteY37" fmla="*/ 123825 h 294722"/>
                <a:gd name="connsiteX38" fmla="*/ 71438 w 371475"/>
                <a:gd name="connsiteY38" fmla="*/ 140494 h 294722"/>
                <a:gd name="connsiteX39" fmla="*/ 76200 w 371475"/>
                <a:gd name="connsiteY39" fmla="*/ 176212 h 294722"/>
                <a:gd name="connsiteX40" fmla="*/ 21431 w 371475"/>
                <a:gd name="connsiteY40" fmla="*/ 180975 h 294722"/>
                <a:gd name="connsiteX0" fmla="*/ 21431 w 371475"/>
                <a:gd name="connsiteY0" fmla="*/ 180975 h 290993"/>
                <a:gd name="connsiteX1" fmla="*/ 26194 w 371475"/>
                <a:gd name="connsiteY1" fmla="*/ 230981 h 290993"/>
                <a:gd name="connsiteX2" fmla="*/ 54769 w 371475"/>
                <a:gd name="connsiteY2" fmla="*/ 223837 h 290993"/>
                <a:gd name="connsiteX3" fmla="*/ 111919 w 371475"/>
                <a:gd name="connsiteY3" fmla="*/ 288131 h 290993"/>
                <a:gd name="connsiteX4" fmla="*/ 166688 w 371475"/>
                <a:gd name="connsiteY4" fmla="*/ 288132 h 290993"/>
                <a:gd name="connsiteX5" fmla="*/ 178594 w 371475"/>
                <a:gd name="connsiteY5" fmla="*/ 264319 h 290993"/>
                <a:gd name="connsiteX6" fmla="*/ 178594 w 371475"/>
                <a:gd name="connsiteY6" fmla="*/ 223837 h 290993"/>
                <a:gd name="connsiteX7" fmla="*/ 207169 w 371475"/>
                <a:gd name="connsiteY7" fmla="*/ 261937 h 290993"/>
                <a:gd name="connsiteX8" fmla="*/ 245269 w 371475"/>
                <a:gd name="connsiteY8" fmla="*/ 276225 h 290993"/>
                <a:gd name="connsiteX9" fmla="*/ 273844 w 371475"/>
                <a:gd name="connsiteY9" fmla="*/ 266700 h 290993"/>
                <a:gd name="connsiteX10" fmla="*/ 295275 w 371475"/>
                <a:gd name="connsiteY10" fmla="*/ 226219 h 290993"/>
                <a:gd name="connsiteX11" fmla="*/ 333375 w 371475"/>
                <a:gd name="connsiteY11" fmla="*/ 211932 h 290993"/>
                <a:gd name="connsiteX12" fmla="*/ 342900 w 371475"/>
                <a:gd name="connsiteY12" fmla="*/ 176212 h 290993"/>
                <a:gd name="connsiteX13" fmla="*/ 319088 w 371475"/>
                <a:gd name="connsiteY13" fmla="*/ 128587 h 290993"/>
                <a:gd name="connsiteX14" fmla="*/ 307181 w 371475"/>
                <a:gd name="connsiteY14" fmla="*/ 109537 h 290993"/>
                <a:gd name="connsiteX15" fmla="*/ 366712 w 371475"/>
                <a:gd name="connsiteY15" fmla="*/ 90487 h 290993"/>
                <a:gd name="connsiteX16" fmla="*/ 371475 w 371475"/>
                <a:gd name="connsiteY16" fmla="*/ 50006 h 290993"/>
                <a:gd name="connsiteX17" fmla="*/ 347663 w 371475"/>
                <a:gd name="connsiteY17" fmla="*/ 14287 h 290993"/>
                <a:gd name="connsiteX18" fmla="*/ 319088 w 371475"/>
                <a:gd name="connsiteY18" fmla="*/ 14287 h 290993"/>
                <a:gd name="connsiteX19" fmla="*/ 290513 w 371475"/>
                <a:gd name="connsiteY19" fmla="*/ 16669 h 290993"/>
                <a:gd name="connsiteX20" fmla="*/ 264319 w 371475"/>
                <a:gd name="connsiteY20" fmla="*/ 7144 h 290993"/>
                <a:gd name="connsiteX21" fmla="*/ 240506 w 371475"/>
                <a:gd name="connsiteY21" fmla="*/ 19050 h 290993"/>
                <a:gd name="connsiteX22" fmla="*/ 209550 w 371475"/>
                <a:gd name="connsiteY22" fmla="*/ 23812 h 290993"/>
                <a:gd name="connsiteX23" fmla="*/ 154781 w 371475"/>
                <a:gd name="connsiteY23" fmla="*/ 19050 h 290993"/>
                <a:gd name="connsiteX24" fmla="*/ 90488 w 371475"/>
                <a:gd name="connsiteY24" fmla="*/ 0 h 290993"/>
                <a:gd name="connsiteX25" fmla="*/ 38100 w 371475"/>
                <a:gd name="connsiteY25" fmla="*/ 9525 h 290993"/>
                <a:gd name="connsiteX26" fmla="*/ 0 w 371475"/>
                <a:gd name="connsiteY26" fmla="*/ 52387 h 290993"/>
                <a:gd name="connsiteX27" fmla="*/ 21431 w 371475"/>
                <a:gd name="connsiteY27" fmla="*/ 111919 h 290993"/>
                <a:gd name="connsiteX28" fmla="*/ 80963 w 371475"/>
                <a:gd name="connsiteY28" fmla="*/ 121444 h 290993"/>
                <a:gd name="connsiteX29" fmla="*/ 142875 w 371475"/>
                <a:gd name="connsiteY29" fmla="*/ 121444 h 290993"/>
                <a:gd name="connsiteX30" fmla="*/ 185738 w 371475"/>
                <a:gd name="connsiteY30" fmla="*/ 152400 h 290993"/>
                <a:gd name="connsiteX31" fmla="*/ 242888 w 371475"/>
                <a:gd name="connsiteY31" fmla="*/ 173831 h 290993"/>
                <a:gd name="connsiteX32" fmla="*/ 261938 w 371475"/>
                <a:gd name="connsiteY32" fmla="*/ 176212 h 290993"/>
                <a:gd name="connsiteX33" fmla="*/ 240506 w 371475"/>
                <a:gd name="connsiteY33" fmla="*/ 195262 h 290993"/>
                <a:gd name="connsiteX34" fmla="*/ 235744 w 371475"/>
                <a:gd name="connsiteY34" fmla="*/ 209550 h 290993"/>
                <a:gd name="connsiteX35" fmla="*/ 211931 w 371475"/>
                <a:gd name="connsiteY35" fmla="*/ 171450 h 290993"/>
                <a:gd name="connsiteX36" fmla="*/ 159544 w 371475"/>
                <a:gd name="connsiteY36" fmla="*/ 133350 h 290993"/>
                <a:gd name="connsiteX37" fmla="*/ 109538 w 371475"/>
                <a:gd name="connsiteY37" fmla="*/ 123825 h 290993"/>
                <a:gd name="connsiteX38" fmla="*/ 71438 w 371475"/>
                <a:gd name="connsiteY38" fmla="*/ 140494 h 290993"/>
                <a:gd name="connsiteX39" fmla="*/ 76200 w 371475"/>
                <a:gd name="connsiteY39" fmla="*/ 176212 h 290993"/>
                <a:gd name="connsiteX40" fmla="*/ 21431 w 371475"/>
                <a:gd name="connsiteY40" fmla="*/ 180975 h 290993"/>
                <a:gd name="connsiteX0" fmla="*/ 21431 w 371475"/>
                <a:gd name="connsiteY0" fmla="*/ 180975 h 290993"/>
                <a:gd name="connsiteX1" fmla="*/ 26194 w 371475"/>
                <a:gd name="connsiteY1" fmla="*/ 230981 h 290993"/>
                <a:gd name="connsiteX2" fmla="*/ 54769 w 371475"/>
                <a:gd name="connsiteY2" fmla="*/ 223837 h 290993"/>
                <a:gd name="connsiteX3" fmla="*/ 111919 w 371475"/>
                <a:gd name="connsiteY3" fmla="*/ 288131 h 290993"/>
                <a:gd name="connsiteX4" fmla="*/ 166688 w 371475"/>
                <a:gd name="connsiteY4" fmla="*/ 288132 h 290993"/>
                <a:gd name="connsiteX5" fmla="*/ 180975 w 371475"/>
                <a:gd name="connsiteY5" fmla="*/ 264319 h 290993"/>
                <a:gd name="connsiteX6" fmla="*/ 178594 w 371475"/>
                <a:gd name="connsiteY6" fmla="*/ 223837 h 290993"/>
                <a:gd name="connsiteX7" fmla="*/ 207169 w 371475"/>
                <a:gd name="connsiteY7" fmla="*/ 261937 h 290993"/>
                <a:gd name="connsiteX8" fmla="*/ 245269 w 371475"/>
                <a:gd name="connsiteY8" fmla="*/ 276225 h 290993"/>
                <a:gd name="connsiteX9" fmla="*/ 273844 w 371475"/>
                <a:gd name="connsiteY9" fmla="*/ 266700 h 290993"/>
                <a:gd name="connsiteX10" fmla="*/ 295275 w 371475"/>
                <a:gd name="connsiteY10" fmla="*/ 226219 h 290993"/>
                <a:gd name="connsiteX11" fmla="*/ 333375 w 371475"/>
                <a:gd name="connsiteY11" fmla="*/ 211932 h 290993"/>
                <a:gd name="connsiteX12" fmla="*/ 342900 w 371475"/>
                <a:gd name="connsiteY12" fmla="*/ 176212 h 290993"/>
                <a:gd name="connsiteX13" fmla="*/ 319088 w 371475"/>
                <a:gd name="connsiteY13" fmla="*/ 128587 h 290993"/>
                <a:gd name="connsiteX14" fmla="*/ 307181 w 371475"/>
                <a:gd name="connsiteY14" fmla="*/ 109537 h 290993"/>
                <a:gd name="connsiteX15" fmla="*/ 366712 w 371475"/>
                <a:gd name="connsiteY15" fmla="*/ 90487 h 290993"/>
                <a:gd name="connsiteX16" fmla="*/ 371475 w 371475"/>
                <a:gd name="connsiteY16" fmla="*/ 50006 h 290993"/>
                <a:gd name="connsiteX17" fmla="*/ 347663 w 371475"/>
                <a:gd name="connsiteY17" fmla="*/ 14287 h 290993"/>
                <a:gd name="connsiteX18" fmla="*/ 319088 w 371475"/>
                <a:gd name="connsiteY18" fmla="*/ 14287 h 290993"/>
                <a:gd name="connsiteX19" fmla="*/ 290513 w 371475"/>
                <a:gd name="connsiteY19" fmla="*/ 16669 h 290993"/>
                <a:gd name="connsiteX20" fmla="*/ 264319 w 371475"/>
                <a:gd name="connsiteY20" fmla="*/ 7144 h 290993"/>
                <a:gd name="connsiteX21" fmla="*/ 240506 w 371475"/>
                <a:gd name="connsiteY21" fmla="*/ 19050 h 290993"/>
                <a:gd name="connsiteX22" fmla="*/ 209550 w 371475"/>
                <a:gd name="connsiteY22" fmla="*/ 23812 h 290993"/>
                <a:gd name="connsiteX23" fmla="*/ 154781 w 371475"/>
                <a:gd name="connsiteY23" fmla="*/ 19050 h 290993"/>
                <a:gd name="connsiteX24" fmla="*/ 90488 w 371475"/>
                <a:gd name="connsiteY24" fmla="*/ 0 h 290993"/>
                <a:gd name="connsiteX25" fmla="*/ 38100 w 371475"/>
                <a:gd name="connsiteY25" fmla="*/ 9525 h 290993"/>
                <a:gd name="connsiteX26" fmla="*/ 0 w 371475"/>
                <a:gd name="connsiteY26" fmla="*/ 52387 h 290993"/>
                <a:gd name="connsiteX27" fmla="*/ 21431 w 371475"/>
                <a:gd name="connsiteY27" fmla="*/ 111919 h 290993"/>
                <a:gd name="connsiteX28" fmla="*/ 80963 w 371475"/>
                <a:gd name="connsiteY28" fmla="*/ 121444 h 290993"/>
                <a:gd name="connsiteX29" fmla="*/ 142875 w 371475"/>
                <a:gd name="connsiteY29" fmla="*/ 121444 h 290993"/>
                <a:gd name="connsiteX30" fmla="*/ 185738 w 371475"/>
                <a:gd name="connsiteY30" fmla="*/ 152400 h 290993"/>
                <a:gd name="connsiteX31" fmla="*/ 242888 w 371475"/>
                <a:gd name="connsiteY31" fmla="*/ 173831 h 290993"/>
                <a:gd name="connsiteX32" fmla="*/ 261938 w 371475"/>
                <a:gd name="connsiteY32" fmla="*/ 176212 h 290993"/>
                <a:gd name="connsiteX33" fmla="*/ 240506 w 371475"/>
                <a:gd name="connsiteY33" fmla="*/ 195262 h 290993"/>
                <a:gd name="connsiteX34" fmla="*/ 235744 w 371475"/>
                <a:gd name="connsiteY34" fmla="*/ 209550 h 290993"/>
                <a:gd name="connsiteX35" fmla="*/ 211931 w 371475"/>
                <a:gd name="connsiteY35" fmla="*/ 171450 h 290993"/>
                <a:gd name="connsiteX36" fmla="*/ 159544 w 371475"/>
                <a:gd name="connsiteY36" fmla="*/ 133350 h 290993"/>
                <a:gd name="connsiteX37" fmla="*/ 109538 w 371475"/>
                <a:gd name="connsiteY37" fmla="*/ 123825 h 290993"/>
                <a:gd name="connsiteX38" fmla="*/ 71438 w 371475"/>
                <a:gd name="connsiteY38" fmla="*/ 140494 h 290993"/>
                <a:gd name="connsiteX39" fmla="*/ 76200 w 371475"/>
                <a:gd name="connsiteY39" fmla="*/ 176212 h 290993"/>
                <a:gd name="connsiteX40" fmla="*/ 21431 w 371475"/>
                <a:gd name="connsiteY40" fmla="*/ 180975 h 290993"/>
                <a:gd name="connsiteX0" fmla="*/ 21431 w 371475"/>
                <a:gd name="connsiteY0" fmla="*/ 180975 h 290993"/>
                <a:gd name="connsiteX1" fmla="*/ 26194 w 371475"/>
                <a:gd name="connsiteY1" fmla="*/ 230981 h 290993"/>
                <a:gd name="connsiteX2" fmla="*/ 54769 w 371475"/>
                <a:gd name="connsiteY2" fmla="*/ 223837 h 290993"/>
                <a:gd name="connsiteX3" fmla="*/ 111919 w 371475"/>
                <a:gd name="connsiteY3" fmla="*/ 288131 h 290993"/>
                <a:gd name="connsiteX4" fmla="*/ 166688 w 371475"/>
                <a:gd name="connsiteY4" fmla="*/ 288132 h 290993"/>
                <a:gd name="connsiteX5" fmla="*/ 180975 w 371475"/>
                <a:gd name="connsiteY5" fmla="*/ 264319 h 290993"/>
                <a:gd name="connsiteX6" fmla="*/ 178594 w 371475"/>
                <a:gd name="connsiteY6" fmla="*/ 223837 h 290993"/>
                <a:gd name="connsiteX7" fmla="*/ 207169 w 371475"/>
                <a:gd name="connsiteY7" fmla="*/ 261937 h 290993"/>
                <a:gd name="connsiteX8" fmla="*/ 245269 w 371475"/>
                <a:gd name="connsiteY8" fmla="*/ 276225 h 290993"/>
                <a:gd name="connsiteX9" fmla="*/ 273844 w 371475"/>
                <a:gd name="connsiteY9" fmla="*/ 266700 h 290993"/>
                <a:gd name="connsiteX10" fmla="*/ 295275 w 371475"/>
                <a:gd name="connsiteY10" fmla="*/ 226219 h 290993"/>
                <a:gd name="connsiteX11" fmla="*/ 333375 w 371475"/>
                <a:gd name="connsiteY11" fmla="*/ 216694 h 290993"/>
                <a:gd name="connsiteX12" fmla="*/ 342900 w 371475"/>
                <a:gd name="connsiteY12" fmla="*/ 176212 h 290993"/>
                <a:gd name="connsiteX13" fmla="*/ 319088 w 371475"/>
                <a:gd name="connsiteY13" fmla="*/ 128587 h 290993"/>
                <a:gd name="connsiteX14" fmla="*/ 307181 w 371475"/>
                <a:gd name="connsiteY14" fmla="*/ 109537 h 290993"/>
                <a:gd name="connsiteX15" fmla="*/ 366712 w 371475"/>
                <a:gd name="connsiteY15" fmla="*/ 90487 h 290993"/>
                <a:gd name="connsiteX16" fmla="*/ 371475 w 371475"/>
                <a:gd name="connsiteY16" fmla="*/ 50006 h 290993"/>
                <a:gd name="connsiteX17" fmla="*/ 347663 w 371475"/>
                <a:gd name="connsiteY17" fmla="*/ 14287 h 290993"/>
                <a:gd name="connsiteX18" fmla="*/ 319088 w 371475"/>
                <a:gd name="connsiteY18" fmla="*/ 14287 h 290993"/>
                <a:gd name="connsiteX19" fmla="*/ 290513 w 371475"/>
                <a:gd name="connsiteY19" fmla="*/ 16669 h 290993"/>
                <a:gd name="connsiteX20" fmla="*/ 264319 w 371475"/>
                <a:gd name="connsiteY20" fmla="*/ 7144 h 290993"/>
                <a:gd name="connsiteX21" fmla="*/ 240506 w 371475"/>
                <a:gd name="connsiteY21" fmla="*/ 19050 h 290993"/>
                <a:gd name="connsiteX22" fmla="*/ 209550 w 371475"/>
                <a:gd name="connsiteY22" fmla="*/ 23812 h 290993"/>
                <a:gd name="connsiteX23" fmla="*/ 154781 w 371475"/>
                <a:gd name="connsiteY23" fmla="*/ 19050 h 290993"/>
                <a:gd name="connsiteX24" fmla="*/ 90488 w 371475"/>
                <a:gd name="connsiteY24" fmla="*/ 0 h 290993"/>
                <a:gd name="connsiteX25" fmla="*/ 38100 w 371475"/>
                <a:gd name="connsiteY25" fmla="*/ 9525 h 290993"/>
                <a:gd name="connsiteX26" fmla="*/ 0 w 371475"/>
                <a:gd name="connsiteY26" fmla="*/ 52387 h 290993"/>
                <a:gd name="connsiteX27" fmla="*/ 21431 w 371475"/>
                <a:gd name="connsiteY27" fmla="*/ 111919 h 290993"/>
                <a:gd name="connsiteX28" fmla="*/ 80963 w 371475"/>
                <a:gd name="connsiteY28" fmla="*/ 121444 h 290993"/>
                <a:gd name="connsiteX29" fmla="*/ 142875 w 371475"/>
                <a:gd name="connsiteY29" fmla="*/ 121444 h 290993"/>
                <a:gd name="connsiteX30" fmla="*/ 185738 w 371475"/>
                <a:gd name="connsiteY30" fmla="*/ 152400 h 290993"/>
                <a:gd name="connsiteX31" fmla="*/ 242888 w 371475"/>
                <a:gd name="connsiteY31" fmla="*/ 173831 h 290993"/>
                <a:gd name="connsiteX32" fmla="*/ 261938 w 371475"/>
                <a:gd name="connsiteY32" fmla="*/ 176212 h 290993"/>
                <a:gd name="connsiteX33" fmla="*/ 240506 w 371475"/>
                <a:gd name="connsiteY33" fmla="*/ 195262 h 290993"/>
                <a:gd name="connsiteX34" fmla="*/ 235744 w 371475"/>
                <a:gd name="connsiteY34" fmla="*/ 209550 h 290993"/>
                <a:gd name="connsiteX35" fmla="*/ 211931 w 371475"/>
                <a:gd name="connsiteY35" fmla="*/ 171450 h 290993"/>
                <a:gd name="connsiteX36" fmla="*/ 159544 w 371475"/>
                <a:gd name="connsiteY36" fmla="*/ 133350 h 290993"/>
                <a:gd name="connsiteX37" fmla="*/ 109538 w 371475"/>
                <a:gd name="connsiteY37" fmla="*/ 123825 h 290993"/>
                <a:gd name="connsiteX38" fmla="*/ 71438 w 371475"/>
                <a:gd name="connsiteY38" fmla="*/ 140494 h 290993"/>
                <a:gd name="connsiteX39" fmla="*/ 76200 w 371475"/>
                <a:gd name="connsiteY39" fmla="*/ 176212 h 290993"/>
                <a:gd name="connsiteX40" fmla="*/ 21431 w 371475"/>
                <a:gd name="connsiteY40" fmla="*/ 180975 h 290993"/>
                <a:gd name="connsiteX0" fmla="*/ 21431 w 371475"/>
                <a:gd name="connsiteY0" fmla="*/ 180975 h 290993"/>
                <a:gd name="connsiteX1" fmla="*/ 26194 w 371475"/>
                <a:gd name="connsiteY1" fmla="*/ 230981 h 290993"/>
                <a:gd name="connsiteX2" fmla="*/ 54769 w 371475"/>
                <a:gd name="connsiteY2" fmla="*/ 223837 h 290993"/>
                <a:gd name="connsiteX3" fmla="*/ 111919 w 371475"/>
                <a:gd name="connsiteY3" fmla="*/ 288131 h 290993"/>
                <a:gd name="connsiteX4" fmla="*/ 166688 w 371475"/>
                <a:gd name="connsiteY4" fmla="*/ 288132 h 290993"/>
                <a:gd name="connsiteX5" fmla="*/ 180975 w 371475"/>
                <a:gd name="connsiteY5" fmla="*/ 264319 h 290993"/>
                <a:gd name="connsiteX6" fmla="*/ 178594 w 371475"/>
                <a:gd name="connsiteY6" fmla="*/ 223837 h 290993"/>
                <a:gd name="connsiteX7" fmla="*/ 207169 w 371475"/>
                <a:gd name="connsiteY7" fmla="*/ 261937 h 290993"/>
                <a:gd name="connsiteX8" fmla="*/ 245269 w 371475"/>
                <a:gd name="connsiteY8" fmla="*/ 276225 h 290993"/>
                <a:gd name="connsiteX9" fmla="*/ 273844 w 371475"/>
                <a:gd name="connsiteY9" fmla="*/ 266700 h 290993"/>
                <a:gd name="connsiteX10" fmla="*/ 295275 w 371475"/>
                <a:gd name="connsiteY10" fmla="*/ 226219 h 290993"/>
                <a:gd name="connsiteX11" fmla="*/ 333375 w 371475"/>
                <a:gd name="connsiteY11" fmla="*/ 216694 h 290993"/>
                <a:gd name="connsiteX12" fmla="*/ 342900 w 371475"/>
                <a:gd name="connsiteY12" fmla="*/ 176212 h 290993"/>
                <a:gd name="connsiteX13" fmla="*/ 319088 w 371475"/>
                <a:gd name="connsiteY13" fmla="*/ 128587 h 290993"/>
                <a:gd name="connsiteX14" fmla="*/ 316706 w 371475"/>
                <a:gd name="connsiteY14" fmla="*/ 109537 h 290993"/>
                <a:gd name="connsiteX15" fmla="*/ 366712 w 371475"/>
                <a:gd name="connsiteY15" fmla="*/ 90487 h 290993"/>
                <a:gd name="connsiteX16" fmla="*/ 371475 w 371475"/>
                <a:gd name="connsiteY16" fmla="*/ 50006 h 290993"/>
                <a:gd name="connsiteX17" fmla="*/ 347663 w 371475"/>
                <a:gd name="connsiteY17" fmla="*/ 14287 h 290993"/>
                <a:gd name="connsiteX18" fmla="*/ 319088 w 371475"/>
                <a:gd name="connsiteY18" fmla="*/ 14287 h 290993"/>
                <a:gd name="connsiteX19" fmla="*/ 290513 w 371475"/>
                <a:gd name="connsiteY19" fmla="*/ 16669 h 290993"/>
                <a:gd name="connsiteX20" fmla="*/ 264319 w 371475"/>
                <a:gd name="connsiteY20" fmla="*/ 7144 h 290993"/>
                <a:gd name="connsiteX21" fmla="*/ 240506 w 371475"/>
                <a:gd name="connsiteY21" fmla="*/ 19050 h 290993"/>
                <a:gd name="connsiteX22" fmla="*/ 209550 w 371475"/>
                <a:gd name="connsiteY22" fmla="*/ 23812 h 290993"/>
                <a:gd name="connsiteX23" fmla="*/ 154781 w 371475"/>
                <a:gd name="connsiteY23" fmla="*/ 19050 h 290993"/>
                <a:gd name="connsiteX24" fmla="*/ 90488 w 371475"/>
                <a:gd name="connsiteY24" fmla="*/ 0 h 290993"/>
                <a:gd name="connsiteX25" fmla="*/ 38100 w 371475"/>
                <a:gd name="connsiteY25" fmla="*/ 9525 h 290993"/>
                <a:gd name="connsiteX26" fmla="*/ 0 w 371475"/>
                <a:gd name="connsiteY26" fmla="*/ 52387 h 290993"/>
                <a:gd name="connsiteX27" fmla="*/ 21431 w 371475"/>
                <a:gd name="connsiteY27" fmla="*/ 111919 h 290993"/>
                <a:gd name="connsiteX28" fmla="*/ 80963 w 371475"/>
                <a:gd name="connsiteY28" fmla="*/ 121444 h 290993"/>
                <a:gd name="connsiteX29" fmla="*/ 142875 w 371475"/>
                <a:gd name="connsiteY29" fmla="*/ 121444 h 290993"/>
                <a:gd name="connsiteX30" fmla="*/ 185738 w 371475"/>
                <a:gd name="connsiteY30" fmla="*/ 152400 h 290993"/>
                <a:gd name="connsiteX31" fmla="*/ 242888 w 371475"/>
                <a:gd name="connsiteY31" fmla="*/ 173831 h 290993"/>
                <a:gd name="connsiteX32" fmla="*/ 261938 w 371475"/>
                <a:gd name="connsiteY32" fmla="*/ 176212 h 290993"/>
                <a:gd name="connsiteX33" fmla="*/ 240506 w 371475"/>
                <a:gd name="connsiteY33" fmla="*/ 195262 h 290993"/>
                <a:gd name="connsiteX34" fmla="*/ 235744 w 371475"/>
                <a:gd name="connsiteY34" fmla="*/ 209550 h 290993"/>
                <a:gd name="connsiteX35" fmla="*/ 211931 w 371475"/>
                <a:gd name="connsiteY35" fmla="*/ 171450 h 290993"/>
                <a:gd name="connsiteX36" fmla="*/ 159544 w 371475"/>
                <a:gd name="connsiteY36" fmla="*/ 133350 h 290993"/>
                <a:gd name="connsiteX37" fmla="*/ 109538 w 371475"/>
                <a:gd name="connsiteY37" fmla="*/ 123825 h 290993"/>
                <a:gd name="connsiteX38" fmla="*/ 71438 w 371475"/>
                <a:gd name="connsiteY38" fmla="*/ 140494 h 290993"/>
                <a:gd name="connsiteX39" fmla="*/ 76200 w 371475"/>
                <a:gd name="connsiteY39" fmla="*/ 176212 h 290993"/>
                <a:gd name="connsiteX40" fmla="*/ 21431 w 371475"/>
                <a:gd name="connsiteY40" fmla="*/ 180975 h 290993"/>
                <a:gd name="connsiteX0" fmla="*/ 21431 w 371475"/>
                <a:gd name="connsiteY0" fmla="*/ 180975 h 290993"/>
                <a:gd name="connsiteX1" fmla="*/ 26194 w 371475"/>
                <a:gd name="connsiteY1" fmla="*/ 230981 h 290993"/>
                <a:gd name="connsiteX2" fmla="*/ 54769 w 371475"/>
                <a:gd name="connsiteY2" fmla="*/ 223837 h 290993"/>
                <a:gd name="connsiteX3" fmla="*/ 111919 w 371475"/>
                <a:gd name="connsiteY3" fmla="*/ 288131 h 290993"/>
                <a:gd name="connsiteX4" fmla="*/ 166688 w 371475"/>
                <a:gd name="connsiteY4" fmla="*/ 288132 h 290993"/>
                <a:gd name="connsiteX5" fmla="*/ 180975 w 371475"/>
                <a:gd name="connsiteY5" fmla="*/ 264319 h 290993"/>
                <a:gd name="connsiteX6" fmla="*/ 178594 w 371475"/>
                <a:gd name="connsiteY6" fmla="*/ 223837 h 290993"/>
                <a:gd name="connsiteX7" fmla="*/ 207169 w 371475"/>
                <a:gd name="connsiteY7" fmla="*/ 261937 h 290993"/>
                <a:gd name="connsiteX8" fmla="*/ 245269 w 371475"/>
                <a:gd name="connsiteY8" fmla="*/ 276225 h 290993"/>
                <a:gd name="connsiteX9" fmla="*/ 273844 w 371475"/>
                <a:gd name="connsiteY9" fmla="*/ 266700 h 290993"/>
                <a:gd name="connsiteX10" fmla="*/ 295275 w 371475"/>
                <a:gd name="connsiteY10" fmla="*/ 226219 h 290993"/>
                <a:gd name="connsiteX11" fmla="*/ 333375 w 371475"/>
                <a:gd name="connsiteY11" fmla="*/ 216694 h 290993"/>
                <a:gd name="connsiteX12" fmla="*/ 342900 w 371475"/>
                <a:gd name="connsiteY12" fmla="*/ 176212 h 290993"/>
                <a:gd name="connsiteX13" fmla="*/ 319088 w 371475"/>
                <a:gd name="connsiteY13" fmla="*/ 128587 h 290993"/>
                <a:gd name="connsiteX14" fmla="*/ 316706 w 371475"/>
                <a:gd name="connsiteY14" fmla="*/ 109537 h 290993"/>
                <a:gd name="connsiteX15" fmla="*/ 366712 w 371475"/>
                <a:gd name="connsiteY15" fmla="*/ 90487 h 290993"/>
                <a:gd name="connsiteX16" fmla="*/ 371475 w 371475"/>
                <a:gd name="connsiteY16" fmla="*/ 50006 h 290993"/>
                <a:gd name="connsiteX17" fmla="*/ 347663 w 371475"/>
                <a:gd name="connsiteY17" fmla="*/ 14287 h 290993"/>
                <a:gd name="connsiteX18" fmla="*/ 319088 w 371475"/>
                <a:gd name="connsiteY18" fmla="*/ 14287 h 290993"/>
                <a:gd name="connsiteX19" fmla="*/ 290513 w 371475"/>
                <a:gd name="connsiteY19" fmla="*/ 16669 h 290993"/>
                <a:gd name="connsiteX20" fmla="*/ 264319 w 371475"/>
                <a:gd name="connsiteY20" fmla="*/ 7144 h 290993"/>
                <a:gd name="connsiteX21" fmla="*/ 240506 w 371475"/>
                <a:gd name="connsiteY21" fmla="*/ 19050 h 290993"/>
                <a:gd name="connsiteX22" fmla="*/ 209550 w 371475"/>
                <a:gd name="connsiteY22" fmla="*/ 23812 h 290993"/>
                <a:gd name="connsiteX23" fmla="*/ 154781 w 371475"/>
                <a:gd name="connsiteY23" fmla="*/ 19050 h 290993"/>
                <a:gd name="connsiteX24" fmla="*/ 90488 w 371475"/>
                <a:gd name="connsiteY24" fmla="*/ 0 h 290993"/>
                <a:gd name="connsiteX25" fmla="*/ 38100 w 371475"/>
                <a:gd name="connsiteY25" fmla="*/ 9525 h 290993"/>
                <a:gd name="connsiteX26" fmla="*/ 0 w 371475"/>
                <a:gd name="connsiteY26" fmla="*/ 52387 h 290993"/>
                <a:gd name="connsiteX27" fmla="*/ 21431 w 371475"/>
                <a:gd name="connsiteY27" fmla="*/ 111919 h 290993"/>
                <a:gd name="connsiteX28" fmla="*/ 80963 w 371475"/>
                <a:gd name="connsiteY28" fmla="*/ 121444 h 290993"/>
                <a:gd name="connsiteX29" fmla="*/ 142875 w 371475"/>
                <a:gd name="connsiteY29" fmla="*/ 121444 h 290993"/>
                <a:gd name="connsiteX30" fmla="*/ 185738 w 371475"/>
                <a:gd name="connsiteY30" fmla="*/ 152400 h 290993"/>
                <a:gd name="connsiteX31" fmla="*/ 242888 w 371475"/>
                <a:gd name="connsiteY31" fmla="*/ 173831 h 290993"/>
                <a:gd name="connsiteX32" fmla="*/ 261938 w 371475"/>
                <a:gd name="connsiteY32" fmla="*/ 176212 h 290993"/>
                <a:gd name="connsiteX33" fmla="*/ 240506 w 371475"/>
                <a:gd name="connsiteY33" fmla="*/ 195262 h 290993"/>
                <a:gd name="connsiteX34" fmla="*/ 235744 w 371475"/>
                <a:gd name="connsiteY34" fmla="*/ 209550 h 290993"/>
                <a:gd name="connsiteX35" fmla="*/ 211931 w 371475"/>
                <a:gd name="connsiteY35" fmla="*/ 171450 h 290993"/>
                <a:gd name="connsiteX36" fmla="*/ 159544 w 371475"/>
                <a:gd name="connsiteY36" fmla="*/ 133350 h 290993"/>
                <a:gd name="connsiteX37" fmla="*/ 109538 w 371475"/>
                <a:gd name="connsiteY37" fmla="*/ 123825 h 290993"/>
                <a:gd name="connsiteX38" fmla="*/ 71438 w 371475"/>
                <a:gd name="connsiteY38" fmla="*/ 140494 h 290993"/>
                <a:gd name="connsiteX39" fmla="*/ 76200 w 371475"/>
                <a:gd name="connsiteY39" fmla="*/ 176212 h 290993"/>
                <a:gd name="connsiteX40" fmla="*/ 21431 w 371475"/>
                <a:gd name="connsiteY40" fmla="*/ 180975 h 290993"/>
                <a:gd name="connsiteX0" fmla="*/ 21431 w 371475"/>
                <a:gd name="connsiteY0" fmla="*/ 180975 h 290993"/>
                <a:gd name="connsiteX1" fmla="*/ 26194 w 371475"/>
                <a:gd name="connsiteY1" fmla="*/ 230981 h 290993"/>
                <a:gd name="connsiteX2" fmla="*/ 54769 w 371475"/>
                <a:gd name="connsiteY2" fmla="*/ 223837 h 290993"/>
                <a:gd name="connsiteX3" fmla="*/ 111919 w 371475"/>
                <a:gd name="connsiteY3" fmla="*/ 288131 h 290993"/>
                <a:gd name="connsiteX4" fmla="*/ 166688 w 371475"/>
                <a:gd name="connsiteY4" fmla="*/ 288132 h 290993"/>
                <a:gd name="connsiteX5" fmla="*/ 180975 w 371475"/>
                <a:gd name="connsiteY5" fmla="*/ 264319 h 290993"/>
                <a:gd name="connsiteX6" fmla="*/ 178594 w 371475"/>
                <a:gd name="connsiteY6" fmla="*/ 223837 h 290993"/>
                <a:gd name="connsiteX7" fmla="*/ 207169 w 371475"/>
                <a:gd name="connsiteY7" fmla="*/ 261937 h 290993"/>
                <a:gd name="connsiteX8" fmla="*/ 245269 w 371475"/>
                <a:gd name="connsiteY8" fmla="*/ 276225 h 290993"/>
                <a:gd name="connsiteX9" fmla="*/ 273844 w 371475"/>
                <a:gd name="connsiteY9" fmla="*/ 266700 h 290993"/>
                <a:gd name="connsiteX10" fmla="*/ 295275 w 371475"/>
                <a:gd name="connsiteY10" fmla="*/ 226219 h 290993"/>
                <a:gd name="connsiteX11" fmla="*/ 333375 w 371475"/>
                <a:gd name="connsiteY11" fmla="*/ 216694 h 290993"/>
                <a:gd name="connsiteX12" fmla="*/ 342900 w 371475"/>
                <a:gd name="connsiteY12" fmla="*/ 176212 h 290993"/>
                <a:gd name="connsiteX13" fmla="*/ 319088 w 371475"/>
                <a:gd name="connsiteY13" fmla="*/ 128587 h 290993"/>
                <a:gd name="connsiteX14" fmla="*/ 316706 w 371475"/>
                <a:gd name="connsiteY14" fmla="*/ 109537 h 290993"/>
                <a:gd name="connsiteX15" fmla="*/ 366712 w 371475"/>
                <a:gd name="connsiteY15" fmla="*/ 90487 h 290993"/>
                <a:gd name="connsiteX16" fmla="*/ 371475 w 371475"/>
                <a:gd name="connsiteY16" fmla="*/ 50006 h 290993"/>
                <a:gd name="connsiteX17" fmla="*/ 347663 w 371475"/>
                <a:gd name="connsiteY17" fmla="*/ 14287 h 290993"/>
                <a:gd name="connsiteX18" fmla="*/ 319088 w 371475"/>
                <a:gd name="connsiteY18" fmla="*/ 14287 h 290993"/>
                <a:gd name="connsiteX19" fmla="*/ 290513 w 371475"/>
                <a:gd name="connsiteY19" fmla="*/ 16669 h 290993"/>
                <a:gd name="connsiteX20" fmla="*/ 264319 w 371475"/>
                <a:gd name="connsiteY20" fmla="*/ 7144 h 290993"/>
                <a:gd name="connsiteX21" fmla="*/ 240506 w 371475"/>
                <a:gd name="connsiteY21" fmla="*/ 19050 h 290993"/>
                <a:gd name="connsiteX22" fmla="*/ 209550 w 371475"/>
                <a:gd name="connsiteY22" fmla="*/ 23812 h 290993"/>
                <a:gd name="connsiteX23" fmla="*/ 154781 w 371475"/>
                <a:gd name="connsiteY23" fmla="*/ 19050 h 290993"/>
                <a:gd name="connsiteX24" fmla="*/ 90488 w 371475"/>
                <a:gd name="connsiteY24" fmla="*/ 0 h 290993"/>
                <a:gd name="connsiteX25" fmla="*/ 38100 w 371475"/>
                <a:gd name="connsiteY25" fmla="*/ 9525 h 290993"/>
                <a:gd name="connsiteX26" fmla="*/ 0 w 371475"/>
                <a:gd name="connsiteY26" fmla="*/ 52387 h 290993"/>
                <a:gd name="connsiteX27" fmla="*/ 21431 w 371475"/>
                <a:gd name="connsiteY27" fmla="*/ 111919 h 290993"/>
                <a:gd name="connsiteX28" fmla="*/ 80963 w 371475"/>
                <a:gd name="connsiteY28" fmla="*/ 121444 h 290993"/>
                <a:gd name="connsiteX29" fmla="*/ 142875 w 371475"/>
                <a:gd name="connsiteY29" fmla="*/ 121444 h 290993"/>
                <a:gd name="connsiteX30" fmla="*/ 185738 w 371475"/>
                <a:gd name="connsiteY30" fmla="*/ 152400 h 290993"/>
                <a:gd name="connsiteX31" fmla="*/ 242888 w 371475"/>
                <a:gd name="connsiteY31" fmla="*/ 173831 h 290993"/>
                <a:gd name="connsiteX32" fmla="*/ 261938 w 371475"/>
                <a:gd name="connsiteY32" fmla="*/ 176212 h 290993"/>
                <a:gd name="connsiteX33" fmla="*/ 240506 w 371475"/>
                <a:gd name="connsiteY33" fmla="*/ 195262 h 290993"/>
                <a:gd name="connsiteX34" fmla="*/ 235744 w 371475"/>
                <a:gd name="connsiteY34" fmla="*/ 209550 h 290993"/>
                <a:gd name="connsiteX35" fmla="*/ 211931 w 371475"/>
                <a:gd name="connsiteY35" fmla="*/ 171450 h 290993"/>
                <a:gd name="connsiteX36" fmla="*/ 159544 w 371475"/>
                <a:gd name="connsiteY36" fmla="*/ 133350 h 290993"/>
                <a:gd name="connsiteX37" fmla="*/ 109538 w 371475"/>
                <a:gd name="connsiteY37" fmla="*/ 123825 h 290993"/>
                <a:gd name="connsiteX38" fmla="*/ 71438 w 371475"/>
                <a:gd name="connsiteY38" fmla="*/ 140494 h 290993"/>
                <a:gd name="connsiteX39" fmla="*/ 76200 w 371475"/>
                <a:gd name="connsiteY39" fmla="*/ 176212 h 290993"/>
                <a:gd name="connsiteX40" fmla="*/ 21431 w 371475"/>
                <a:gd name="connsiteY40" fmla="*/ 180975 h 290993"/>
                <a:gd name="connsiteX0" fmla="*/ 21431 w 371475"/>
                <a:gd name="connsiteY0" fmla="*/ 180975 h 290993"/>
                <a:gd name="connsiteX1" fmla="*/ 26194 w 371475"/>
                <a:gd name="connsiteY1" fmla="*/ 230981 h 290993"/>
                <a:gd name="connsiteX2" fmla="*/ 54769 w 371475"/>
                <a:gd name="connsiteY2" fmla="*/ 223837 h 290993"/>
                <a:gd name="connsiteX3" fmla="*/ 111919 w 371475"/>
                <a:gd name="connsiteY3" fmla="*/ 288131 h 290993"/>
                <a:gd name="connsiteX4" fmla="*/ 166688 w 371475"/>
                <a:gd name="connsiteY4" fmla="*/ 288132 h 290993"/>
                <a:gd name="connsiteX5" fmla="*/ 180975 w 371475"/>
                <a:gd name="connsiteY5" fmla="*/ 264319 h 290993"/>
                <a:gd name="connsiteX6" fmla="*/ 178594 w 371475"/>
                <a:gd name="connsiteY6" fmla="*/ 223837 h 290993"/>
                <a:gd name="connsiteX7" fmla="*/ 207169 w 371475"/>
                <a:gd name="connsiteY7" fmla="*/ 261937 h 290993"/>
                <a:gd name="connsiteX8" fmla="*/ 245269 w 371475"/>
                <a:gd name="connsiteY8" fmla="*/ 276225 h 290993"/>
                <a:gd name="connsiteX9" fmla="*/ 273844 w 371475"/>
                <a:gd name="connsiteY9" fmla="*/ 266700 h 290993"/>
                <a:gd name="connsiteX10" fmla="*/ 295275 w 371475"/>
                <a:gd name="connsiteY10" fmla="*/ 226219 h 290993"/>
                <a:gd name="connsiteX11" fmla="*/ 333375 w 371475"/>
                <a:gd name="connsiteY11" fmla="*/ 216694 h 290993"/>
                <a:gd name="connsiteX12" fmla="*/ 342900 w 371475"/>
                <a:gd name="connsiteY12" fmla="*/ 176212 h 290993"/>
                <a:gd name="connsiteX13" fmla="*/ 319088 w 371475"/>
                <a:gd name="connsiteY13" fmla="*/ 128587 h 290993"/>
                <a:gd name="connsiteX14" fmla="*/ 316706 w 371475"/>
                <a:gd name="connsiteY14" fmla="*/ 109537 h 290993"/>
                <a:gd name="connsiteX15" fmla="*/ 366712 w 371475"/>
                <a:gd name="connsiteY15" fmla="*/ 90487 h 290993"/>
                <a:gd name="connsiteX16" fmla="*/ 371475 w 371475"/>
                <a:gd name="connsiteY16" fmla="*/ 50006 h 290993"/>
                <a:gd name="connsiteX17" fmla="*/ 347663 w 371475"/>
                <a:gd name="connsiteY17" fmla="*/ 14287 h 290993"/>
                <a:gd name="connsiteX18" fmla="*/ 319088 w 371475"/>
                <a:gd name="connsiteY18" fmla="*/ 14287 h 290993"/>
                <a:gd name="connsiteX19" fmla="*/ 290513 w 371475"/>
                <a:gd name="connsiteY19" fmla="*/ 16669 h 290993"/>
                <a:gd name="connsiteX20" fmla="*/ 264319 w 371475"/>
                <a:gd name="connsiteY20" fmla="*/ 7144 h 290993"/>
                <a:gd name="connsiteX21" fmla="*/ 240506 w 371475"/>
                <a:gd name="connsiteY21" fmla="*/ 19050 h 290993"/>
                <a:gd name="connsiteX22" fmla="*/ 209550 w 371475"/>
                <a:gd name="connsiteY22" fmla="*/ 23812 h 290993"/>
                <a:gd name="connsiteX23" fmla="*/ 154781 w 371475"/>
                <a:gd name="connsiteY23" fmla="*/ 19050 h 290993"/>
                <a:gd name="connsiteX24" fmla="*/ 90488 w 371475"/>
                <a:gd name="connsiteY24" fmla="*/ 0 h 290993"/>
                <a:gd name="connsiteX25" fmla="*/ 38100 w 371475"/>
                <a:gd name="connsiteY25" fmla="*/ 9525 h 290993"/>
                <a:gd name="connsiteX26" fmla="*/ 0 w 371475"/>
                <a:gd name="connsiteY26" fmla="*/ 52387 h 290993"/>
                <a:gd name="connsiteX27" fmla="*/ 21431 w 371475"/>
                <a:gd name="connsiteY27" fmla="*/ 111919 h 290993"/>
                <a:gd name="connsiteX28" fmla="*/ 80963 w 371475"/>
                <a:gd name="connsiteY28" fmla="*/ 121444 h 290993"/>
                <a:gd name="connsiteX29" fmla="*/ 142875 w 371475"/>
                <a:gd name="connsiteY29" fmla="*/ 121444 h 290993"/>
                <a:gd name="connsiteX30" fmla="*/ 185738 w 371475"/>
                <a:gd name="connsiteY30" fmla="*/ 152400 h 290993"/>
                <a:gd name="connsiteX31" fmla="*/ 242888 w 371475"/>
                <a:gd name="connsiteY31" fmla="*/ 173831 h 290993"/>
                <a:gd name="connsiteX32" fmla="*/ 261938 w 371475"/>
                <a:gd name="connsiteY32" fmla="*/ 176212 h 290993"/>
                <a:gd name="connsiteX33" fmla="*/ 240506 w 371475"/>
                <a:gd name="connsiteY33" fmla="*/ 195262 h 290993"/>
                <a:gd name="connsiteX34" fmla="*/ 235744 w 371475"/>
                <a:gd name="connsiteY34" fmla="*/ 209550 h 290993"/>
                <a:gd name="connsiteX35" fmla="*/ 211931 w 371475"/>
                <a:gd name="connsiteY35" fmla="*/ 171450 h 290993"/>
                <a:gd name="connsiteX36" fmla="*/ 159544 w 371475"/>
                <a:gd name="connsiteY36" fmla="*/ 133350 h 290993"/>
                <a:gd name="connsiteX37" fmla="*/ 109538 w 371475"/>
                <a:gd name="connsiteY37" fmla="*/ 123825 h 290993"/>
                <a:gd name="connsiteX38" fmla="*/ 71438 w 371475"/>
                <a:gd name="connsiteY38" fmla="*/ 140494 h 290993"/>
                <a:gd name="connsiteX39" fmla="*/ 76200 w 371475"/>
                <a:gd name="connsiteY39" fmla="*/ 176212 h 290993"/>
                <a:gd name="connsiteX40" fmla="*/ 21431 w 371475"/>
                <a:gd name="connsiteY40" fmla="*/ 180975 h 290993"/>
                <a:gd name="connsiteX0" fmla="*/ 21431 w 371475"/>
                <a:gd name="connsiteY0" fmla="*/ 180975 h 290993"/>
                <a:gd name="connsiteX1" fmla="*/ 26194 w 371475"/>
                <a:gd name="connsiteY1" fmla="*/ 230981 h 290993"/>
                <a:gd name="connsiteX2" fmla="*/ 54769 w 371475"/>
                <a:gd name="connsiteY2" fmla="*/ 223837 h 290993"/>
                <a:gd name="connsiteX3" fmla="*/ 111919 w 371475"/>
                <a:gd name="connsiteY3" fmla="*/ 288131 h 290993"/>
                <a:gd name="connsiteX4" fmla="*/ 166688 w 371475"/>
                <a:gd name="connsiteY4" fmla="*/ 288132 h 290993"/>
                <a:gd name="connsiteX5" fmla="*/ 180975 w 371475"/>
                <a:gd name="connsiteY5" fmla="*/ 264319 h 290993"/>
                <a:gd name="connsiteX6" fmla="*/ 178594 w 371475"/>
                <a:gd name="connsiteY6" fmla="*/ 223837 h 290993"/>
                <a:gd name="connsiteX7" fmla="*/ 207169 w 371475"/>
                <a:gd name="connsiteY7" fmla="*/ 261937 h 290993"/>
                <a:gd name="connsiteX8" fmla="*/ 245269 w 371475"/>
                <a:gd name="connsiteY8" fmla="*/ 276225 h 290993"/>
                <a:gd name="connsiteX9" fmla="*/ 273844 w 371475"/>
                <a:gd name="connsiteY9" fmla="*/ 266700 h 290993"/>
                <a:gd name="connsiteX10" fmla="*/ 295275 w 371475"/>
                <a:gd name="connsiteY10" fmla="*/ 226219 h 290993"/>
                <a:gd name="connsiteX11" fmla="*/ 333375 w 371475"/>
                <a:gd name="connsiteY11" fmla="*/ 216694 h 290993"/>
                <a:gd name="connsiteX12" fmla="*/ 342900 w 371475"/>
                <a:gd name="connsiteY12" fmla="*/ 176212 h 290993"/>
                <a:gd name="connsiteX13" fmla="*/ 319088 w 371475"/>
                <a:gd name="connsiteY13" fmla="*/ 128587 h 290993"/>
                <a:gd name="connsiteX14" fmla="*/ 316706 w 371475"/>
                <a:gd name="connsiteY14" fmla="*/ 109537 h 290993"/>
                <a:gd name="connsiteX15" fmla="*/ 366712 w 371475"/>
                <a:gd name="connsiteY15" fmla="*/ 90487 h 290993"/>
                <a:gd name="connsiteX16" fmla="*/ 371475 w 371475"/>
                <a:gd name="connsiteY16" fmla="*/ 50006 h 290993"/>
                <a:gd name="connsiteX17" fmla="*/ 347663 w 371475"/>
                <a:gd name="connsiteY17" fmla="*/ 14287 h 290993"/>
                <a:gd name="connsiteX18" fmla="*/ 319088 w 371475"/>
                <a:gd name="connsiteY18" fmla="*/ 14287 h 290993"/>
                <a:gd name="connsiteX19" fmla="*/ 290513 w 371475"/>
                <a:gd name="connsiteY19" fmla="*/ 16669 h 290993"/>
                <a:gd name="connsiteX20" fmla="*/ 264319 w 371475"/>
                <a:gd name="connsiteY20" fmla="*/ 7144 h 290993"/>
                <a:gd name="connsiteX21" fmla="*/ 240506 w 371475"/>
                <a:gd name="connsiteY21" fmla="*/ 19050 h 290993"/>
                <a:gd name="connsiteX22" fmla="*/ 209550 w 371475"/>
                <a:gd name="connsiteY22" fmla="*/ 23812 h 290993"/>
                <a:gd name="connsiteX23" fmla="*/ 154781 w 371475"/>
                <a:gd name="connsiteY23" fmla="*/ 19050 h 290993"/>
                <a:gd name="connsiteX24" fmla="*/ 90488 w 371475"/>
                <a:gd name="connsiteY24" fmla="*/ 0 h 290993"/>
                <a:gd name="connsiteX25" fmla="*/ 38100 w 371475"/>
                <a:gd name="connsiteY25" fmla="*/ 9525 h 290993"/>
                <a:gd name="connsiteX26" fmla="*/ 0 w 371475"/>
                <a:gd name="connsiteY26" fmla="*/ 52387 h 290993"/>
                <a:gd name="connsiteX27" fmla="*/ 21431 w 371475"/>
                <a:gd name="connsiteY27" fmla="*/ 111919 h 290993"/>
                <a:gd name="connsiteX28" fmla="*/ 80963 w 371475"/>
                <a:gd name="connsiteY28" fmla="*/ 121444 h 290993"/>
                <a:gd name="connsiteX29" fmla="*/ 142875 w 371475"/>
                <a:gd name="connsiteY29" fmla="*/ 121444 h 290993"/>
                <a:gd name="connsiteX30" fmla="*/ 185738 w 371475"/>
                <a:gd name="connsiteY30" fmla="*/ 152400 h 290993"/>
                <a:gd name="connsiteX31" fmla="*/ 242888 w 371475"/>
                <a:gd name="connsiteY31" fmla="*/ 173831 h 290993"/>
                <a:gd name="connsiteX32" fmla="*/ 261938 w 371475"/>
                <a:gd name="connsiteY32" fmla="*/ 176212 h 290993"/>
                <a:gd name="connsiteX33" fmla="*/ 240506 w 371475"/>
                <a:gd name="connsiteY33" fmla="*/ 195262 h 290993"/>
                <a:gd name="connsiteX34" fmla="*/ 235744 w 371475"/>
                <a:gd name="connsiteY34" fmla="*/ 209550 h 290993"/>
                <a:gd name="connsiteX35" fmla="*/ 211931 w 371475"/>
                <a:gd name="connsiteY35" fmla="*/ 171450 h 290993"/>
                <a:gd name="connsiteX36" fmla="*/ 159544 w 371475"/>
                <a:gd name="connsiteY36" fmla="*/ 133350 h 290993"/>
                <a:gd name="connsiteX37" fmla="*/ 109538 w 371475"/>
                <a:gd name="connsiteY37" fmla="*/ 123825 h 290993"/>
                <a:gd name="connsiteX38" fmla="*/ 71438 w 371475"/>
                <a:gd name="connsiteY38" fmla="*/ 140494 h 290993"/>
                <a:gd name="connsiteX39" fmla="*/ 76200 w 371475"/>
                <a:gd name="connsiteY39" fmla="*/ 176212 h 290993"/>
                <a:gd name="connsiteX40" fmla="*/ 21431 w 371475"/>
                <a:gd name="connsiteY40" fmla="*/ 180975 h 290993"/>
                <a:gd name="connsiteX0" fmla="*/ 21431 w 371475"/>
                <a:gd name="connsiteY0" fmla="*/ 180975 h 290993"/>
                <a:gd name="connsiteX1" fmla="*/ 26194 w 371475"/>
                <a:gd name="connsiteY1" fmla="*/ 230981 h 290993"/>
                <a:gd name="connsiteX2" fmla="*/ 54769 w 371475"/>
                <a:gd name="connsiteY2" fmla="*/ 223837 h 290993"/>
                <a:gd name="connsiteX3" fmla="*/ 111919 w 371475"/>
                <a:gd name="connsiteY3" fmla="*/ 288131 h 290993"/>
                <a:gd name="connsiteX4" fmla="*/ 166688 w 371475"/>
                <a:gd name="connsiteY4" fmla="*/ 288132 h 290993"/>
                <a:gd name="connsiteX5" fmla="*/ 180975 w 371475"/>
                <a:gd name="connsiteY5" fmla="*/ 264319 h 290993"/>
                <a:gd name="connsiteX6" fmla="*/ 178594 w 371475"/>
                <a:gd name="connsiteY6" fmla="*/ 223837 h 290993"/>
                <a:gd name="connsiteX7" fmla="*/ 207169 w 371475"/>
                <a:gd name="connsiteY7" fmla="*/ 261937 h 290993"/>
                <a:gd name="connsiteX8" fmla="*/ 245269 w 371475"/>
                <a:gd name="connsiteY8" fmla="*/ 276225 h 290993"/>
                <a:gd name="connsiteX9" fmla="*/ 273844 w 371475"/>
                <a:gd name="connsiteY9" fmla="*/ 266700 h 290993"/>
                <a:gd name="connsiteX10" fmla="*/ 295275 w 371475"/>
                <a:gd name="connsiteY10" fmla="*/ 226219 h 290993"/>
                <a:gd name="connsiteX11" fmla="*/ 333375 w 371475"/>
                <a:gd name="connsiteY11" fmla="*/ 216694 h 290993"/>
                <a:gd name="connsiteX12" fmla="*/ 342900 w 371475"/>
                <a:gd name="connsiteY12" fmla="*/ 176212 h 290993"/>
                <a:gd name="connsiteX13" fmla="*/ 319088 w 371475"/>
                <a:gd name="connsiteY13" fmla="*/ 128587 h 290993"/>
                <a:gd name="connsiteX14" fmla="*/ 316706 w 371475"/>
                <a:gd name="connsiteY14" fmla="*/ 109537 h 290993"/>
                <a:gd name="connsiteX15" fmla="*/ 366712 w 371475"/>
                <a:gd name="connsiteY15" fmla="*/ 90487 h 290993"/>
                <a:gd name="connsiteX16" fmla="*/ 371475 w 371475"/>
                <a:gd name="connsiteY16" fmla="*/ 50006 h 290993"/>
                <a:gd name="connsiteX17" fmla="*/ 347663 w 371475"/>
                <a:gd name="connsiteY17" fmla="*/ 14287 h 290993"/>
                <a:gd name="connsiteX18" fmla="*/ 319088 w 371475"/>
                <a:gd name="connsiteY18" fmla="*/ 14287 h 290993"/>
                <a:gd name="connsiteX19" fmla="*/ 290513 w 371475"/>
                <a:gd name="connsiteY19" fmla="*/ 16669 h 290993"/>
                <a:gd name="connsiteX20" fmla="*/ 264319 w 371475"/>
                <a:gd name="connsiteY20" fmla="*/ 7144 h 290993"/>
                <a:gd name="connsiteX21" fmla="*/ 240506 w 371475"/>
                <a:gd name="connsiteY21" fmla="*/ 19050 h 290993"/>
                <a:gd name="connsiteX22" fmla="*/ 209550 w 371475"/>
                <a:gd name="connsiteY22" fmla="*/ 23812 h 290993"/>
                <a:gd name="connsiteX23" fmla="*/ 154781 w 371475"/>
                <a:gd name="connsiteY23" fmla="*/ 19050 h 290993"/>
                <a:gd name="connsiteX24" fmla="*/ 90488 w 371475"/>
                <a:gd name="connsiteY24" fmla="*/ 0 h 290993"/>
                <a:gd name="connsiteX25" fmla="*/ 38100 w 371475"/>
                <a:gd name="connsiteY25" fmla="*/ 9525 h 290993"/>
                <a:gd name="connsiteX26" fmla="*/ 0 w 371475"/>
                <a:gd name="connsiteY26" fmla="*/ 52387 h 290993"/>
                <a:gd name="connsiteX27" fmla="*/ 21431 w 371475"/>
                <a:gd name="connsiteY27" fmla="*/ 111919 h 290993"/>
                <a:gd name="connsiteX28" fmla="*/ 80963 w 371475"/>
                <a:gd name="connsiteY28" fmla="*/ 121444 h 290993"/>
                <a:gd name="connsiteX29" fmla="*/ 142875 w 371475"/>
                <a:gd name="connsiteY29" fmla="*/ 121444 h 290993"/>
                <a:gd name="connsiteX30" fmla="*/ 185738 w 371475"/>
                <a:gd name="connsiteY30" fmla="*/ 152400 h 290993"/>
                <a:gd name="connsiteX31" fmla="*/ 242888 w 371475"/>
                <a:gd name="connsiteY31" fmla="*/ 173831 h 290993"/>
                <a:gd name="connsiteX32" fmla="*/ 261938 w 371475"/>
                <a:gd name="connsiteY32" fmla="*/ 176212 h 290993"/>
                <a:gd name="connsiteX33" fmla="*/ 240506 w 371475"/>
                <a:gd name="connsiteY33" fmla="*/ 195262 h 290993"/>
                <a:gd name="connsiteX34" fmla="*/ 235744 w 371475"/>
                <a:gd name="connsiteY34" fmla="*/ 209550 h 290993"/>
                <a:gd name="connsiteX35" fmla="*/ 211931 w 371475"/>
                <a:gd name="connsiteY35" fmla="*/ 171450 h 290993"/>
                <a:gd name="connsiteX36" fmla="*/ 159544 w 371475"/>
                <a:gd name="connsiteY36" fmla="*/ 133350 h 290993"/>
                <a:gd name="connsiteX37" fmla="*/ 109538 w 371475"/>
                <a:gd name="connsiteY37" fmla="*/ 123825 h 290993"/>
                <a:gd name="connsiteX38" fmla="*/ 71438 w 371475"/>
                <a:gd name="connsiteY38" fmla="*/ 140494 h 290993"/>
                <a:gd name="connsiteX39" fmla="*/ 76200 w 371475"/>
                <a:gd name="connsiteY39" fmla="*/ 176212 h 290993"/>
                <a:gd name="connsiteX40" fmla="*/ 21431 w 371475"/>
                <a:gd name="connsiteY40" fmla="*/ 180975 h 290993"/>
                <a:gd name="connsiteX0" fmla="*/ 21431 w 371475"/>
                <a:gd name="connsiteY0" fmla="*/ 180975 h 290993"/>
                <a:gd name="connsiteX1" fmla="*/ 26194 w 371475"/>
                <a:gd name="connsiteY1" fmla="*/ 230981 h 290993"/>
                <a:gd name="connsiteX2" fmla="*/ 54769 w 371475"/>
                <a:gd name="connsiteY2" fmla="*/ 223837 h 290993"/>
                <a:gd name="connsiteX3" fmla="*/ 111919 w 371475"/>
                <a:gd name="connsiteY3" fmla="*/ 288131 h 290993"/>
                <a:gd name="connsiteX4" fmla="*/ 166688 w 371475"/>
                <a:gd name="connsiteY4" fmla="*/ 288132 h 290993"/>
                <a:gd name="connsiteX5" fmla="*/ 180975 w 371475"/>
                <a:gd name="connsiteY5" fmla="*/ 264319 h 290993"/>
                <a:gd name="connsiteX6" fmla="*/ 178594 w 371475"/>
                <a:gd name="connsiteY6" fmla="*/ 223837 h 290993"/>
                <a:gd name="connsiteX7" fmla="*/ 207169 w 371475"/>
                <a:gd name="connsiteY7" fmla="*/ 261937 h 290993"/>
                <a:gd name="connsiteX8" fmla="*/ 245269 w 371475"/>
                <a:gd name="connsiteY8" fmla="*/ 276225 h 290993"/>
                <a:gd name="connsiteX9" fmla="*/ 273844 w 371475"/>
                <a:gd name="connsiteY9" fmla="*/ 266700 h 290993"/>
                <a:gd name="connsiteX10" fmla="*/ 295275 w 371475"/>
                <a:gd name="connsiteY10" fmla="*/ 226219 h 290993"/>
                <a:gd name="connsiteX11" fmla="*/ 333375 w 371475"/>
                <a:gd name="connsiteY11" fmla="*/ 216694 h 290993"/>
                <a:gd name="connsiteX12" fmla="*/ 342900 w 371475"/>
                <a:gd name="connsiteY12" fmla="*/ 176212 h 290993"/>
                <a:gd name="connsiteX13" fmla="*/ 319088 w 371475"/>
                <a:gd name="connsiteY13" fmla="*/ 128587 h 290993"/>
                <a:gd name="connsiteX14" fmla="*/ 316706 w 371475"/>
                <a:gd name="connsiteY14" fmla="*/ 109537 h 290993"/>
                <a:gd name="connsiteX15" fmla="*/ 366712 w 371475"/>
                <a:gd name="connsiteY15" fmla="*/ 90487 h 290993"/>
                <a:gd name="connsiteX16" fmla="*/ 371475 w 371475"/>
                <a:gd name="connsiteY16" fmla="*/ 50006 h 290993"/>
                <a:gd name="connsiteX17" fmla="*/ 347663 w 371475"/>
                <a:gd name="connsiteY17" fmla="*/ 14287 h 290993"/>
                <a:gd name="connsiteX18" fmla="*/ 319088 w 371475"/>
                <a:gd name="connsiteY18" fmla="*/ 14287 h 290993"/>
                <a:gd name="connsiteX19" fmla="*/ 290513 w 371475"/>
                <a:gd name="connsiteY19" fmla="*/ 16669 h 290993"/>
                <a:gd name="connsiteX20" fmla="*/ 264319 w 371475"/>
                <a:gd name="connsiteY20" fmla="*/ 7144 h 290993"/>
                <a:gd name="connsiteX21" fmla="*/ 240506 w 371475"/>
                <a:gd name="connsiteY21" fmla="*/ 19050 h 290993"/>
                <a:gd name="connsiteX22" fmla="*/ 209550 w 371475"/>
                <a:gd name="connsiteY22" fmla="*/ 23812 h 290993"/>
                <a:gd name="connsiteX23" fmla="*/ 154781 w 371475"/>
                <a:gd name="connsiteY23" fmla="*/ 19050 h 290993"/>
                <a:gd name="connsiteX24" fmla="*/ 90488 w 371475"/>
                <a:gd name="connsiteY24" fmla="*/ 0 h 290993"/>
                <a:gd name="connsiteX25" fmla="*/ 38100 w 371475"/>
                <a:gd name="connsiteY25" fmla="*/ 9525 h 290993"/>
                <a:gd name="connsiteX26" fmla="*/ 0 w 371475"/>
                <a:gd name="connsiteY26" fmla="*/ 52387 h 290993"/>
                <a:gd name="connsiteX27" fmla="*/ 21431 w 371475"/>
                <a:gd name="connsiteY27" fmla="*/ 111919 h 290993"/>
                <a:gd name="connsiteX28" fmla="*/ 80963 w 371475"/>
                <a:gd name="connsiteY28" fmla="*/ 121444 h 290993"/>
                <a:gd name="connsiteX29" fmla="*/ 142875 w 371475"/>
                <a:gd name="connsiteY29" fmla="*/ 121444 h 290993"/>
                <a:gd name="connsiteX30" fmla="*/ 185738 w 371475"/>
                <a:gd name="connsiteY30" fmla="*/ 152400 h 290993"/>
                <a:gd name="connsiteX31" fmla="*/ 242888 w 371475"/>
                <a:gd name="connsiteY31" fmla="*/ 173831 h 290993"/>
                <a:gd name="connsiteX32" fmla="*/ 261938 w 371475"/>
                <a:gd name="connsiteY32" fmla="*/ 176212 h 290993"/>
                <a:gd name="connsiteX33" fmla="*/ 240506 w 371475"/>
                <a:gd name="connsiteY33" fmla="*/ 195262 h 290993"/>
                <a:gd name="connsiteX34" fmla="*/ 235744 w 371475"/>
                <a:gd name="connsiteY34" fmla="*/ 209550 h 290993"/>
                <a:gd name="connsiteX35" fmla="*/ 211931 w 371475"/>
                <a:gd name="connsiteY35" fmla="*/ 171450 h 290993"/>
                <a:gd name="connsiteX36" fmla="*/ 159544 w 371475"/>
                <a:gd name="connsiteY36" fmla="*/ 133350 h 290993"/>
                <a:gd name="connsiteX37" fmla="*/ 109538 w 371475"/>
                <a:gd name="connsiteY37" fmla="*/ 123825 h 290993"/>
                <a:gd name="connsiteX38" fmla="*/ 71438 w 371475"/>
                <a:gd name="connsiteY38" fmla="*/ 140494 h 290993"/>
                <a:gd name="connsiteX39" fmla="*/ 76200 w 371475"/>
                <a:gd name="connsiteY39" fmla="*/ 176212 h 290993"/>
                <a:gd name="connsiteX40" fmla="*/ 21431 w 371475"/>
                <a:gd name="connsiteY40" fmla="*/ 180975 h 290993"/>
                <a:gd name="connsiteX0" fmla="*/ 21431 w 371475"/>
                <a:gd name="connsiteY0" fmla="*/ 180975 h 290993"/>
                <a:gd name="connsiteX1" fmla="*/ 26194 w 371475"/>
                <a:gd name="connsiteY1" fmla="*/ 230981 h 290993"/>
                <a:gd name="connsiteX2" fmla="*/ 54769 w 371475"/>
                <a:gd name="connsiteY2" fmla="*/ 223837 h 290993"/>
                <a:gd name="connsiteX3" fmla="*/ 111919 w 371475"/>
                <a:gd name="connsiteY3" fmla="*/ 288131 h 290993"/>
                <a:gd name="connsiteX4" fmla="*/ 166688 w 371475"/>
                <a:gd name="connsiteY4" fmla="*/ 288132 h 290993"/>
                <a:gd name="connsiteX5" fmla="*/ 180975 w 371475"/>
                <a:gd name="connsiteY5" fmla="*/ 264319 h 290993"/>
                <a:gd name="connsiteX6" fmla="*/ 178594 w 371475"/>
                <a:gd name="connsiteY6" fmla="*/ 223837 h 290993"/>
                <a:gd name="connsiteX7" fmla="*/ 207169 w 371475"/>
                <a:gd name="connsiteY7" fmla="*/ 261937 h 290993"/>
                <a:gd name="connsiteX8" fmla="*/ 245269 w 371475"/>
                <a:gd name="connsiteY8" fmla="*/ 276225 h 290993"/>
                <a:gd name="connsiteX9" fmla="*/ 273844 w 371475"/>
                <a:gd name="connsiteY9" fmla="*/ 266700 h 290993"/>
                <a:gd name="connsiteX10" fmla="*/ 295275 w 371475"/>
                <a:gd name="connsiteY10" fmla="*/ 226219 h 290993"/>
                <a:gd name="connsiteX11" fmla="*/ 333375 w 371475"/>
                <a:gd name="connsiteY11" fmla="*/ 216694 h 290993"/>
                <a:gd name="connsiteX12" fmla="*/ 342900 w 371475"/>
                <a:gd name="connsiteY12" fmla="*/ 176212 h 290993"/>
                <a:gd name="connsiteX13" fmla="*/ 319088 w 371475"/>
                <a:gd name="connsiteY13" fmla="*/ 128587 h 290993"/>
                <a:gd name="connsiteX14" fmla="*/ 316706 w 371475"/>
                <a:gd name="connsiteY14" fmla="*/ 109537 h 290993"/>
                <a:gd name="connsiteX15" fmla="*/ 366712 w 371475"/>
                <a:gd name="connsiteY15" fmla="*/ 90487 h 290993"/>
                <a:gd name="connsiteX16" fmla="*/ 371475 w 371475"/>
                <a:gd name="connsiteY16" fmla="*/ 50006 h 290993"/>
                <a:gd name="connsiteX17" fmla="*/ 347663 w 371475"/>
                <a:gd name="connsiteY17" fmla="*/ 14287 h 290993"/>
                <a:gd name="connsiteX18" fmla="*/ 319088 w 371475"/>
                <a:gd name="connsiteY18" fmla="*/ 14287 h 290993"/>
                <a:gd name="connsiteX19" fmla="*/ 290513 w 371475"/>
                <a:gd name="connsiteY19" fmla="*/ 16669 h 290993"/>
                <a:gd name="connsiteX20" fmla="*/ 264319 w 371475"/>
                <a:gd name="connsiteY20" fmla="*/ 7144 h 290993"/>
                <a:gd name="connsiteX21" fmla="*/ 240506 w 371475"/>
                <a:gd name="connsiteY21" fmla="*/ 19050 h 290993"/>
                <a:gd name="connsiteX22" fmla="*/ 209550 w 371475"/>
                <a:gd name="connsiteY22" fmla="*/ 23812 h 290993"/>
                <a:gd name="connsiteX23" fmla="*/ 154781 w 371475"/>
                <a:gd name="connsiteY23" fmla="*/ 19050 h 290993"/>
                <a:gd name="connsiteX24" fmla="*/ 90488 w 371475"/>
                <a:gd name="connsiteY24" fmla="*/ 0 h 290993"/>
                <a:gd name="connsiteX25" fmla="*/ 38100 w 371475"/>
                <a:gd name="connsiteY25" fmla="*/ 9525 h 290993"/>
                <a:gd name="connsiteX26" fmla="*/ 0 w 371475"/>
                <a:gd name="connsiteY26" fmla="*/ 52387 h 290993"/>
                <a:gd name="connsiteX27" fmla="*/ 21431 w 371475"/>
                <a:gd name="connsiteY27" fmla="*/ 111919 h 290993"/>
                <a:gd name="connsiteX28" fmla="*/ 80963 w 371475"/>
                <a:gd name="connsiteY28" fmla="*/ 121444 h 290993"/>
                <a:gd name="connsiteX29" fmla="*/ 142875 w 371475"/>
                <a:gd name="connsiteY29" fmla="*/ 121444 h 290993"/>
                <a:gd name="connsiteX30" fmla="*/ 185738 w 371475"/>
                <a:gd name="connsiteY30" fmla="*/ 152400 h 290993"/>
                <a:gd name="connsiteX31" fmla="*/ 242888 w 371475"/>
                <a:gd name="connsiteY31" fmla="*/ 173831 h 290993"/>
                <a:gd name="connsiteX32" fmla="*/ 261938 w 371475"/>
                <a:gd name="connsiteY32" fmla="*/ 176212 h 290993"/>
                <a:gd name="connsiteX33" fmla="*/ 240506 w 371475"/>
                <a:gd name="connsiteY33" fmla="*/ 195262 h 290993"/>
                <a:gd name="connsiteX34" fmla="*/ 235744 w 371475"/>
                <a:gd name="connsiteY34" fmla="*/ 209550 h 290993"/>
                <a:gd name="connsiteX35" fmla="*/ 211931 w 371475"/>
                <a:gd name="connsiteY35" fmla="*/ 171450 h 290993"/>
                <a:gd name="connsiteX36" fmla="*/ 159544 w 371475"/>
                <a:gd name="connsiteY36" fmla="*/ 133350 h 290993"/>
                <a:gd name="connsiteX37" fmla="*/ 109538 w 371475"/>
                <a:gd name="connsiteY37" fmla="*/ 123825 h 290993"/>
                <a:gd name="connsiteX38" fmla="*/ 71438 w 371475"/>
                <a:gd name="connsiteY38" fmla="*/ 140494 h 290993"/>
                <a:gd name="connsiteX39" fmla="*/ 76200 w 371475"/>
                <a:gd name="connsiteY39" fmla="*/ 176212 h 290993"/>
                <a:gd name="connsiteX40" fmla="*/ 21431 w 371475"/>
                <a:gd name="connsiteY40" fmla="*/ 180975 h 290993"/>
                <a:gd name="connsiteX0" fmla="*/ 21431 w 371475"/>
                <a:gd name="connsiteY0" fmla="*/ 180975 h 290993"/>
                <a:gd name="connsiteX1" fmla="*/ 26194 w 371475"/>
                <a:gd name="connsiteY1" fmla="*/ 230981 h 290993"/>
                <a:gd name="connsiteX2" fmla="*/ 54769 w 371475"/>
                <a:gd name="connsiteY2" fmla="*/ 223837 h 290993"/>
                <a:gd name="connsiteX3" fmla="*/ 111919 w 371475"/>
                <a:gd name="connsiteY3" fmla="*/ 288131 h 290993"/>
                <a:gd name="connsiteX4" fmla="*/ 166688 w 371475"/>
                <a:gd name="connsiteY4" fmla="*/ 288132 h 290993"/>
                <a:gd name="connsiteX5" fmla="*/ 180975 w 371475"/>
                <a:gd name="connsiteY5" fmla="*/ 264319 h 290993"/>
                <a:gd name="connsiteX6" fmla="*/ 178594 w 371475"/>
                <a:gd name="connsiteY6" fmla="*/ 223837 h 290993"/>
                <a:gd name="connsiteX7" fmla="*/ 207169 w 371475"/>
                <a:gd name="connsiteY7" fmla="*/ 261937 h 290993"/>
                <a:gd name="connsiteX8" fmla="*/ 245269 w 371475"/>
                <a:gd name="connsiteY8" fmla="*/ 276225 h 290993"/>
                <a:gd name="connsiteX9" fmla="*/ 273844 w 371475"/>
                <a:gd name="connsiteY9" fmla="*/ 266700 h 290993"/>
                <a:gd name="connsiteX10" fmla="*/ 295275 w 371475"/>
                <a:gd name="connsiteY10" fmla="*/ 226219 h 290993"/>
                <a:gd name="connsiteX11" fmla="*/ 333375 w 371475"/>
                <a:gd name="connsiteY11" fmla="*/ 216694 h 290993"/>
                <a:gd name="connsiteX12" fmla="*/ 342900 w 371475"/>
                <a:gd name="connsiteY12" fmla="*/ 176212 h 290993"/>
                <a:gd name="connsiteX13" fmla="*/ 319088 w 371475"/>
                <a:gd name="connsiteY13" fmla="*/ 128587 h 290993"/>
                <a:gd name="connsiteX14" fmla="*/ 316706 w 371475"/>
                <a:gd name="connsiteY14" fmla="*/ 109537 h 290993"/>
                <a:gd name="connsiteX15" fmla="*/ 366712 w 371475"/>
                <a:gd name="connsiteY15" fmla="*/ 90487 h 290993"/>
                <a:gd name="connsiteX16" fmla="*/ 371475 w 371475"/>
                <a:gd name="connsiteY16" fmla="*/ 50006 h 290993"/>
                <a:gd name="connsiteX17" fmla="*/ 347663 w 371475"/>
                <a:gd name="connsiteY17" fmla="*/ 14287 h 290993"/>
                <a:gd name="connsiteX18" fmla="*/ 319088 w 371475"/>
                <a:gd name="connsiteY18" fmla="*/ 14287 h 290993"/>
                <a:gd name="connsiteX19" fmla="*/ 290513 w 371475"/>
                <a:gd name="connsiteY19" fmla="*/ 16669 h 290993"/>
                <a:gd name="connsiteX20" fmla="*/ 264319 w 371475"/>
                <a:gd name="connsiteY20" fmla="*/ 7144 h 290993"/>
                <a:gd name="connsiteX21" fmla="*/ 240506 w 371475"/>
                <a:gd name="connsiteY21" fmla="*/ 19050 h 290993"/>
                <a:gd name="connsiteX22" fmla="*/ 209550 w 371475"/>
                <a:gd name="connsiteY22" fmla="*/ 23812 h 290993"/>
                <a:gd name="connsiteX23" fmla="*/ 154781 w 371475"/>
                <a:gd name="connsiteY23" fmla="*/ 19050 h 290993"/>
                <a:gd name="connsiteX24" fmla="*/ 90488 w 371475"/>
                <a:gd name="connsiteY24" fmla="*/ 0 h 290993"/>
                <a:gd name="connsiteX25" fmla="*/ 38100 w 371475"/>
                <a:gd name="connsiteY25" fmla="*/ 9525 h 290993"/>
                <a:gd name="connsiteX26" fmla="*/ 0 w 371475"/>
                <a:gd name="connsiteY26" fmla="*/ 52387 h 290993"/>
                <a:gd name="connsiteX27" fmla="*/ 21431 w 371475"/>
                <a:gd name="connsiteY27" fmla="*/ 111919 h 290993"/>
                <a:gd name="connsiteX28" fmla="*/ 80963 w 371475"/>
                <a:gd name="connsiteY28" fmla="*/ 121444 h 290993"/>
                <a:gd name="connsiteX29" fmla="*/ 142875 w 371475"/>
                <a:gd name="connsiteY29" fmla="*/ 121444 h 290993"/>
                <a:gd name="connsiteX30" fmla="*/ 185738 w 371475"/>
                <a:gd name="connsiteY30" fmla="*/ 152400 h 290993"/>
                <a:gd name="connsiteX31" fmla="*/ 242888 w 371475"/>
                <a:gd name="connsiteY31" fmla="*/ 173831 h 290993"/>
                <a:gd name="connsiteX32" fmla="*/ 261938 w 371475"/>
                <a:gd name="connsiteY32" fmla="*/ 176212 h 290993"/>
                <a:gd name="connsiteX33" fmla="*/ 240506 w 371475"/>
                <a:gd name="connsiteY33" fmla="*/ 195262 h 290993"/>
                <a:gd name="connsiteX34" fmla="*/ 235744 w 371475"/>
                <a:gd name="connsiteY34" fmla="*/ 209550 h 290993"/>
                <a:gd name="connsiteX35" fmla="*/ 211931 w 371475"/>
                <a:gd name="connsiteY35" fmla="*/ 171450 h 290993"/>
                <a:gd name="connsiteX36" fmla="*/ 159544 w 371475"/>
                <a:gd name="connsiteY36" fmla="*/ 133350 h 290993"/>
                <a:gd name="connsiteX37" fmla="*/ 109538 w 371475"/>
                <a:gd name="connsiteY37" fmla="*/ 123825 h 290993"/>
                <a:gd name="connsiteX38" fmla="*/ 71438 w 371475"/>
                <a:gd name="connsiteY38" fmla="*/ 140494 h 290993"/>
                <a:gd name="connsiteX39" fmla="*/ 76200 w 371475"/>
                <a:gd name="connsiteY39" fmla="*/ 176212 h 290993"/>
                <a:gd name="connsiteX40" fmla="*/ 21431 w 371475"/>
                <a:gd name="connsiteY40" fmla="*/ 180975 h 290993"/>
                <a:gd name="connsiteX0" fmla="*/ 21431 w 371475"/>
                <a:gd name="connsiteY0" fmla="*/ 180975 h 290993"/>
                <a:gd name="connsiteX1" fmla="*/ 26194 w 371475"/>
                <a:gd name="connsiteY1" fmla="*/ 230981 h 290993"/>
                <a:gd name="connsiteX2" fmla="*/ 54769 w 371475"/>
                <a:gd name="connsiteY2" fmla="*/ 223837 h 290993"/>
                <a:gd name="connsiteX3" fmla="*/ 111919 w 371475"/>
                <a:gd name="connsiteY3" fmla="*/ 288131 h 290993"/>
                <a:gd name="connsiteX4" fmla="*/ 166688 w 371475"/>
                <a:gd name="connsiteY4" fmla="*/ 288132 h 290993"/>
                <a:gd name="connsiteX5" fmla="*/ 180975 w 371475"/>
                <a:gd name="connsiteY5" fmla="*/ 264319 h 290993"/>
                <a:gd name="connsiteX6" fmla="*/ 178594 w 371475"/>
                <a:gd name="connsiteY6" fmla="*/ 223837 h 290993"/>
                <a:gd name="connsiteX7" fmla="*/ 207169 w 371475"/>
                <a:gd name="connsiteY7" fmla="*/ 261937 h 290993"/>
                <a:gd name="connsiteX8" fmla="*/ 245269 w 371475"/>
                <a:gd name="connsiteY8" fmla="*/ 276225 h 290993"/>
                <a:gd name="connsiteX9" fmla="*/ 273844 w 371475"/>
                <a:gd name="connsiteY9" fmla="*/ 266700 h 290993"/>
                <a:gd name="connsiteX10" fmla="*/ 295275 w 371475"/>
                <a:gd name="connsiteY10" fmla="*/ 226219 h 290993"/>
                <a:gd name="connsiteX11" fmla="*/ 333375 w 371475"/>
                <a:gd name="connsiteY11" fmla="*/ 216694 h 290993"/>
                <a:gd name="connsiteX12" fmla="*/ 342900 w 371475"/>
                <a:gd name="connsiteY12" fmla="*/ 176212 h 290993"/>
                <a:gd name="connsiteX13" fmla="*/ 319088 w 371475"/>
                <a:gd name="connsiteY13" fmla="*/ 128587 h 290993"/>
                <a:gd name="connsiteX14" fmla="*/ 316706 w 371475"/>
                <a:gd name="connsiteY14" fmla="*/ 109537 h 290993"/>
                <a:gd name="connsiteX15" fmla="*/ 366712 w 371475"/>
                <a:gd name="connsiteY15" fmla="*/ 90487 h 290993"/>
                <a:gd name="connsiteX16" fmla="*/ 371475 w 371475"/>
                <a:gd name="connsiteY16" fmla="*/ 50006 h 290993"/>
                <a:gd name="connsiteX17" fmla="*/ 347663 w 371475"/>
                <a:gd name="connsiteY17" fmla="*/ 14287 h 290993"/>
                <a:gd name="connsiteX18" fmla="*/ 319088 w 371475"/>
                <a:gd name="connsiteY18" fmla="*/ 14287 h 290993"/>
                <a:gd name="connsiteX19" fmla="*/ 290513 w 371475"/>
                <a:gd name="connsiteY19" fmla="*/ 16669 h 290993"/>
                <a:gd name="connsiteX20" fmla="*/ 264319 w 371475"/>
                <a:gd name="connsiteY20" fmla="*/ 7144 h 290993"/>
                <a:gd name="connsiteX21" fmla="*/ 240506 w 371475"/>
                <a:gd name="connsiteY21" fmla="*/ 19050 h 290993"/>
                <a:gd name="connsiteX22" fmla="*/ 209550 w 371475"/>
                <a:gd name="connsiteY22" fmla="*/ 23812 h 290993"/>
                <a:gd name="connsiteX23" fmla="*/ 154781 w 371475"/>
                <a:gd name="connsiteY23" fmla="*/ 19050 h 290993"/>
                <a:gd name="connsiteX24" fmla="*/ 90488 w 371475"/>
                <a:gd name="connsiteY24" fmla="*/ 0 h 290993"/>
                <a:gd name="connsiteX25" fmla="*/ 38100 w 371475"/>
                <a:gd name="connsiteY25" fmla="*/ 9525 h 290993"/>
                <a:gd name="connsiteX26" fmla="*/ 0 w 371475"/>
                <a:gd name="connsiteY26" fmla="*/ 52387 h 290993"/>
                <a:gd name="connsiteX27" fmla="*/ 21431 w 371475"/>
                <a:gd name="connsiteY27" fmla="*/ 111919 h 290993"/>
                <a:gd name="connsiteX28" fmla="*/ 80963 w 371475"/>
                <a:gd name="connsiteY28" fmla="*/ 121444 h 290993"/>
                <a:gd name="connsiteX29" fmla="*/ 142875 w 371475"/>
                <a:gd name="connsiteY29" fmla="*/ 121444 h 290993"/>
                <a:gd name="connsiteX30" fmla="*/ 185738 w 371475"/>
                <a:gd name="connsiteY30" fmla="*/ 152400 h 290993"/>
                <a:gd name="connsiteX31" fmla="*/ 242888 w 371475"/>
                <a:gd name="connsiteY31" fmla="*/ 173831 h 290993"/>
                <a:gd name="connsiteX32" fmla="*/ 261938 w 371475"/>
                <a:gd name="connsiteY32" fmla="*/ 176212 h 290993"/>
                <a:gd name="connsiteX33" fmla="*/ 240506 w 371475"/>
                <a:gd name="connsiteY33" fmla="*/ 195262 h 290993"/>
                <a:gd name="connsiteX34" fmla="*/ 235744 w 371475"/>
                <a:gd name="connsiteY34" fmla="*/ 209550 h 290993"/>
                <a:gd name="connsiteX35" fmla="*/ 211931 w 371475"/>
                <a:gd name="connsiteY35" fmla="*/ 171450 h 290993"/>
                <a:gd name="connsiteX36" fmla="*/ 159544 w 371475"/>
                <a:gd name="connsiteY36" fmla="*/ 133350 h 290993"/>
                <a:gd name="connsiteX37" fmla="*/ 109538 w 371475"/>
                <a:gd name="connsiteY37" fmla="*/ 123825 h 290993"/>
                <a:gd name="connsiteX38" fmla="*/ 71438 w 371475"/>
                <a:gd name="connsiteY38" fmla="*/ 140494 h 290993"/>
                <a:gd name="connsiteX39" fmla="*/ 76200 w 371475"/>
                <a:gd name="connsiteY39" fmla="*/ 176212 h 290993"/>
                <a:gd name="connsiteX40" fmla="*/ 21431 w 371475"/>
                <a:gd name="connsiteY40" fmla="*/ 180975 h 290993"/>
                <a:gd name="connsiteX0" fmla="*/ 21431 w 371475"/>
                <a:gd name="connsiteY0" fmla="*/ 180975 h 290993"/>
                <a:gd name="connsiteX1" fmla="*/ 26194 w 371475"/>
                <a:gd name="connsiteY1" fmla="*/ 230981 h 290993"/>
                <a:gd name="connsiteX2" fmla="*/ 54769 w 371475"/>
                <a:gd name="connsiteY2" fmla="*/ 223837 h 290993"/>
                <a:gd name="connsiteX3" fmla="*/ 111919 w 371475"/>
                <a:gd name="connsiteY3" fmla="*/ 288131 h 290993"/>
                <a:gd name="connsiteX4" fmla="*/ 166688 w 371475"/>
                <a:gd name="connsiteY4" fmla="*/ 288132 h 290993"/>
                <a:gd name="connsiteX5" fmla="*/ 180975 w 371475"/>
                <a:gd name="connsiteY5" fmla="*/ 264319 h 290993"/>
                <a:gd name="connsiteX6" fmla="*/ 178594 w 371475"/>
                <a:gd name="connsiteY6" fmla="*/ 223837 h 290993"/>
                <a:gd name="connsiteX7" fmla="*/ 207169 w 371475"/>
                <a:gd name="connsiteY7" fmla="*/ 261937 h 290993"/>
                <a:gd name="connsiteX8" fmla="*/ 245269 w 371475"/>
                <a:gd name="connsiteY8" fmla="*/ 276225 h 290993"/>
                <a:gd name="connsiteX9" fmla="*/ 273844 w 371475"/>
                <a:gd name="connsiteY9" fmla="*/ 266700 h 290993"/>
                <a:gd name="connsiteX10" fmla="*/ 295275 w 371475"/>
                <a:gd name="connsiteY10" fmla="*/ 226219 h 290993"/>
                <a:gd name="connsiteX11" fmla="*/ 333375 w 371475"/>
                <a:gd name="connsiteY11" fmla="*/ 216694 h 290993"/>
                <a:gd name="connsiteX12" fmla="*/ 342900 w 371475"/>
                <a:gd name="connsiteY12" fmla="*/ 176212 h 290993"/>
                <a:gd name="connsiteX13" fmla="*/ 319088 w 371475"/>
                <a:gd name="connsiteY13" fmla="*/ 128587 h 290993"/>
                <a:gd name="connsiteX14" fmla="*/ 316706 w 371475"/>
                <a:gd name="connsiteY14" fmla="*/ 109537 h 290993"/>
                <a:gd name="connsiteX15" fmla="*/ 366712 w 371475"/>
                <a:gd name="connsiteY15" fmla="*/ 90487 h 290993"/>
                <a:gd name="connsiteX16" fmla="*/ 371475 w 371475"/>
                <a:gd name="connsiteY16" fmla="*/ 50006 h 290993"/>
                <a:gd name="connsiteX17" fmla="*/ 347663 w 371475"/>
                <a:gd name="connsiteY17" fmla="*/ 14287 h 290993"/>
                <a:gd name="connsiteX18" fmla="*/ 319088 w 371475"/>
                <a:gd name="connsiteY18" fmla="*/ 14287 h 290993"/>
                <a:gd name="connsiteX19" fmla="*/ 290513 w 371475"/>
                <a:gd name="connsiteY19" fmla="*/ 16669 h 290993"/>
                <a:gd name="connsiteX20" fmla="*/ 264319 w 371475"/>
                <a:gd name="connsiteY20" fmla="*/ 7144 h 290993"/>
                <a:gd name="connsiteX21" fmla="*/ 240506 w 371475"/>
                <a:gd name="connsiteY21" fmla="*/ 19050 h 290993"/>
                <a:gd name="connsiteX22" fmla="*/ 209550 w 371475"/>
                <a:gd name="connsiteY22" fmla="*/ 23812 h 290993"/>
                <a:gd name="connsiteX23" fmla="*/ 154781 w 371475"/>
                <a:gd name="connsiteY23" fmla="*/ 19050 h 290993"/>
                <a:gd name="connsiteX24" fmla="*/ 90488 w 371475"/>
                <a:gd name="connsiteY24" fmla="*/ 0 h 290993"/>
                <a:gd name="connsiteX25" fmla="*/ 38100 w 371475"/>
                <a:gd name="connsiteY25" fmla="*/ 9525 h 290993"/>
                <a:gd name="connsiteX26" fmla="*/ 0 w 371475"/>
                <a:gd name="connsiteY26" fmla="*/ 52387 h 290993"/>
                <a:gd name="connsiteX27" fmla="*/ 21431 w 371475"/>
                <a:gd name="connsiteY27" fmla="*/ 111919 h 290993"/>
                <a:gd name="connsiteX28" fmla="*/ 80963 w 371475"/>
                <a:gd name="connsiteY28" fmla="*/ 121444 h 290993"/>
                <a:gd name="connsiteX29" fmla="*/ 142875 w 371475"/>
                <a:gd name="connsiteY29" fmla="*/ 121444 h 290993"/>
                <a:gd name="connsiteX30" fmla="*/ 185738 w 371475"/>
                <a:gd name="connsiteY30" fmla="*/ 152400 h 290993"/>
                <a:gd name="connsiteX31" fmla="*/ 242888 w 371475"/>
                <a:gd name="connsiteY31" fmla="*/ 173831 h 290993"/>
                <a:gd name="connsiteX32" fmla="*/ 261938 w 371475"/>
                <a:gd name="connsiteY32" fmla="*/ 176212 h 290993"/>
                <a:gd name="connsiteX33" fmla="*/ 240506 w 371475"/>
                <a:gd name="connsiteY33" fmla="*/ 195262 h 290993"/>
                <a:gd name="connsiteX34" fmla="*/ 235744 w 371475"/>
                <a:gd name="connsiteY34" fmla="*/ 209550 h 290993"/>
                <a:gd name="connsiteX35" fmla="*/ 211931 w 371475"/>
                <a:gd name="connsiteY35" fmla="*/ 171450 h 290993"/>
                <a:gd name="connsiteX36" fmla="*/ 159544 w 371475"/>
                <a:gd name="connsiteY36" fmla="*/ 133350 h 290993"/>
                <a:gd name="connsiteX37" fmla="*/ 109538 w 371475"/>
                <a:gd name="connsiteY37" fmla="*/ 123825 h 290993"/>
                <a:gd name="connsiteX38" fmla="*/ 71438 w 371475"/>
                <a:gd name="connsiteY38" fmla="*/ 140494 h 290993"/>
                <a:gd name="connsiteX39" fmla="*/ 76200 w 371475"/>
                <a:gd name="connsiteY39" fmla="*/ 176212 h 290993"/>
                <a:gd name="connsiteX40" fmla="*/ 21431 w 371475"/>
                <a:gd name="connsiteY40" fmla="*/ 180975 h 290993"/>
                <a:gd name="connsiteX0" fmla="*/ 21431 w 371475"/>
                <a:gd name="connsiteY0" fmla="*/ 180975 h 290993"/>
                <a:gd name="connsiteX1" fmla="*/ 26194 w 371475"/>
                <a:gd name="connsiteY1" fmla="*/ 230981 h 290993"/>
                <a:gd name="connsiteX2" fmla="*/ 54769 w 371475"/>
                <a:gd name="connsiteY2" fmla="*/ 223837 h 290993"/>
                <a:gd name="connsiteX3" fmla="*/ 111919 w 371475"/>
                <a:gd name="connsiteY3" fmla="*/ 288131 h 290993"/>
                <a:gd name="connsiteX4" fmla="*/ 166688 w 371475"/>
                <a:gd name="connsiteY4" fmla="*/ 288132 h 290993"/>
                <a:gd name="connsiteX5" fmla="*/ 180975 w 371475"/>
                <a:gd name="connsiteY5" fmla="*/ 264319 h 290993"/>
                <a:gd name="connsiteX6" fmla="*/ 178594 w 371475"/>
                <a:gd name="connsiteY6" fmla="*/ 223837 h 290993"/>
                <a:gd name="connsiteX7" fmla="*/ 207169 w 371475"/>
                <a:gd name="connsiteY7" fmla="*/ 261937 h 290993"/>
                <a:gd name="connsiteX8" fmla="*/ 245269 w 371475"/>
                <a:gd name="connsiteY8" fmla="*/ 281686 h 290993"/>
                <a:gd name="connsiteX9" fmla="*/ 273844 w 371475"/>
                <a:gd name="connsiteY9" fmla="*/ 266700 h 290993"/>
                <a:gd name="connsiteX10" fmla="*/ 295275 w 371475"/>
                <a:gd name="connsiteY10" fmla="*/ 226219 h 290993"/>
                <a:gd name="connsiteX11" fmla="*/ 333375 w 371475"/>
                <a:gd name="connsiteY11" fmla="*/ 216694 h 290993"/>
                <a:gd name="connsiteX12" fmla="*/ 342900 w 371475"/>
                <a:gd name="connsiteY12" fmla="*/ 176212 h 290993"/>
                <a:gd name="connsiteX13" fmla="*/ 319088 w 371475"/>
                <a:gd name="connsiteY13" fmla="*/ 128587 h 290993"/>
                <a:gd name="connsiteX14" fmla="*/ 316706 w 371475"/>
                <a:gd name="connsiteY14" fmla="*/ 109537 h 290993"/>
                <a:gd name="connsiteX15" fmla="*/ 366712 w 371475"/>
                <a:gd name="connsiteY15" fmla="*/ 90487 h 290993"/>
                <a:gd name="connsiteX16" fmla="*/ 371475 w 371475"/>
                <a:gd name="connsiteY16" fmla="*/ 50006 h 290993"/>
                <a:gd name="connsiteX17" fmla="*/ 347663 w 371475"/>
                <a:gd name="connsiteY17" fmla="*/ 14287 h 290993"/>
                <a:gd name="connsiteX18" fmla="*/ 319088 w 371475"/>
                <a:gd name="connsiteY18" fmla="*/ 14287 h 290993"/>
                <a:gd name="connsiteX19" fmla="*/ 290513 w 371475"/>
                <a:gd name="connsiteY19" fmla="*/ 16669 h 290993"/>
                <a:gd name="connsiteX20" fmla="*/ 264319 w 371475"/>
                <a:gd name="connsiteY20" fmla="*/ 7144 h 290993"/>
                <a:gd name="connsiteX21" fmla="*/ 240506 w 371475"/>
                <a:gd name="connsiteY21" fmla="*/ 19050 h 290993"/>
                <a:gd name="connsiteX22" fmla="*/ 209550 w 371475"/>
                <a:gd name="connsiteY22" fmla="*/ 23812 h 290993"/>
                <a:gd name="connsiteX23" fmla="*/ 154781 w 371475"/>
                <a:gd name="connsiteY23" fmla="*/ 19050 h 290993"/>
                <a:gd name="connsiteX24" fmla="*/ 90488 w 371475"/>
                <a:gd name="connsiteY24" fmla="*/ 0 h 290993"/>
                <a:gd name="connsiteX25" fmla="*/ 38100 w 371475"/>
                <a:gd name="connsiteY25" fmla="*/ 9525 h 290993"/>
                <a:gd name="connsiteX26" fmla="*/ 0 w 371475"/>
                <a:gd name="connsiteY26" fmla="*/ 52387 h 290993"/>
                <a:gd name="connsiteX27" fmla="*/ 21431 w 371475"/>
                <a:gd name="connsiteY27" fmla="*/ 111919 h 290993"/>
                <a:gd name="connsiteX28" fmla="*/ 80963 w 371475"/>
                <a:gd name="connsiteY28" fmla="*/ 121444 h 290993"/>
                <a:gd name="connsiteX29" fmla="*/ 142875 w 371475"/>
                <a:gd name="connsiteY29" fmla="*/ 121444 h 290993"/>
                <a:gd name="connsiteX30" fmla="*/ 185738 w 371475"/>
                <a:gd name="connsiteY30" fmla="*/ 152400 h 290993"/>
                <a:gd name="connsiteX31" fmla="*/ 242888 w 371475"/>
                <a:gd name="connsiteY31" fmla="*/ 173831 h 290993"/>
                <a:gd name="connsiteX32" fmla="*/ 261938 w 371475"/>
                <a:gd name="connsiteY32" fmla="*/ 176212 h 290993"/>
                <a:gd name="connsiteX33" fmla="*/ 240506 w 371475"/>
                <a:gd name="connsiteY33" fmla="*/ 195262 h 290993"/>
                <a:gd name="connsiteX34" fmla="*/ 235744 w 371475"/>
                <a:gd name="connsiteY34" fmla="*/ 209550 h 290993"/>
                <a:gd name="connsiteX35" fmla="*/ 211931 w 371475"/>
                <a:gd name="connsiteY35" fmla="*/ 171450 h 290993"/>
                <a:gd name="connsiteX36" fmla="*/ 159544 w 371475"/>
                <a:gd name="connsiteY36" fmla="*/ 133350 h 290993"/>
                <a:gd name="connsiteX37" fmla="*/ 109538 w 371475"/>
                <a:gd name="connsiteY37" fmla="*/ 123825 h 290993"/>
                <a:gd name="connsiteX38" fmla="*/ 71438 w 371475"/>
                <a:gd name="connsiteY38" fmla="*/ 140494 h 290993"/>
                <a:gd name="connsiteX39" fmla="*/ 76200 w 371475"/>
                <a:gd name="connsiteY39" fmla="*/ 176212 h 290993"/>
                <a:gd name="connsiteX40" fmla="*/ 21431 w 371475"/>
                <a:gd name="connsiteY40" fmla="*/ 180975 h 290993"/>
                <a:gd name="connsiteX0" fmla="*/ 21431 w 371475"/>
                <a:gd name="connsiteY0" fmla="*/ 180975 h 294004"/>
                <a:gd name="connsiteX1" fmla="*/ 26194 w 371475"/>
                <a:gd name="connsiteY1" fmla="*/ 230981 h 294004"/>
                <a:gd name="connsiteX2" fmla="*/ 54769 w 371475"/>
                <a:gd name="connsiteY2" fmla="*/ 223837 h 294004"/>
                <a:gd name="connsiteX3" fmla="*/ 111919 w 371475"/>
                <a:gd name="connsiteY3" fmla="*/ 288131 h 294004"/>
                <a:gd name="connsiteX4" fmla="*/ 166688 w 371475"/>
                <a:gd name="connsiteY4" fmla="*/ 288132 h 294004"/>
                <a:gd name="connsiteX5" fmla="*/ 180975 w 371475"/>
                <a:gd name="connsiteY5" fmla="*/ 264319 h 294004"/>
                <a:gd name="connsiteX6" fmla="*/ 178594 w 371475"/>
                <a:gd name="connsiteY6" fmla="*/ 223837 h 294004"/>
                <a:gd name="connsiteX7" fmla="*/ 207169 w 371475"/>
                <a:gd name="connsiteY7" fmla="*/ 261937 h 294004"/>
                <a:gd name="connsiteX8" fmla="*/ 245269 w 371475"/>
                <a:gd name="connsiteY8" fmla="*/ 281686 h 294004"/>
                <a:gd name="connsiteX9" fmla="*/ 273844 w 371475"/>
                <a:gd name="connsiteY9" fmla="*/ 266700 h 294004"/>
                <a:gd name="connsiteX10" fmla="*/ 295275 w 371475"/>
                <a:gd name="connsiteY10" fmla="*/ 226219 h 294004"/>
                <a:gd name="connsiteX11" fmla="*/ 333375 w 371475"/>
                <a:gd name="connsiteY11" fmla="*/ 216694 h 294004"/>
                <a:gd name="connsiteX12" fmla="*/ 342900 w 371475"/>
                <a:gd name="connsiteY12" fmla="*/ 176212 h 294004"/>
                <a:gd name="connsiteX13" fmla="*/ 319088 w 371475"/>
                <a:gd name="connsiteY13" fmla="*/ 128587 h 294004"/>
                <a:gd name="connsiteX14" fmla="*/ 316706 w 371475"/>
                <a:gd name="connsiteY14" fmla="*/ 109537 h 294004"/>
                <a:gd name="connsiteX15" fmla="*/ 366712 w 371475"/>
                <a:gd name="connsiteY15" fmla="*/ 90487 h 294004"/>
                <a:gd name="connsiteX16" fmla="*/ 371475 w 371475"/>
                <a:gd name="connsiteY16" fmla="*/ 50006 h 294004"/>
                <a:gd name="connsiteX17" fmla="*/ 347663 w 371475"/>
                <a:gd name="connsiteY17" fmla="*/ 14287 h 294004"/>
                <a:gd name="connsiteX18" fmla="*/ 319088 w 371475"/>
                <a:gd name="connsiteY18" fmla="*/ 14287 h 294004"/>
                <a:gd name="connsiteX19" fmla="*/ 290513 w 371475"/>
                <a:gd name="connsiteY19" fmla="*/ 16669 h 294004"/>
                <a:gd name="connsiteX20" fmla="*/ 264319 w 371475"/>
                <a:gd name="connsiteY20" fmla="*/ 7144 h 294004"/>
                <a:gd name="connsiteX21" fmla="*/ 240506 w 371475"/>
                <a:gd name="connsiteY21" fmla="*/ 19050 h 294004"/>
                <a:gd name="connsiteX22" fmla="*/ 209550 w 371475"/>
                <a:gd name="connsiteY22" fmla="*/ 23812 h 294004"/>
                <a:gd name="connsiteX23" fmla="*/ 154781 w 371475"/>
                <a:gd name="connsiteY23" fmla="*/ 19050 h 294004"/>
                <a:gd name="connsiteX24" fmla="*/ 90488 w 371475"/>
                <a:gd name="connsiteY24" fmla="*/ 0 h 294004"/>
                <a:gd name="connsiteX25" fmla="*/ 38100 w 371475"/>
                <a:gd name="connsiteY25" fmla="*/ 9525 h 294004"/>
                <a:gd name="connsiteX26" fmla="*/ 0 w 371475"/>
                <a:gd name="connsiteY26" fmla="*/ 52387 h 294004"/>
                <a:gd name="connsiteX27" fmla="*/ 21431 w 371475"/>
                <a:gd name="connsiteY27" fmla="*/ 111919 h 294004"/>
                <a:gd name="connsiteX28" fmla="*/ 80963 w 371475"/>
                <a:gd name="connsiteY28" fmla="*/ 121444 h 294004"/>
                <a:gd name="connsiteX29" fmla="*/ 142875 w 371475"/>
                <a:gd name="connsiteY29" fmla="*/ 121444 h 294004"/>
                <a:gd name="connsiteX30" fmla="*/ 185738 w 371475"/>
                <a:gd name="connsiteY30" fmla="*/ 152400 h 294004"/>
                <a:gd name="connsiteX31" fmla="*/ 242888 w 371475"/>
                <a:gd name="connsiteY31" fmla="*/ 173831 h 294004"/>
                <a:gd name="connsiteX32" fmla="*/ 261938 w 371475"/>
                <a:gd name="connsiteY32" fmla="*/ 176212 h 294004"/>
                <a:gd name="connsiteX33" fmla="*/ 240506 w 371475"/>
                <a:gd name="connsiteY33" fmla="*/ 195262 h 294004"/>
                <a:gd name="connsiteX34" fmla="*/ 235744 w 371475"/>
                <a:gd name="connsiteY34" fmla="*/ 209550 h 294004"/>
                <a:gd name="connsiteX35" fmla="*/ 211931 w 371475"/>
                <a:gd name="connsiteY35" fmla="*/ 171450 h 294004"/>
                <a:gd name="connsiteX36" fmla="*/ 159544 w 371475"/>
                <a:gd name="connsiteY36" fmla="*/ 133350 h 294004"/>
                <a:gd name="connsiteX37" fmla="*/ 109538 w 371475"/>
                <a:gd name="connsiteY37" fmla="*/ 123825 h 294004"/>
                <a:gd name="connsiteX38" fmla="*/ 71438 w 371475"/>
                <a:gd name="connsiteY38" fmla="*/ 140494 h 294004"/>
                <a:gd name="connsiteX39" fmla="*/ 76200 w 371475"/>
                <a:gd name="connsiteY39" fmla="*/ 176212 h 294004"/>
                <a:gd name="connsiteX40" fmla="*/ 21431 w 371475"/>
                <a:gd name="connsiteY40" fmla="*/ 180975 h 294004"/>
                <a:gd name="connsiteX0" fmla="*/ 21431 w 371475"/>
                <a:gd name="connsiteY0" fmla="*/ 180975 h 294004"/>
                <a:gd name="connsiteX1" fmla="*/ 26194 w 371475"/>
                <a:gd name="connsiteY1" fmla="*/ 230981 h 294004"/>
                <a:gd name="connsiteX2" fmla="*/ 54769 w 371475"/>
                <a:gd name="connsiteY2" fmla="*/ 223837 h 294004"/>
                <a:gd name="connsiteX3" fmla="*/ 111919 w 371475"/>
                <a:gd name="connsiteY3" fmla="*/ 288131 h 294004"/>
                <a:gd name="connsiteX4" fmla="*/ 166688 w 371475"/>
                <a:gd name="connsiteY4" fmla="*/ 288132 h 294004"/>
                <a:gd name="connsiteX5" fmla="*/ 180975 w 371475"/>
                <a:gd name="connsiteY5" fmla="*/ 264319 h 294004"/>
                <a:gd name="connsiteX6" fmla="*/ 178594 w 371475"/>
                <a:gd name="connsiteY6" fmla="*/ 223837 h 294004"/>
                <a:gd name="connsiteX7" fmla="*/ 207169 w 371475"/>
                <a:gd name="connsiteY7" fmla="*/ 261937 h 294004"/>
                <a:gd name="connsiteX8" fmla="*/ 245269 w 371475"/>
                <a:gd name="connsiteY8" fmla="*/ 281686 h 294004"/>
                <a:gd name="connsiteX9" fmla="*/ 273844 w 371475"/>
                <a:gd name="connsiteY9" fmla="*/ 266700 h 294004"/>
                <a:gd name="connsiteX10" fmla="*/ 295275 w 371475"/>
                <a:gd name="connsiteY10" fmla="*/ 226219 h 294004"/>
                <a:gd name="connsiteX11" fmla="*/ 333375 w 371475"/>
                <a:gd name="connsiteY11" fmla="*/ 216694 h 294004"/>
                <a:gd name="connsiteX12" fmla="*/ 342900 w 371475"/>
                <a:gd name="connsiteY12" fmla="*/ 176212 h 294004"/>
                <a:gd name="connsiteX13" fmla="*/ 319088 w 371475"/>
                <a:gd name="connsiteY13" fmla="*/ 128587 h 294004"/>
                <a:gd name="connsiteX14" fmla="*/ 316706 w 371475"/>
                <a:gd name="connsiteY14" fmla="*/ 109537 h 294004"/>
                <a:gd name="connsiteX15" fmla="*/ 366712 w 371475"/>
                <a:gd name="connsiteY15" fmla="*/ 90487 h 294004"/>
                <a:gd name="connsiteX16" fmla="*/ 371475 w 371475"/>
                <a:gd name="connsiteY16" fmla="*/ 50006 h 294004"/>
                <a:gd name="connsiteX17" fmla="*/ 347663 w 371475"/>
                <a:gd name="connsiteY17" fmla="*/ 14287 h 294004"/>
                <a:gd name="connsiteX18" fmla="*/ 319088 w 371475"/>
                <a:gd name="connsiteY18" fmla="*/ 14287 h 294004"/>
                <a:gd name="connsiteX19" fmla="*/ 290513 w 371475"/>
                <a:gd name="connsiteY19" fmla="*/ 16669 h 294004"/>
                <a:gd name="connsiteX20" fmla="*/ 264319 w 371475"/>
                <a:gd name="connsiteY20" fmla="*/ 7144 h 294004"/>
                <a:gd name="connsiteX21" fmla="*/ 240506 w 371475"/>
                <a:gd name="connsiteY21" fmla="*/ 19050 h 294004"/>
                <a:gd name="connsiteX22" fmla="*/ 209550 w 371475"/>
                <a:gd name="connsiteY22" fmla="*/ 23812 h 294004"/>
                <a:gd name="connsiteX23" fmla="*/ 154781 w 371475"/>
                <a:gd name="connsiteY23" fmla="*/ 19050 h 294004"/>
                <a:gd name="connsiteX24" fmla="*/ 90488 w 371475"/>
                <a:gd name="connsiteY24" fmla="*/ 0 h 294004"/>
                <a:gd name="connsiteX25" fmla="*/ 38100 w 371475"/>
                <a:gd name="connsiteY25" fmla="*/ 9525 h 294004"/>
                <a:gd name="connsiteX26" fmla="*/ 0 w 371475"/>
                <a:gd name="connsiteY26" fmla="*/ 52387 h 294004"/>
                <a:gd name="connsiteX27" fmla="*/ 21431 w 371475"/>
                <a:gd name="connsiteY27" fmla="*/ 111919 h 294004"/>
                <a:gd name="connsiteX28" fmla="*/ 80963 w 371475"/>
                <a:gd name="connsiteY28" fmla="*/ 121444 h 294004"/>
                <a:gd name="connsiteX29" fmla="*/ 142875 w 371475"/>
                <a:gd name="connsiteY29" fmla="*/ 121444 h 294004"/>
                <a:gd name="connsiteX30" fmla="*/ 185738 w 371475"/>
                <a:gd name="connsiteY30" fmla="*/ 152400 h 294004"/>
                <a:gd name="connsiteX31" fmla="*/ 242888 w 371475"/>
                <a:gd name="connsiteY31" fmla="*/ 173831 h 294004"/>
                <a:gd name="connsiteX32" fmla="*/ 261938 w 371475"/>
                <a:gd name="connsiteY32" fmla="*/ 176212 h 294004"/>
                <a:gd name="connsiteX33" fmla="*/ 240506 w 371475"/>
                <a:gd name="connsiteY33" fmla="*/ 195262 h 294004"/>
                <a:gd name="connsiteX34" fmla="*/ 235744 w 371475"/>
                <a:gd name="connsiteY34" fmla="*/ 209550 h 294004"/>
                <a:gd name="connsiteX35" fmla="*/ 211931 w 371475"/>
                <a:gd name="connsiteY35" fmla="*/ 171450 h 294004"/>
                <a:gd name="connsiteX36" fmla="*/ 159544 w 371475"/>
                <a:gd name="connsiteY36" fmla="*/ 133350 h 294004"/>
                <a:gd name="connsiteX37" fmla="*/ 109538 w 371475"/>
                <a:gd name="connsiteY37" fmla="*/ 123825 h 294004"/>
                <a:gd name="connsiteX38" fmla="*/ 71438 w 371475"/>
                <a:gd name="connsiteY38" fmla="*/ 140494 h 294004"/>
                <a:gd name="connsiteX39" fmla="*/ 76200 w 371475"/>
                <a:gd name="connsiteY39" fmla="*/ 176212 h 294004"/>
                <a:gd name="connsiteX40" fmla="*/ 21431 w 371475"/>
                <a:gd name="connsiteY40" fmla="*/ 180975 h 294004"/>
                <a:gd name="connsiteX0" fmla="*/ 21431 w 371475"/>
                <a:gd name="connsiteY0" fmla="*/ 180975 h 295549"/>
                <a:gd name="connsiteX1" fmla="*/ 26194 w 371475"/>
                <a:gd name="connsiteY1" fmla="*/ 230981 h 295549"/>
                <a:gd name="connsiteX2" fmla="*/ 54769 w 371475"/>
                <a:gd name="connsiteY2" fmla="*/ 223837 h 295549"/>
                <a:gd name="connsiteX3" fmla="*/ 111919 w 371475"/>
                <a:gd name="connsiteY3" fmla="*/ 288131 h 295549"/>
                <a:gd name="connsiteX4" fmla="*/ 166688 w 371475"/>
                <a:gd name="connsiteY4" fmla="*/ 288132 h 295549"/>
                <a:gd name="connsiteX5" fmla="*/ 180975 w 371475"/>
                <a:gd name="connsiteY5" fmla="*/ 264319 h 295549"/>
                <a:gd name="connsiteX6" fmla="*/ 178594 w 371475"/>
                <a:gd name="connsiteY6" fmla="*/ 223837 h 295549"/>
                <a:gd name="connsiteX7" fmla="*/ 207169 w 371475"/>
                <a:gd name="connsiteY7" fmla="*/ 261937 h 295549"/>
                <a:gd name="connsiteX8" fmla="*/ 245269 w 371475"/>
                <a:gd name="connsiteY8" fmla="*/ 281686 h 295549"/>
                <a:gd name="connsiteX9" fmla="*/ 273844 w 371475"/>
                <a:gd name="connsiteY9" fmla="*/ 266700 h 295549"/>
                <a:gd name="connsiteX10" fmla="*/ 295275 w 371475"/>
                <a:gd name="connsiteY10" fmla="*/ 226219 h 295549"/>
                <a:gd name="connsiteX11" fmla="*/ 333375 w 371475"/>
                <a:gd name="connsiteY11" fmla="*/ 216694 h 295549"/>
                <a:gd name="connsiteX12" fmla="*/ 342900 w 371475"/>
                <a:gd name="connsiteY12" fmla="*/ 176212 h 295549"/>
                <a:gd name="connsiteX13" fmla="*/ 319088 w 371475"/>
                <a:gd name="connsiteY13" fmla="*/ 128587 h 295549"/>
                <a:gd name="connsiteX14" fmla="*/ 316706 w 371475"/>
                <a:gd name="connsiteY14" fmla="*/ 109537 h 295549"/>
                <a:gd name="connsiteX15" fmla="*/ 366712 w 371475"/>
                <a:gd name="connsiteY15" fmla="*/ 90487 h 295549"/>
                <a:gd name="connsiteX16" fmla="*/ 371475 w 371475"/>
                <a:gd name="connsiteY16" fmla="*/ 50006 h 295549"/>
                <a:gd name="connsiteX17" fmla="*/ 347663 w 371475"/>
                <a:gd name="connsiteY17" fmla="*/ 14287 h 295549"/>
                <a:gd name="connsiteX18" fmla="*/ 319088 w 371475"/>
                <a:gd name="connsiteY18" fmla="*/ 14287 h 295549"/>
                <a:gd name="connsiteX19" fmla="*/ 290513 w 371475"/>
                <a:gd name="connsiteY19" fmla="*/ 16669 h 295549"/>
                <a:gd name="connsiteX20" fmla="*/ 264319 w 371475"/>
                <a:gd name="connsiteY20" fmla="*/ 7144 h 295549"/>
                <a:gd name="connsiteX21" fmla="*/ 240506 w 371475"/>
                <a:gd name="connsiteY21" fmla="*/ 19050 h 295549"/>
                <a:gd name="connsiteX22" fmla="*/ 209550 w 371475"/>
                <a:gd name="connsiteY22" fmla="*/ 23812 h 295549"/>
                <a:gd name="connsiteX23" fmla="*/ 154781 w 371475"/>
                <a:gd name="connsiteY23" fmla="*/ 19050 h 295549"/>
                <a:gd name="connsiteX24" fmla="*/ 90488 w 371475"/>
                <a:gd name="connsiteY24" fmla="*/ 0 h 295549"/>
                <a:gd name="connsiteX25" fmla="*/ 38100 w 371475"/>
                <a:gd name="connsiteY25" fmla="*/ 9525 h 295549"/>
                <a:gd name="connsiteX26" fmla="*/ 0 w 371475"/>
                <a:gd name="connsiteY26" fmla="*/ 52387 h 295549"/>
                <a:gd name="connsiteX27" fmla="*/ 21431 w 371475"/>
                <a:gd name="connsiteY27" fmla="*/ 111919 h 295549"/>
                <a:gd name="connsiteX28" fmla="*/ 80963 w 371475"/>
                <a:gd name="connsiteY28" fmla="*/ 121444 h 295549"/>
                <a:gd name="connsiteX29" fmla="*/ 142875 w 371475"/>
                <a:gd name="connsiteY29" fmla="*/ 121444 h 295549"/>
                <a:gd name="connsiteX30" fmla="*/ 185738 w 371475"/>
                <a:gd name="connsiteY30" fmla="*/ 152400 h 295549"/>
                <a:gd name="connsiteX31" fmla="*/ 242888 w 371475"/>
                <a:gd name="connsiteY31" fmla="*/ 173831 h 295549"/>
                <a:gd name="connsiteX32" fmla="*/ 261938 w 371475"/>
                <a:gd name="connsiteY32" fmla="*/ 176212 h 295549"/>
                <a:gd name="connsiteX33" fmla="*/ 240506 w 371475"/>
                <a:gd name="connsiteY33" fmla="*/ 195262 h 295549"/>
                <a:gd name="connsiteX34" fmla="*/ 235744 w 371475"/>
                <a:gd name="connsiteY34" fmla="*/ 209550 h 295549"/>
                <a:gd name="connsiteX35" fmla="*/ 211931 w 371475"/>
                <a:gd name="connsiteY35" fmla="*/ 171450 h 295549"/>
                <a:gd name="connsiteX36" fmla="*/ 159544 w 371475"/>
                <a:gd name="connsiteY36" fmla="*/ 133350 h 295549"/>
                <a:gd name="connsiteX37" fmla="*/ 109538 w 371475"/>
                <a:gd name="connsiteY37" fmla="*/ 123825 h 295549"/>
                <a:gd name="connsiteX38" fmla="*/ 71438 w 371475"/>
                <a:gd name="connsiteY38" fmla="*/ 140494 h 295549"/>
                <a:gd name="connsiteX39" fmla="*/ 76200 w 371475"/>
                <a:gd name="connsiteY39" fmla="*/ 176212 h 295549"/>
                <a:gd name="connsiteX40" fmla="*/ 21431 w 371475"/>
                <a:gd name="connsiteY40" fmla="*/ 180975 h 295549"/>
                <a:gd name="connsiteX0" fmla="*/ 21431 w 371475"/>
                <a:gd name="connsiteY0" fmla="*/ 180975 h 295549"/>
                <a:gd name="connsiteX1" fmla="*/ 26194 w 371475"/>
                <a:gd name="connsiteY1" fmla="*/ 230981 h 295549"/>
                <a:gd name="connsiteX2" fmla="*/ 54769 w 371475"/>
                <a:gd name="connsiteY2" fmla="*/ 223837 h 295549"/>
                <a:gd name="connsiteX3" fmla="*/ 111919 w 371475"/>
                <a:gd name="connsiteY3" fmla="*/ 288131 h 295549"/>
                <a:gd name="connsiteX4" fmla="*/ 166688 w 371475"/>
                <a:gd name="connsiteY4" fmla="*/ 288132 h 295549"/>
                <a:gd name="connsiteX5" fmla="*/ 180975 w 371475"/>
                <a:gd name="connsiteY5" fmla="*/ 264319 h 295549"/>
                <a:gd name="connsiteX6" fmla="*/ 178594 w 371475"/>
                <a:gd name="connsiteY6" fmla="*/ 223837 h 295549"/>
                <a:gd name="connsiteX7" fmla="*/ 207169 w 371475"/>
                <a:gd name="connsiteY7" fmla="*/ 261937 h 295549"/>
                <a:gd name="connsiteX8" fmla="*/ 245269 w 371475"/>
                <a:gd name="connsiteY8" fmla="*/ 281686 h 295549"/>
                <a:gd name="connsiteX9" fmla="*/ 273844 w 371475"/>
                <a:gd name="connsiteY9" fmla="*/ 266700 h 295549"/>
                <a:gd name="connsiteX10" fmla="*/ 295275 w 371475"/>
                <a:gd name="connsiteY10" fmla="*/ 226219 h 295549"/>
                <a:gd name="connsiteX11" fmla="*/ 333375 w 371475"/>
                <a:gd name="connsiteY11" fmla="*/ 216694 h 295549"/>
                <a:gd name="connsiteX12" fmla="*/ 342900 w 371475"/>
                <a:gd name="connsiteY12" fmla="*/ 176212 h 295549"/>
                <a:gd name="connsiteX13" fmla="*/ 319088 w 371475"/>
                <a:gd name="connsiteY13" fmla="*/ 128587 h 295549"/>
                <a:gd name="connsiteX14" fmla="*/ 316706 w 371475"/>
                <a:gd name="connsiteY14" fmla="*/ 109537 h 295549"/>
                <a:gd name="connsiteX15" fmla="*/ 366712 w 371475"/>
                <a:gd name="connsiteY15" fmla="*/ 90487 h 295549"/>
                <a:gd name="connsiteX16" fmla="*/ 371475 w 371475"/>
                <a:gd name="connsiteY16" fmla="*/ 50006 h 295549"/>
                <a:gd name="connsiteX17" fmla="*/ 347663 w 371475"/>
                <a:gd name="connsiteY17" fmla="*/ 14287 h 295549"/>
                <a:gd name="connsiteX18" fmla="*/ 319088 w 371475"/>
                <a:gd name="connsiteY18" fmla="*/ 14287 h 295549"/>
                <a:gd name="connsiteX19" fmla="*/ 290513 w 371475"/>
                <a:gd name="connsiteY19" fmla="*/ 16669 h 295549"/>
                <a:gd name="connsiteX20" fmla="*/ 264319 w 371475"/>
                <a:gd name="connsiteY20" fmla="*/ 7144 h 295549"/>
                <a:gd name="connsiteX21" fmla="*/ 240506 w 371475"/>
                <a:gd name="connsiteY21" fmla="*/ 19050 h 295549"/>
                <a:gd name="connsiteX22" fmla="*/ 209550 w 371475"/>
                <a:gd name="connsiteY22" fmla="*/ 23812 h 295549"/>
                <a:gd name="connsiteX23" fmla="*/ 154781 w 371475"/>
                <a:gd name="connsiteY23" fmla="*/ 19050 h 295549"/>
                <a:gd name="connsiteX24" fmla="*/ 90488 w 371475"/>
                <a:gd name="connsiteY24" fmla="*/ 0 h 295549"/>
                <a:gd name="connsiteX25" fmla="*/ 38100 w 371475"/>
                <a:gd name="connsiteY25" fmla="*/ 9525 h 295549"/>
                <a:gd name="connsiteX26" fmla="*/ 0 w 371475"/>
                <a:gd name="connsiteY26" fmla="*/ 52387 h 295549"/>
                <a:gd name="connsiteX27" fmla="*/ 21431 w 371475"/>
                <a:gd name="connsiteY27" fmla="*/ 111919 h 295549"/>
                <a:gd name="connsiteX28" fmla="*/ 80963 w 371475"/>
                <a:gd name="connsiteY28" fmla="*/ 121444 h 295549"/>
                <a:gd name="connsiteX29" fmla="*/ 142875 w 371475"/>
                <a:gd name="connsiteY29" fmla="*/ 121444 h 295549"/>
                <a:gd name="connsiteX30" fmla="*/ 185738 w 371475"/>
                <a:gd name="connsiteY30" fmla="*/ 152400 h 295549"/>
                <a:gd name="connsiteX31" fmla="*/ 242888 w 371475"/>
                <a:gd name="connsiteY31" fmla="*/ 173831 h 295549"/>
                <a:gd name="connsiteX32" fmla="*/ 261938 w 371475"/>
                <a:gd name="connsiteY32" fmla="*/ 176212 h 295549"/>
                <a:gd name="connsiteX33" fmla="*/ 240506 w 371475"/>
                <a:gd name="connsiteY33" fmla="*/ 195262 h 295549"/>
                <a:gd name="connsiteX34" fmla="*/ 235744 w 371475"/>
                <a:gd name="connsiteY34" fmla="*/ 209550 h 295549"/>
                <a:gd name="connsiteX35" fmla="*/ 211931 w 371475"/>
                <a:gd name="connsiteY35" fmla="*/ 171450 h 295549"/>
                <a:gd name="connsiteX36" fmla="*/ 159544 w 371475"/>
                <a:gd name="connsiteY36" fmla="*/ 133350 h 295549"/>
                <a:gd name="connsiteX37" fmla="*/ 109538 w 371475"/>
                <a:gd name="connsiteY37" fmla="*/ 123825 h 295549"/>
                <a:gd name="connsiteX38" fmla="*/ 71438 w 371475"/>
                <a:gd name="connsiteY38" fmla="*/ 140494 h 295549"/>
                <a:gd name="connsiteX39" fmla="*/ 76200 w 371475"/>
                <a:gd name="connsiteY39" fmla="*/ 176212 h 295549"/>
                <a:gd name="connsiteX40" fmla="*/ 21431 w 371475"/>
                <a:gd name="connsiteY40" fmla="*/ 180975 h 295549"/>
                <a:gd name="connsiteX0" fmla="*/ 21431 w 371475"/>
                <a:gd name="connsiteY0" fmla="*/ 180975 h 296396"/>
                <a:gd name="connsiteX1" fmla="*/ 26194 w 371475"/>
                <a:gd name="connsiteY1" fmla="*/ 230981 h 296396"/>
                <a:gd name="connsiteX2" fmla="*/ 54769 w 371475"/>
                <a:gd name="connsiteY2" fmla="*/ 223837 h 296396"/>
                <a:gd name="connsiteX3" fmla="*/ 111919 w 371475"/>
                <a:gd name="connsiteY3" fmla="*/ 288131 h 296396"/>
                <a:gd name="connsiteX4" fmla="*/ 169418 w 371475"/>
                <a:gd name="connsiteY4" fmla="*/ 289498 h 296396"/>
                <a:gd name="connsiteX5" fmla="*/ 180975 w 371475"/>
                <a:gd name="connsiteY5" fmla="*/ 264319 h 296396"/>
                <a:gd name="connsiteX6" fmla="*/ 178594 w 371475"/>
                <a:gd name="connsiteY6" fmla="*/ 223837 h 296396"/>
                <a:gd name="connsiteX7" fmla="*/ 207169 w 371475"/>
                <a:gd name="connsiteY7" fmla="*/ 261937 h 296396"/>
                <a:gd name="connsiteX8" fmla="*/ 245269 w 371475"/>
                <a:gd name="connsiteY8" fmla="*/ 281686 h 296396"/>
                <a:gd name="connsiteX9" fmla="*/ 273844 w 371475"/>
                <a:gd name="connsiteY9" fmla="*/ 266700 h 296396"/>
                <a:gd name="connsiteX10" fmla="*/ 295275 w 371475"/>
                <a:gd name="connsiteY10" fmla="*/ 226219 h 296396"/>
                <a:gd name="connsiteX11" fmla="*/ 333375 w 371475"/>
                <a:gd name="connsiteY11" fmla="*/ 216694 h 296396"/>
                <a:gd name="connsiteX12" fmla="*/ 342900 w 371475"/>
                <a:gd name="connsiteY12" fmla="*/ 176212 h 296396"/>
                <a:gd name="connsiteX13" fmla="*/ 319088 w 371475"/>
                <a:gd name="connsiteY13" fmla="*/ 128587 h 296396"/>
                <a:gd name="connsiteX14" fmla="*/ 316706 w 371475"/>
                <a:gd name="connsiteY14" fmla="*/ 109537 h 296396"/>
                <a:gd name="connsiteX15" fmla="*/ 366712 w 371475"/>
                <a:gd name="connsiteY15" fmla="*/ 90487 h 296396"/>
                <a:gd name="connsiteX16" fmla="*/ 371475 w 371475"/>
                <a:gd name="connsiteY16" fmla="*/ 50006 h 296396"/>
                <a:gd name="connsiteX17" fmla="*/ 347663 w 371475"/>
                <a:gd name="connsiteY17" fmla="*/ 14287 h 296396"/>
                <a:gd name="connsiteX18" fmla="*/ 319088 w 371475"/>
                <a:gd name="connsiteY18" fmla="*/ 14287 h 296396"/>
                <a:gd name="connsiteX19" fmla="*/ 290513 w 371475"/>
                <a:gd name="connsiteY19" fmla="*/ 16669 h 296396"/>
                <a:gd name="connsiteX20" fmla="*/ 264319 w 371475"/>
                <a:gd name="connsiteY20" fmla="*/ 7144 h 296396"/>
                <a:gd name="connsiteX21" fmla="*/ 240506 w 371475"/>
                <a:gd name="connsiteY21" fmla="*/ 19050 h 296396"/>
                <a:gd name="connsiteX22" fmla="*/ 209550 w 371475"/>
                <a:gd name="connsiteY22" fmla="*/ 23812 h 296396"/>
                <a:gd name="connsiteX23" fmla="*/ 154781 w 371475"/>
                <a:gd name="connsiteY23" fmla="*/ 19050 h 296396"/>
                <a:gd name="connsiteX24" fmla="*/ 90488 w 371475"/>
                <a:gd name="connsiteY24" fmla="*/ 0 h 296396"/>
                <a:gd name="connsiteX25" fmla="*/ 38100 w 371475"/>
                <a:gd name="connsiteY25" fmla="*/ 9525 h 296396"/>
                <a:gd name="connsiteX26" fmla="*/ 0 w 371475"/>
                <a:gd name="connsiteY26" fmla="*/ 52387 h 296396"/>
                <a:gd name="connsiteX27" fmla="*/ 21431 w 371475"/>
                <a:gd name="connsiteY27" fmla="*/ 111919 h 296396"/>
                <a:gd name="connsiteX28" fmla="*/ 80963 w 371475"/>
                <a:gd name="connsiteY28" fmla="*/ 121444 h 296396"/>
                <a:gd name="connsiteX29" fmla="*/ 142875 w 371475"/>
                <a:gd name="connsiteY29" fmla="*/ 121444 h 296396"/>
                <a:gd name="connsiteX30" fmla="*/ 185738 w 371475"/>
                <a:gd name="connsiteY30" fmla="*/ 152400 h 296396"/>
                <a:gd name="connsiteX31" fmla="*/ 242888 w 371475"/>
                <a:gd name="connsiteY31" fmla="*/ 173831 h 296396"/>
                <a:gd name="connsiteX32" fmla="*/ 261938 w 371475"/>
                <a:gd name="connsiteY32" fmla="*/ 176212 h 296396"/>
                <a:gd name="connsiteX33" fmla="*/ 240506 w 371475"/>
                <a:gd name="connsiteY33" fmla="*/ 195262 h 296396"/>
                <a:gd name="connsiteX34" fmla="*/ 235744 w 371475"/>
                <a:gd name="connsiteY34" fmla="*/ 209550 h 296396"/>
                <a:gd name="connsiteX35" fmla="*/ 211931 w 371475"/>
                <a:gd name="connsiteY35" fmla="*/ 171450 h 296396"/>
                <a:gd name="connsiteX36" fmla="*/ 159544 w 371475"/>
                <a:gd name="connsiteY36" fmla="*/ 133350 h 296396"/>
                <a:gd name="connsiteX37" fmla="*/ 109538 w 371475"/>
                <a:gd name="connsiteY37" fmla="*/ 123825 h 296396"/>
                <a:gd name="connsiteX38" fmla="*/ 71438 w 371475"/>
                <a:gd name="connsiteY38" fmla="*/ 140494 h 296396"/>
                <a:gd name="connsiteX39" fmla="*/ 76200 w 371475"/>
                <a:gd name="connsiteY39" fmla="*/ 176212 h 296396"/>
                <a:gd name="connsiteX40" fmla="*/ 21431 w 371475"/>
                <a:gd name="connsiteY40" fmla="*/ 180975 h 296396"/>
                <a:gd name="connsiteX0" fmla="*/ 21431 w 371475"/>
                <a:gd name="connsiteY0" fmla="*/ 180975 h 296396"/>
                <a:gd name="connsiteX1" fmla="*/ 26194 w 371475"/>
                <a:gd name="connsiteY1" fmla="*/ 230981 h 296396"/>
                <a:gd name="connsiteX2" fmla="*/ 54769 w 371475"/>
                <a:gd name="connsiteY2" fmla="*/ 223837 h 296396"/>
                <a:gd name="connsiteX3" fmla="*/ 111919 w 371475"/>
                <a:gd name="connsiteY3" fmla="*/ 288131 h 296396"/>
                <a:gd name="connsiteX4" fmla="*/ 169418 w 371475"/>
                <a:gd name="connsiteY4" fmla="*/ 289498 h 296396"/>
                <a:gd name="connsiteX5" fmla="*/ 180975 w 371475"/>
                <a:gd name="connsiteY5" fmla="*/ 264319 h 296396"/>
                <a:gd name="connsiteX6" fmla="*/ 178594 w 371475"/>
                <a:gd name="connsiteY6" fmla="*/ 223837 h 296396"/>
                <a:gd name="connsiteX7" fmla="*/ 207169 w 371475"/>
                <a:gd name="connsiteY7" fmla="*/ 261937 h 296396"/>
                <a:gd name="connsiteX8" fmla="*/ 245269 w 371475"/>
                <a:gd name="connsiteY8" fmla="*/ 281686 h 296396"/>
                <a:gd name="connsiteX9" fmla="*/ 273844 w 371475"/>
                <a:gd name="connsiteY9" fmla="*/ 266700 h 296396"/>
                <a:gd name="connsiteX10" fmla="*/ 295275 w 371475"/>
                <a:gd name="connsiteY10" fmla="*/ 226219 h 296396"/>
                <a:gd name="connsiteX11" fmla="*/ 333375 w 371475"/>
                <a:gd name="connsiteY11" fmla="*/ 216694 h 296396"/>
                <a:gd name="connsiteX12" fmla="*/ 342900 w 371475"/>
                <a:gd name="connsiteY12" fmla="*/ 176212 h 296396"/>
                <a:gd name="connsiteX13" fmla="*/ 319088 w 371475"/>
                <a:gd name="connsiteY13" fmla="*/ 128587 h 296396"/>
                <a:gd name="connsiteX14" fmla="*/ 316706 w 371475"/>
                <a:gd name="connsiteY14" fmla="*/ 109537 h 296396"/>
                <a:gd name="connsiteX15" fmla="*/ 366712 w 371475"/>
                <a:gd name="connsiteY15" fmla="*/ 90487 h 296396"/>
                <a:gd name="connsiteX16" fmla="*/ 371475 w 371475"/>
                <a:gd name="connsiteY16" fmla="*/ 50006 h 296396"/>
                <a:gd name="connsiteX17" fmla="*/ 347663 w 371475"/>
                <a:gd name="connsiteY17" fmla="*/ 14287 h 296396"/>
                <a:gd name="connsiteX18" fmla="*/ 319088 w 371475"/>
                <a:gd name="connsiteY18" fmla="*/ 14287 h 296396"/>
                <a:gd name="connsiteX19" fmla="*/ 290513 w 371475"/>
                <a:gd name="connsiteY19" fmla="*/ 16669 h 296396"/>
                <a:gd name="connsiteX20" fmla="*/ 264319 w 371475"/>
                <a:gd name="connsiteY20" fmla="*/ 7144 h 296396"/>
                <a:gd name="connsiteX21" fmla="*/ 240506 w 371475"/>
                <a:gd name="connsiteY21" fmla="*/ 19050 h 296396"/>
                <a:gd name="connsiteX22" fmla="*/ 209550 w 371475"/>
                <a:gd name="connsiteY22" fmla="*/ 23812 h 296396"/>
                <a:gd name="connsiteX23" fmla="*/ 154781 w 371475"/>
                <a:gd name="connsiteY23" fmla="*/ 19050 h 296396"/>
                <a:gd name="connsiteX24" fmla="*/ 90488 w 371475"/>
                <a:gd name="connsiteY24" fmla="*/ 0 h 296396"/>
                <a:gd name="connsiteX25" fmla="*/ 38100 w 371475"/>
                <a:gd name="connsiteY25" fmla="*/ 9525 h 296396"/>
                <a:gd name="connsiteX26" fmla="*/ 0 w 371475"/>
                <a:gd name="connsiteY26" fmla="*/ 52387 h 296396"/>
                <a:gd name="connsiteX27" fmla="*/ 21431 w 371475"/>
                <a:gd name="connsiteY27" fmla="*/ 111919 h 296396"/>
                <a:gd name="connsiteX28" fmla="*/ 80963 w 371475"/>
                <a:gd name="connsiteY28" fmla="*/ 121444 h 296396"/>
                <a:gd name="connsiteX29" fmla="*/ 142875 w 371475"/>
                <a:gd name="connsiteY29" fmla="*/ 121444 h 296396"/>
                <a:gd name="connsiteX30" fmla="*/ 185738 w 371475"/>
                <a:gd name="connsiteY30" fmla="*/ 152400 h 296396"/>
                <a:gd name="connsiteX31" fmla="*/ 242888 w 371475"/>
                <a:gd name="connsiteY31" fmla="*/ 173831 h 296396"/>
                <a:gd name="connsiteX32" fmla="*/ 261938 w 371475"/>
                <a:gd name="connsiteY32" fmla="*/ 176212 h 296396"/>
                <a:gd name="connsiteX33" fmla="*/ 240506 w 371475"/>
                <a:gd name="connsiteY33" fmla="*/ 195262 h 296396"/>
                <a:gd name="connsiteX34" fmla="*/ 235744 w 371475"/>
                <a:gd name="connsiteY34" fmla="*/ 209550 h 296396"/>
                <a:gd name="connsiteX35" fmla="*/ 211931 w 371475"/>
                <a:gd name="connsiteY35" fmla="*/ 171450 h 296396"/>
                <a:gd name="connsiteX36" fmla="*/ 159544 w 371475"/>
                <a:gd name="connsiteY36" fmla="*/ 133350 h 296396"/>
                <a:gd name="connsiteX37" fmla="*/ 109538 w 371475"/>
                <a:gd name="connsiteY37" fmla="*/ 123825 h 296396"/>
                <a:gd name="connsiteX38" fmla="*/ 71438 w 371475"/>
                <a:gd name="connsiteY38" fmla="*/ 140494 h 296396"/>
                <a:gd name="connsiteX39" fmla="*/ 76200 w 371475"/>
                <a:gd name="connsiteY39" fmla="*/ 176212 h 296396"/>
                <a:gd name="connsiteX40" fmla="*/ 21431 w 371475"/>
                <a:gd name="connsiteY40" fmla="*/ 180975 h 296396"/>
                <a:gd name="connsiteX0" fmla="*/ 21431 w 371475"/>
                <a:gd name="connsiteY0" fmla="*/ 180975 h 296396"/>
                <a:gd name="connsiteX1" fmla="*/ 26194 w 371475"/>
                <a:gd name="connsiteY1" fmla="*/ 230981 h 296396"/>
                <a:gd name="connsiteX2" fmla="*/ 54769 w 371475"/>
                <a:gd name="connsiteY2" fmla="*/ 223837 h 296396"/>
                <a:gd name="connsiteX3" fmla="*/ 111919 w 371475"/>
                <a:gd name="connsiteY3" fmla="*/ 288131 h 296396"/>
                <a:gd name="connsiteX4" fmla="*/ 169418 w 371475"/>
                <a:gd name="connsiteY4" fmla="*/ 289498 h 296396"/>
                <a:gd name="connsiteX5" fmla="*/ 180975 w 371475"/>
                <a:gd name="connsiteY5" fmla="*/ 264319 h 296396"/>
                <a:gd name="connsiteX6" fmla="*/ 178594 w 371475"/>
                <a:gd name="connsiteY6" fmla="*/ 223837 h 296396"/>
                <a:gd name="connsiteX7" fmla="*/ 207169 w 371475"/>
                <a:gd name="connsiteY7" fmla="*/ 261937 h 296396"/>
                <a:gd name="connsiteX8" fmla="*/ 245269 w 371475"/>
                <a:gd name="connsiteY8" fmla="*/ 281686 h 296396"/>
                <a:gd name="connsiteX9" fmla="*/ 273844 w 371475"/>
                <a:gd name="connsiteY9" fmla="*/ 266700 h 296396"/>
                <a:gd name="connsiteX10" fmla="*/ 295275 w 371475"/>
                <a:gd name="connsiteY10" fmla="*/ 226219 h 296396"/>
                <a:gd name="connsiteX11" fmla="*/ 333375 w 371475"/>
                <a:gd name="connsiteY11" fmla="*/ 216694 h 296396"/>
                <a:gd name="connsiteX12" fmla="*/ 342900 w 371475"/>
                <a:gd name="connsiteY12" fmla="*/ 176212 h 296396"/>
                <a:gd name="connsiteX13" fmla="*/ 319088 w 371475"/>
                <a:gd name="connsiteY13" fmla="*/ 128587 h 296396"/>
                <a:gd name="connsiteX14" fmla="*/ 316706 w 371475"/>
                <a:gd name="connsiteY14" fmla="*/ 109537 h 296396"/>
                <a:gd name="connsiteX15" fmla="*/ 366712 w 371475"/>
                <a:gd name="connsiteY15" fmla="*/ 90487 h 296396"/>
                <a:gd name="connsiteX16" fmla="*/ 371475 w 371475"/>
                <a:gd name="connsiteY16" fmla="*/ 50006 h 296396"/>
                <a:gd name="connsiteX17" fmla="*/ 347663 w 371475"/>
                <a:gd name="connsiteY17" fmla="*/ 14287 h 296396"/>
                <a:gd name="connsiteX18" fmla="*/ 319088 w 371475"/>
                <a:gd name="connsiteY18" fmla="*/ 14287 h 296396"/>
                <a:gd name="connsiteX19" fmla="*/ 290513 w 371475"/>
                <a:gd name="connsiteY19" fmla="*/ 16669 h 296396"/>
                <a:gd name="connsiteX20" fmla="*/ 264319 w 371475"/>
                <a:gd name="connsiteY20" fmla="*/ 7144 h 296396"/>
                <a:gd name="connsiteX21" fmla="*/ 240506 w 371475"/>
                <a:gd name="connsiteY21" fmla="*/ 19050 h 296396"/>
                <a:gd name="connsiteX22" fmla="*/ 209550 w 371475"/>
                <a:gd name="connsiteY22" fmla="*/ 23812 h 296396"/>
                <a:gd name="connsiteX23" fmla="*/ 154781 w 371475"/>
                <a:gd name="connsiteY23" fmla="*/ 19050 h 296396"/>
                <a:gd name="connsiteX24" fmla="*/ 90488 w 371475"/>
                <a:gd name="connsiteY24" fmla="*/ 0 h 296396"/>
                <a:gd name="connsiteX25" fmla="*/ 38100 w 371475"/>
                <a:gd name="connsiteY25" fmla="*/ 9525 h 296396"/>
                <a:gd name="connsiteX26" fmla="*/ 0 w 371475"/>
                <a:gd name="connsiteY26" fmla="*/ 52387 h 296396"/>
                <a:gd name="connsiteX27" fmla="*/ 21431 w 371475"/>
                <a:gd name="connsiteY27" fmla="*/ 111919 h 296396"/>
                <a:gd name="connsiteX28" fmla="*/ 80963 w 371475"/>
                <a:gd name="connsiteY28" fmla="*/ 121444 h 296396"/>
                <a:gd name="connsiteX29" fmla="*/ 142875 w 371475"/>
                <a:gd name="connsiteY29" fmla="*/ 121444 h 296396"/>
                <a:gd name="connsiteX30" fmla="*/ 185738 w 371475"/>
                <a:gd name="connsiteY30" fmla="*/ 152400 h 296396"/>
                <a:gd name="connsiteX31" fmla="*/ 242888 w 371475"/>
                <a:gd name="connsiteY31" fmla="*/ 173831 h 296396"/>
                <a:gd name="connsiteX32" fmla="*/ 261938 w 371475"/>
                <a:gd name="connsiteY32" fmla="*/ 176212 h 296396"/>
                <a:gd name="connsiteX33" fmla="*/ 240506 w 371475"/>
                <a:gd name="connsiteY33" fmla="*/ 195262 h 296396"/>
                <a:gd name="connsiteX34" fmla="*/ 235744 w 371475"/>
                <a:gd name="connsiteY34" fmla="*/ 209550 h 296396"/>
                <a:gd name="connsiteX35" fmla="*/ 211931 w 371475"/>
                <a:gd name="connsiteY35" fmla="*/ 171450 h 296396"/>
                <a:gd name="connsiteX36" fmla="*/ 159544 w 371475"/>
                <a:gd name="connsiteY36" fmla="*/ 133350 h 296396"/>
                <a:gd name="connsiteX37" fmla="*/ 109538 w 371475"/>
                <a:gd name="connsiteY37" fmla="*/ 123825 h 296396"/>
                <a:gd name="connsiteX38" fmla="*/ 71438 w 371475"/>
                <a:gd name="connsiteY38" fmla="*/ 140494 h 296396"/>
                <a:gd name="connsiteX39" fmla="*/ 76200 w 371475"/>
                <a:gd name="connsiteY39" fmla="*/ 176212 h 296396"/>
                <a:gd name="connsiteX40" fmla="*/ 21431 w 371475"/>
                <a:gd name="connsiteY40" fmla="*/ 180975 h 296396"/>
                <a:gd name="connsiteX0" fmla="*/ 21431 w 371475"/>
                <a:gd name="connsiteY0" fmla="*/ 180975 h 296396"/>
                <a:gd name="connsiteX1" fmla="*/ 26194 w 371475"/>
                <a:gd name="connsiteY1" fmla="*/ 230981 h 296396"/>
                <a:gd name="connsiteX2" fmla="*/ 54769 w 371475"/>
                <a:gd name="connsiteY2" fmla="*/ 223837 h 296396"/>
                <a:gd name="connsiteX3" fmla="*/ 111919 w 371475"/>
                <a:gd name="connsiteY3" fmla="*/ 288131 h 296396"/>
                <a:gd name="connsiteX4" fmla="*/ 169418 w 371475"/>
                <a:gd name="connsiteY4" fmla="*/ 289498 h 296396"/>
                <a:gd name="connsiteX5" fmla="*/ 180975 w 371475"/>
                <a:gd name="connsiteY5" fmla="*/ 264319 h 296396"/>
                <a:gd name="connsiteX6" fmla="*/ 178594 w 371475"/>
                <a:gd name="connsiteY6" fmla="*/ 223837 h 296396"/>
                <a:gd name="connsiteX7" fmla="*/ 207169 w 371475"/>
                <a:gd name="connsiteY7" fmla="*/ 261937 h 296396"/>
                <a:gd name="connsiteX8" fmla="*/ 245269 w 371475"/>
                <a:gd name="connsiteY8" fmla="*/ 281686 h 296396"/>
                <a:gd name="connsiteX9" fmla="*/ 273844 w 371475"/>
                <a:gd name="connsiteY9" fmla="*/ 266700 h 296396"/>
                <a:gd name="connsiteX10" fmla="*/ 295275 w 371475"/>
                <a:gd name="connsiteY10" fmla="*/ 226219 h 296396"/>
                <a:gd name="connsiteX11" fmla="*/ 333375 w 371475"/>
                <a:gd name="connsiteY11" fmla="*/ 216694 h 296396"/>
                <a:gd name="connsiteX12" fmla="*/ 342900 w 371475"/>
                <a:gd name="connsiteY12" fmla="*/ 176212 h 296396"/>
                <a:gd name="connsiteX13" fmla="*/ 319088 w 371475"/>
                <a:gd name="connsiteY13" fmla="*/ 128587 h 296396"/>
                <a:gd name="connsiteX14" fmla="*/ 316706 w 371475"/>
                <a:gd name="connsiteY14" fmla="*/ 109537 h 296396"/>
                <a:gd name="connsiteX15" fmla="*/ 366712 w 371475"/>
                <a:gd name="connsiteY15" fmla="*/ 90487 h 296396"/>
                <a:gd name="connsiteX16" fmla="*/ 371475 w 371475"/>
                <a:gd name="connsiteY16" fmla="*/ 50006 h 296396"/>
                <a:gd name="connsiteX17" fmla="*/ 347663 w 371475"/>
                <a:gd name="connsiteY17" fmla="*/ 14287 h 296396"/>
                <a:gd name="connsiteX18" fmla="*/ 319088 w 371475"/>
                <a:gd name="connsiteY18" fmla="*/ 14287 h 296396"/>
                <a:gd name="connsiteX19" fmla="*/ 290513 w 371475"/>
                <a:gd name="connsiteY19" fmla="*/ 16669 h 296396"/>
                <a:gd name="connsiteX20" fmla="*/ 264319 w 371475"/>
                <a:gd name="connsiteY20" fmla="*/ 7144 h 296396"/>
                <a:gd name="connsiteX21" fmla="*/ 240506 w 371475"/>
                <a:gd name="connsiteY21" fmla="*/ 19050 h 296396"/>
                <a:gd name="connsiteX22" fmla="*/ 209550 w 371475"/>
                <a:gd name="connsiteY22" fmla="*/ 23812 h 296396"/>
                <a:gd name="connsiteX23" fmla="*/ 154781 w 371475"/>
                <a:gd name="connsiteY23" fmla="*/ 19050 h 296396"/>
                <a:gd name="connsiteX24" fmla="*/ 90488 w 371475"/>
                <a:gd name="connsiteY24" fmla="*/ 0 h 296396"/>
                <a:gd name="connsiteX25" fmla="*/ 38100 w 371475"/>
                <a:gd name="connsiteY25" fmla="*/ 9525 h 296396"/>
                <a:gd name="connsiteX26" fmla="*/ 0 w 371475"/>
                <a:gd name="connsiteY26" fmla="*/ 52387 h 296396"/>
                <a:gd name="connsiteX27" fmla="*/ 21431 w 371475"/>
                <a:gd name="connsiteY27" fmla="*/ 111919 h 296396"/>
                <a:gd name="connsiteX28" fmla="*/ 80963 w 371475"/>
                <a:gd name="connsiteY28" fmla="*/ 121444 h 296396"/>
                <a:gd name="connsiteX29" fmla="*/ 142875 w 371475"/>
                <a:gd name="connsiteY29" fmla="*/ 121444 h 296396"/>
                <a:gd name="connsiteX30" fmla="*/ 185738 w 371475"/>
                <a:gd name="connsiteY30" fmla="*/ 152400 h 296396"/>
                <a:gd name="connsiteX31" fmla="*/ 242888 w 371475"/>
                <a:gd name="connsiteY31" fmla="*/ 173831 h 296396"/>
                <a:gd name="connsiteX32" fmla="*/ 261938 w 371475"/>
                <a:gd name="connsiteY32" fmla="*/ 176212 h 296396"/>
                <a:gd name="connsiteX33" fmla="*/ 240506 w 371475"/>
                <a:gd name="connsiteY33" fmla="*/ 195262 h 296396"/>
                <a:gd name="connsiteX34" fmla="*/ 235744 w 371475"/>
                <a:gd name="connsiteY34" fmla="*/ 209550 h 296396"/>
                <a:gd name="connsiteX35" fmla="*/ 211931 w 371475"/>
                <a:gd name="connsiteY35" fmla="*/ 171450 h 296396"/>
                <a:gd name="connsiteX36" fmla="*/ 159544 w 371475"/>
                <a:gd name="connsiteY36" fmla="*/ 133350 h 296396"/>
                <a:gd name="connsiteX37" fmla="*/ 109538 w 371475"/>
                <a:gd name="connsiteY37" fmla="*/ 123825 h 296396"/>
                <a:gd name="connsiteX38" fmla="*/ 71438 w 371475"/>
                <a:gd name="connsiteY38" fmla="*/ 140494 h 296396"/>
                <a:gd name="connsiteX39" fmla="*/ 76200 w 371475"/>
                <a:gd name="connsiteY39" fmla="*/ 176212 h 296396"/>
                <a:gd name="connsiteX40" fmla="*/ 21431 w 371475"/>
                <a:gd name="connsiteY40" fmla="*/ 180975 h 296396"/>
                <a:gd name="connsiteX0" fmla="*/ 23101 w 373145"/>
                <a:gd name="connsiteY0" fmla="*/ 180975 h 296396"/>
                <a:gd name="connsiteX1" fmla="*/ 27864 w 373145"/>
                <a:gd name="connsiteY1" fmla="*/ 230981 h 296396"/>
                <a:gd name="connsiteX2" fmla="*/ 56439 w 373145"/>
                <a:gd name="connsiteY2" fmla="*/ 223837 h 296396"/>
                <a:gd name="connsiteX3" fmla="*/ 113589 w 373145"/>
                <a:gd name="connsiteY3" fmla="*/ 288131 h 296396"/>
                <a:gd name="connsiteX4" fmla="*/ 171088 w 373145"/>
                <a:gd name="connsiteY4" fmla="*/ 289498 h 296396"/>
                <a:gd name="connsiteX5" fmla="*/ 182645 w 373145"/>
                <a:gd name="connsiteY5" fmla="*/ 264319 h 296396"/>
                <a:gd name="connsiteX6" fmla="*/ 180264 w 373145"/>
                <a:gd name="connsiteY6" fmla="*/ 223837 h 296396"/>
                <a:gd name="connsiteX7" fmla="*/ 208839 w 373145"/>
                <a:gd name="connsiteY7" fmla="*/ 261937 h 296396"/>
                <a:gd name="connsiteX8" fmla="*/ 246939 w 373145"/>
                <a:gd name="connsiteY8" fmla="*/ 281686 h 296396"/>
                <a:gd name="connsiteX9" fmla="*/ 275514 w 373145"/>
                <a:gd name="connsiteY9" fmla="*/ 266700 h 296396"/>
                <a:gd name="connsiteX10" fmla="*/ 296945 w 373145"/>
                <a:gd name="connsiteY10" fmla="*/ 226219 h 296396"/>
                <a:gd name="connsiteX11" fmla="*/ 335045 w 373145"/>
                <a:gd name="connsiteY11" fmla="*/ 216694 h 296396"/>
                <a:gd name="connsiteX12" fmla="*/ 344570 w 373145"/>
                <a:gd name="connsiteY12" fmla="*/ 176212 h 296396"/>
                <a:gd name="connsiteX13" fmla="*/ 320758 w 373145"/>
                <a:gd name="connsiteY13" fmla="*/ 128587 h 296396"/>
                <a:gd name="connsiteX14" fmla="*/ 318376 w 373145"/>
                <a:gd name="connsiteY14" fmla="*/ 109537 h 296396"/>
                <a:gd name="connsiteX15" fmla="*/ 368382 w 373145"/>
                <a:gd name="connsiteY15" fmla="*/ 90487 h 296396"/>
                <a:gd name="connsiteX16" fmla="*/ 373145 w 373145"/>
                <a:gd name="connsiteY16" fmla="*/ 50006 h 296396"/>
                <a:gd name="connsiteX17" fmla="*/ 349333 w 373145"/>
                <a:gd name="connsiteY17" fmla="*/ 14287 h 296396"/>
                <a:gd name="connsiteX18" fmla="*/ 320758 w 373145"/>
                <a:gd name="connsiteY18" fmla="*/ 14287 h 296396"/>
                <a:gd name="connsiteX19" fmla="*/ 292183 w 373145"/>
                <a:gd name="connsiteY19" fmla="*/ 16669 h 296396"/>
                <a:gd name="connsiteX20" fmla="*/ 265989 w 373145"/>
                <a:gd name="connsiteY20" fmla="*/ 7144 h 296396"/>
                <a:gd name="connsiteX21" fmla="*/ 242176 w 373145"/>
                <a:gd name="connsiteY21" fmla="*/ 19050 h 296396"/>
                <a:gd name="connsiteX22" fmla="*/ 211220 w 373145"/>
                <a:gd name="connsiteY22" fmla="*/ 23812 h 296396"/>
                <a:gd name="connsiteX23" fmla="*/ 156451 w 373145"/>
                <a:gd name="connsiteY23" fmla="*/ 19050 h 296396"/>
                <a:gd name="connsiteX24" fmla="*/ 92158 w 373145"/>
                <a:gd name="connsiteY24" fmla="*/ 0 h 296396"/>
                <a:gd name="connsiteX25" fmla="*/ 39770 w 373145"/>
                <a:gd name="connsiteY25" fmla="*/ 9525 h 296396"/>
                <a:gd name="connsiteX26" fmla="*/ 1670 w 373145"/>
                <a:gd name="connsiteY26" fmla="*/ 52387 h 296396"/>
                <a:gd name="connsiteX27" fmla="*/ 23101 w 373145"/>
                <a:gd name="connsiteY27" fmla="*/ 111919 h 296396"/>
                <a:gd name="connsiteX28" fmla="*/ 82633 w 373145"/>
                <a:gd name="connsiteY28" fmla="*/ 121444 h 296396"/>
                <a:gd name="connsiteX29" fmla="*/ 144545 w 373145"/>
                <a:gd name="connsiteY29" fmla="*/ 121444 h 296396"/>
                <a:gd name="connsiteX30" fmla="*/ 187408 w 373145"/>
                <a:gd name="connsiteY30" fmla="*/ 152400 h 296396"/>
                <a:gd name="connsiteX31" fmla="*/ 244558 w 373145"/>
                <a:gd name="connsiteY31" fmla="*/ 173831 h 296396"/>
                <a:gd name="connsiteX32" fmla="*/ 263608 w 373145"/>
                <a:gd name="connsiteY32" fmla="*/ 176212 h 296396"/>
                <a:gd name="connsiteX33" fmla="*/ 242176 w 373145"/>
                <a:gd name="connsiteY33" fmla="*/ 195262 h 296396"/>
                <a:gd name="connsiteX34" fmla="*/ 237414 w 373145"/>
                <a:gd name="connsiteY34" fmla="*/ 209550 h 296396"/>
                <a:gd name="connsiteX35" fmla="*/ 213601 w 373145"/>
                <a:gd name="connsiteY35" fmla="*/ 171450 h 296396"/>
                <a:gd name="connsiteX36" fmla="*/ 161214 w 373145"/>
                <a:gd name="connsiteY36" fmla="*/ 133350 h 296396"/>
                <a:gd name="connsiteX37" fmla="*/ 111208 w 373145"/>
                <a:gd name="connsiteY37" fmla="*/ 123825 h 296396"/>
                <a:gd name="connsiteX38" fmla="*/ 73108 w 373145"/>
                <a:gd name="connsiteY38" fmla="*/ 140494 h 296396"/>
                <a:gd name="connsiteX39" fmla="*/ 77870 w 373145"/>
                <a:gd name="connsiteY39" fmla="*/ 176212 h 296396"/>
                <a:gd name="connsiteX40" fmla="*/ 23101 w 373145"/>
                <a:gd name="connsiteY40" fmla="*/ 180975 h 296396"/>
                <a:gd name="connsiteX0" fmla="*/ 21945 w 371989"/>
                <a:gd name="connsiteY0" fmla="*/ 180975 h 296396"/>
                <a:gd name="connsiteX1" fmla="*/ 26708 w 371989"/>
                <a:gd name="connsiteY1" fmla="*/ 230981 h 296396"/>
                <a:gd name="connsiteX2" fmla="*/ 55283 w 371989"/>
                <a:gd name="connsiteY2" fmla="*/ 223837 h 296396"/>
                <a:gd name="connsiteX3" fmla="*/ 112433 w 371989"/>
                <a:gd name="connsiteY3" fmla="*/ 288131 h 296396"/>
                <a:gd name="connsiteX4" fmla="*/ 169932 w 371989"/>
                <a:gd name="connsiteY4" fmla="*/ 289498 h 296396"/>
                <a:gd name="connsiteX5" fmla="*/ 181489 w 371989"/>
                <a:gd name="connsiteY5" fmla="*/ 264319 h 296396"/>
                <a:gd name="connsiteX6" fmla="*/ 179108 w 371989"/>
                <a:gd name="connsiteY6" fmla="*/ 223837 h 296396"/>
                <a:gd name="connsiteX7" fmla="*/ 207683 w 371989"/>
                <a:gd name="connsiteY7" fmla="*/ 261937 h 296396"/>
                <a:gd name="connsiteX8" fmla="*/ 245783 w 371989"/>
                <a:gd name="connsiteY8" fmla="*/ 281686 h 296396"/>
                <a:gd name="connsiteX9" fmla="*/ 274358 w 371989"/>
                <a:gd name="connsiteY9" fmla="*/ 266700 h 296396"/>
                <a:gd name="connsiteX10" fmla="*/ 295789 w 371989"/>
                <a:gd name="connsiteY10" fmla="*/ 226219 h 296396"/>
                <a:gd name="connsiteX11" fmla="*/ 333889 w 371989"/>
                <a:gd name="connsiteY11" fmla="*/ 216694 h 296396"/>
                <a:gd name="connsiteX12" fmla="*/ 343414 w 371989"/>
                <a:gd name="connsiteY12" fmla="*/ 176212 h 296396"/>
                <a:gd name="connsiteX13" fmla="*/ 319602 w 371989"/>
                <a:gd name="connsiteY13" fmla="*/ 128587 h 296396"/>
                <a:gd name="connsiteX14" fmla="*/ 317220 w 371989"/>
                <a:gd name="connsiteY14" fmla="*/ 109537 h 296396"/>
                <a:gd name="connsiteX15" fmla="*/ 367226 w 371989"/>
                <a:gd name="connsiteY15" fmla="*/ 90487 h 296396"/>
                <a:gd name="connsiteX16" fmla="*/ 371989 w 371989"/>
                <a:gd name="connsiteY16" fmla="*/ 50006 h 296396"/>
                <a:gd name="connsiteX17" fmla="*/ 348177 w 371989"/>
                <a:gd name="connsiteY17" fmla="*/ 14287 h 296396"/>
                <a:gd name="connsiteX18" fmla="*/ 319602 w 371989"/>
                <a:gd name="connsiteY18" fmla="*/ 14287 h 296396"/>
                <a:gd name="connsiteX19" fmla="*/ 291027 w 371989"/>
                <a:gd name="connsiteY19" fmla="*/ 16669 h 296396"/>
                <a:gd name="connsiteX20" fmla="*/ 264833 w 371989"/>
                <a:gd name="connsiteY20" fmla="*/ 7144 h 296396"/>
                <a:gd name="connsiteX21" fmla="*/ 241020 w 371989"/>
                <a:gd name="connsiteY21" fmla="*/ 19050 h 296396"/>
                <a:gd name="connsiteX22" fmla="*/ 210064 w 371989"/>
                <a:gd name="connsiteY22" fmla="*/ 23812 h 296396"/>
                <a:gd name="connsiteX23" fmla="*/ 155295 w 371989"/>
                <a:gd name="connsiteY23" fmla="*/ 19050 h 296396"/>
                <a:gd name="connsiteX24" fmla="*/ 91002 w 371989"/>
                <a:gd name="connsiteY24" fmla="*/ 0 h 296396"/>
                <a:gd name="connsiteX25" fmla="*/ 38614 w 371989"/>
                <a:gd name="connsiteY25" fmla="*/ 9525 h 296396"/>
                <a:gd name="connsiteX26" fmla="*/ 514 w 371989"/>
                <a:gd name="connsiteY26" fmla="*/ 52387 h 296396"/>
                <a:gd name="connsiteX27" fmla="*/ 21945 w 371989"/>
                <a:gd name="connsiteY27" fmla="*/ 111919 h 296396"/>
                <a:gd name="connsiteX28" fmla="*/ 81477 w 371989"/>
                <a:gd name="connsiteY28" fmla="*/ 121444 h 296396"/>
                <a:gd name="connsiteX29" fmla="*/ 143389 w 371989"/>
                <a:gd name="connsiteY29" fmla="*/ 121444 h 296396"/>
                <a:gd name="connsiteX30" fmla="*/ 186252 w 371989"/>
                <a:gd name="connsiteY30" fmla="*/ 152400 h 296396"/>
                <a:gd name="connsiteX31" fmla="*/ 243402 w 371989"/>
                <a:gd name="connsiteY31" fmla="*/ 173831 h 296396"/>
                <a:gd name="connsiteX32" fmla="*/ 262452 w 371989"/>
                <a:gd name="connsiteY32" fmla="*/ 176212 h 296396"/>
                <a:gd name="connsiteX33" fmla="*/ 241020 w 371989"/>
                <a:gd name="connsiteY33" fmla="*/ 195262 h 296396"/>
                <a:gd name="connsiteX34" fmla="*/ 236258 w 371989"/>
                <a:gd name="connsiteY34" fmla="*/ 209550 h 296396"/>
                <a:gd name="connsiteX35" fmla="*/ 212445 w 371989"/>
                <a:gd name="connsiteY35" fmla="*/ 171450 h 296396"/>
                <a:gd name="connsiteX36" fmla="*/ 160058 w 371989"/>
                <a:gd name="connsiteY36" fmla="*/ 133350 h 296396"/>
                <a:gd name="connsiteX37" fmla="*/ 110052 w 371989"/>
                <a:gd name="connsiteY37" fmla="*/ 123825 h 296396"/>
                <a:gd name="connsiteX38" fmla="*/ 71952 w 371989"/>
                <a:gd name="connsiteY38" fmla="*/ 140494 h 296396"/>
                <a:gd name="connsiteX39" fmla="*/ 76714 w 371989"/>
                <a:gd name="connsiteY39" fmla="*/ 176212 h 296396"/>
                <a:gd name="connsiteX40" fmla="*/ 21945 w 371989"/>
                <a:gd name="connsiteY40" fmla="*/ 180975 h 296396"/>
                <a:gd name="connsiteX0" fmla="*/ 16662 w 366706"/>
                <a:gd name="connsiteY0" fmla="*/ 180975 h 296396"/>
                <a:gd name="connsiteX1" fmla="*/ 21425 w 366706"/>
                <a:gd name="connsiteY1" fmla="*/ 230981 h 296396"/>
                <a:gd name="connsiteX2" fmla="*/ 50000 w 366706"/>
                <a:gd name="connsiteY2" fmla="*/ 223837 h 296396"/>
                <a:gd name="connsiteX3" fmla="*/ 107150 w 366706"/>
                <a:gd name="connsiteY3" fmla="*/ 288131 h 296396"/>
                <a:gd name="connsiteX4" fmla="*/ 164649 w 366706"/>
                <a:gd name="connsiteY4" fmla="*/ 289498 h 296396"/>
                <a:gd name="connsiteX5" fmla="*/ 176206 w 366706"/>
                <a:gd name="connsiteY5" fmla="*/ 264319 h 296396"/>
                <a:gd name="connsiteX6" fmla="*/ 173825 w 366706"/>
                <a:gd name="connsiteY6" fmla="*/ 223837 h 296396"/>
                <a:gd name="connsiteX7" fmla="*/ 202400 w 366706"/>
                <a:gd name="connsiteY7" fmla="*/ 261937 h 296396"/>
                <a:gd name="connsiteX8" fmla="*/ 240500 w 366706"/>
                <a:gd name="connsiteY8" fmla="*/ 281686 h 296396"/>
                <a:gd name="connsiteX9" fmla="*/ 269075 w 366706"/>
                <a:gd name="connsiteY9" fmla="*/ 266700 h 296396"/>
                <a:gd name="connsiteX10" fmla="*/ 290506 w 366706"/>
                <a:gd name="connsiteY10" fmla="*/ 226219 h 296396"/>
                <a:gd name="connsiteX11" fmla="*/ 328606 w 366706"/>
                <a:gd name="connsiteY11" fmla="*/ 216694 h 296396"/>
                <a:gd name="connsiteX12" fmla="*/ 338131 w 366706"/>
                <a:gd name="connsiteY12" fmla="*/ 176212 h 296396"/>
                <a:gd name="connsiteX13" fmla="*/ 314319 w 366706"/>
                <a:gd name="connsiteY13" fmla="*/ 128587 h 296396"/>
                <a:gd name="connsiteX14" fmla="*/ 311937 w 366706"/>
                <a:gd name="connsiteY14" fmla="*/ 109537 h 296396"/>
                <a:gd name="connsiteX15" fmla="*/ 361943 w 366706"/>
                <a:gd name="connsiteY15" fmla="*/ 90487 h 296396"/>
                <a:gd name="connsiteX16" fmla="*/ 366706 w 366706"/>
                <a:gd name="connsiteY16" fmla="*/ 50006 h 296396"/>
                <a:gd name="connsiteX17" fmla="*/ 342894 w 366706"/>
                <a:gd name="connsiteY17" fmla="*/ 14287 h 296396"/>
                <a:gd name="connsiteX18" fmla="*/ 314319 w 366706"/>
                <a:gd name="connsiteY18" fmla="*/ 14287 h 296396"/>
                <a:gd name="connsiteX19" fmla="*/ 285744 w 366706"/>
                <a:gd name="connsiteY19" fmla="*/ 16669 h 296396"/>
                <a:gd name="connsiteX20" fmla="*/ 259550 w 366706"/>
                <a:gd name="connsiteY20" fmla="*/ 7144 h 296396"/>
                <a:gd name="connsiteX21" fmla="*/ 235737 w 366706"/>
                <a:gd name="connsiteY21" fmla="*/ 19050 h 296396"/>
                <a:gd name="connsiteX22" fmla="*/ 204781 w 366706"/>
                <a:gd name="connsiteY22" fmla="*/ 23812 h 296396"/>
                <a:gd name="connsiteX23" fmla="*/ 150012 w 366706"/>
                <a:gd name="connsiteY23" fmla="*/ 19050 h 296396"/>
                <a:gd name="connsiteX24" fmla="*/ 85719 w 366706"/>
                <a:gd name="connsiteY24" fmla="*/ 0 h 296396"/>
                <a:gd name="connsiteX25" fmla="*/ 33331 w 366706"/>
                <a:gd name="connsiteY25" fmla="*/ 9525 h 296396"/>
                <a:gd name="connsiteX26" fmla="*/ 692 w 366706"/>
                <a:gd name="connsiteY26" fmla="*/ 51022 h 296396"/>
                <a:gd name="connsiteX27" fmla="*/ 16662 w 366706"/>
                <a:gd name="connsiteY27" fmla="*/ 111919 h 296396"/>
                <a:gd name="connsiteX28" fmla="*/ 76194 w 366706"/>
                <a:gd name="connsiteY28" fmla="*/ 121444 h 296396"/>
                <a:gd name="connsiteX29" fmla="*/ 138106 w 366706"/>
                <a:gd name="connsiteY29" fmla="*/ 121444 h 296396"/>
                <a:gd name="connsiteX30" fmla="*/ 180969 w 366706"/>
                <a:gd name="connsiteY30" fmla="*/ 152400 h 296396"/>
                <a:gd name="connsiteX31" fmla="*/ 238119 w 366706"/>
                <a:gd name="connsiteY31" fmla="*/ 173831 h 296396"/>
                <a:gd name="connsiteX32" fmla="*/ 257169 w 366706"/>
                <a:gd name="connsiteY32" fmla="*/ 176212 h 296396"/>
                <a:gd name="connsiteX33" fmla="*/ 235737 w 366706"/>
                <a:gd name="connsiteY33" fmla="*/ 195262 h 296396"/>
                <a:gd name="connsiteX34" fmla="*/ 230975 w 366706"/>
                <a:gd name="connsiteY34" fmla="*/ 209550 h 296396"/>
                <a:gd name="connsiteX35" fmla="*/ 207162 w 366706"/>
                <a:gd name="connsiteY35" fmla="*/ 171450 h 296396"/>
                <a:gd name="connsiteX36" fmla="*/ 154775 w 366706"/>
                <a:gd name="connsiteY36" fmla="*/ 133350 h 296396"/>
                <a:gd name="connsiteX37" fmla="*/ 104769 w 366706"/>
                <a:gd name="connsiteY37" fmla="*/ 123825 h 296396"/>
                <a:gd name="connsiteX38" fmla="*/ 66669 w 366706"/>
                <a:gd name="connsiteY38" fmla="*/ 140494 h 296396"/>
                <a:gd name="connsiteX39" fmla="*/ 71431 w 366706"/>
                <a:gd name="connsiteY39" fmla="*/ 176212 h 296396"/>
                <a:gd name="connsiteX40" fmla="*/ 16662 w 366706"/>
                <a:gd name="connsiteY40" fmla="*/ 180975 h 296396"/>
                <a:gd name="connsiteX0" fmla="*/ 16662 w 366706"/>
                <a:gd name="connsiteY0" fmla="*/ 180975 h 296396"/>
                <a:gd name="connsiteX1" fmla="*/ 21425 w 366706"/>
                <a:gd name="connsiteY1" fmla="*/ 230981 h 296396"/>
                <a:gd name="connsiteX2" fmla="*/ 50000 w 366706"/>
                <a:gd name="connsiteY2" fmla="*/ 223837 h 296396"/>
                <a:gd name="connsiteX3" fmla="*/ 107150 w 366706"/>
                <a:gd name="connsiteY3" fmla="*/ 288131 h 296396"/>
                <a:gd name="connsiteX4" fmla="*/ 164649 w 366706"/>
                <a:gd name="connsiteY4" fmla="*/ 289498 h 296396"/>
                <a:gd name="connsiteX5" fmla="*/ 176206 w 366706"/>
                <a:gd name="connsiteY5" fmla="*/ 264319 h 296396"/>
                <a:gd name="connsiteX6" fmla="*/ 173825 w 366706"/>
                <a:gd name="connsiteY6" fmla="*/ 223837 h 296396"/>
                <a:gd name="connsiteX7" fmla="*/ 202400 w 366706"/>
                <a:gd name="connsiteY7" fmla="*/ 261937 h 296396"/>
                <a:gd name="connsiteX8" fmla="*/ 240500 w 366706"/>
                <a:gd name="connsiteY8" fmla="*/ 281686 h 296396"/>
                <a:gd name="connsiteX9" fmla="*/ 269075 w 366706"/>
                <a:gd name="connsiteY9" fmla="*/ 266700 h 296396"/>
                <a:gd name="connsiteX10" fmla="*/ 290506 w 366706"/>
                <a:gd name="connsiteY10" fmla="*/ 226219 h 296396"/>
                <a:gd name="connsiteX11" fmla="*/ 328606 w 366706"/>
                <a:gd name="connsiteY11" fmla="*/ 216694 h 296396"/>
                <a:gd name="connsiteX12" fmla="*/ 338131 w 366706"/>
                <a:gd name="connsiteY12" fmla="*/ 176212 h 296396"/>
                <a:gd name="connsiteX13" fmla="*/ 314319 w 366706"/>
                <a:gd name="connsiteY13" fmla="*/ 128587 h 296396"/>
                <a:gd name="connsiteX14" fmla="*/ 311937 w 366706"/>
                <a:gd name="connsiteY14" fmla="*/ 109537 h 296396"/>
                <a:gd name="connsiteX15" fmla="*/ 361943 w 366706"/>
                <a:gd name="connsiteY15" fmla="*/ 90487 h 296396"/>
                <a:gd name="connsiteX16" fmla="*/ 366706 w 366706"/>
                <a:gd name="connsiteY16" fmla="*/ 50006 h 296396"/>
                <a:gd name="connsiteX17" fmla="*/ 342894 w 366706"/>
                <a:gd name="connsiteY17" fmla="*/ 14287 h 296396"/>
                <a:gd name="connsiteX18" fmla="*/ 314319 w 366706"/>
                <a:gd name="connsiteY18" fmla="*/ 14287 h 296396"/>
                <a:gd name="connsiteX19" fmla="*/ 285744 w 366706"/>
                <a:gd name="connsiteY19" fmla="*/ 16669 h 296396"/>
                <a:gd name="connsiteX20" fmla="*/ 259550 w 366706"/>
                <a:gd name="connsiteY20" fmla="*/ 7144 h 296396"/>
                <a:gd name="connsiteX21" fmla="*/ 235737 w 366706"/>
                <a:gd name="connsiteY21" fmla="*/ 19050 h 296396"/>
                <a:gd name="connsiteX22" fmla="*/ 204781 w 366706"/>
                <a:gd name="connsiteY22" fmla="*/ 23812 h 296396"/>
                <a:gd name="connsiteX23" fmla="*/ 150012 w 366706"/>
                <a:gd name="connsiteY23" fmla="*/ 19050 h 296396"/>
                <a:gd name="connsiteX24" fmla="*/ 85719 w 366706"/>
                <a:gd name="connsiteY24" fmla="*/ 0 h 296396"/>
                <a:gd name="connsiteX25" fmla="*/ 33331 w 366706"/>
                <a:gd name="connsiteY25" fmla="*/ 9525 h 296396"/>
                <a:gd name="connsiteX26" fmla="*/ 692 w 366706"/>
                <a:gd name="connsiteY26" fmla="*/ 51022 h 296396"/>
                <a:gd name="connsiteX27" fmla="*/ 16662 w 366706"/>
                <a:gd name="connsiteY27" fmla="*/ 111919 h 296396"/>
                <a:gd name="connsiteX28" fmla="*/ 76194 w 366706"/>
                <a:gd name="connsiteY28" fmla="*/ 121444 h 296396"/>
                <a:gd name="connsiteX29" fmla="*/ 138106 w 366706"/>
                <a:gd name="connsiteY29" fmla="*/ 121444 h 296396"/>
                <a:gd name="connsiteX30" fmla="*/ 180969 w 366706"/>
                <a:gd name="connsiteY30" fmla="*/ 152400 h 296396"/>
                <a:gd name="connsiteX31" fmla="*/ 238119 w 366706"/>
                <a:gd name="connsiteY31" fmla="*/ 173831 h 296396"/>
                <a:gd name="connsiteX32" fmla="*/ 257169 w 366706"/>
                <a:gd name="connsiteY32" fmla="*/ 176212 h 296396"/>
                <a:gd name="connsiteX33" fmla="*/ 235737 w 366706"/>
                <a:gd name="connsiteY33" fmla="*/ 195262 h 296396"/>
                <a:gd name="connsiteX34" fmla="*/ 230975 w 366706"/>
                <a:gd name="connsiteY34" fmla="*/ 209550 h 296396"/>
                <a:gd name="connsiteX35" fmla="*/ 207162 w 366706"/>
                <a:gd name="connsiteY35" fmla="*/ 171450 h 296396"/>
                <a:gd name="connsiteX36" fmla="*/ 154775 w 366706"/>
                <a:gd name="connsiteY36" fmla="*/ 133350 h 296396"/>
                <a:gd name="connsiteX37" fmla="*/ 104769 w 366706"/>
                <a:gd name="connsiteY37" fmla="*/ 123825 h 296396"/>
                <a:gd name="connsiteX38" fmla="*/ 66669 w 366706"/>
                <a:gd name="connsiteY38" fmla="*/ 140494 h 296396"/>
                <a:gd name="connsiteX39" fmla="*/ 71431 w 366706"/>
                <a:gd name="connsiteY39" fmla="*/ 176212 h 296396"/>
                <a:gd name="connsiteX40" fmla="*/ 16662 w 366706"/>
                <a:gd name="connsiteY40" fmla="*/ 180975 h 296396"/>
                <a:gd name="connsiteX0" fmla="*/ 16662 w 366706"/>
                <a:gd name="connsiteY0" fmla="*/ 180975 h 296396"/>
                <a:gd name="connsiteX1" fmla="*/ 21425 w 366706"/>
                <a:gd name="connsiteY1" fmla="*/ 230981 h 296396"/>
                <a:gd name="connsiteX2" fmla="*/ 50000 w 366706"/>
                <a:gd name="connsiteY2" fmla="*/ 223837 h 296396"/>
                <a:gd name="connsiteX3" fmla="*/ 107150 w 366706"/>
                <a:gd name="connsiteY3" fmla="*/ 288131 h 296396"/>
                <a:gd name="connsiteX4" fmla="*/ 164649 w 366706"/>
                <a:gd name="connsiteY4" fmla="*/ 289498 h 296396"/>
                <a:gd name="connsiteX5" fmla="*/ 176206 w 366706"/>
                <a:gd name="connsiteY5" fmla="*/ 264319 h 296396"/>
                <a:gd name="connsiteX6" fmla="*/ 173825 w 366706"/>
                <a:gd name="connsiteY6" fmla="*/ 223837 h 296396"/>
                <a:gd name="connsiteX7" fmla="*/ 202400 w 366706"/>
                <a:gd name="connsiteY7" fmla="*/ 261937 h 296396"/>
                <a:gd name="connsiteX8" fmla="*/ 240500 w 366706"/>
                <a:gd name="connsiteY8" fmla="*/ 281686 h 296396"/>
                <a:gd name="connsiteX9" fmla="*/ 269075 w 366706"/>
                <a:gd name="connsiteY9" fmla="*/ 266700 h 296396"/>
                <a:gd name="connsiteX10" fmla="*/ 290506 w 366706"/>
                <a:gd name="connsiteY10" fmla="*/ 226219 h 296396"/>
                <a:gd name="connsiteX11" fmla="*/ 328606 w 366706"/>
                <a:gd name="connsiteY11" fmla="*/ 216694 h 296396"/>
                <a:gd name="connsiteX12" fmla="*/ 338131 w 366706"/>
                <a:gd name="connsiteY12" fmla="*/ 176212 h 296396"/>
                <a:gd name="connsiteX13" fmla="*/ 314319 w 366706"/>
                <a:gd name="connsiteY13" fmla="*/ 128587 h 296396"/>
                <a:gd name="connsiteX14" fmla="*/ 311937 w 366706"/>
                <a:gd name="connsiteY14" fmla="*/ 109537 h 296396"/>
                <a:gd name="connsiteX15" fmla="*/ 361943 w 366706"/>
                <a:gd name="connsiteY15" fmla="*/ 90487 h 296396"/>
                <a:gd name="connsiteX16" fmla="*/ 366706 w 366706"/>
                <a:gd name="connsiteY16" fmla="*/ 50006 h 296396"/>
                <a:gd name="connsiteX17" fmla="*/ 342894 w 366706"/>
                <a:gd name="connsiteY17" fmla="*/ 14287 h 296396"/>
                <a:gd name="connsiteX18" fmla="*/ 314319 w 366706"/>
                <a:gd name="connsiteY18" fmla="*/ 14287 h 296396"/>
                <a:gd name="connsiteX19" fmla="*/ 285744 w 366706"/>
                <a:gd name="connsiteY19" fmla="*/ 16669 h 296396"/>
                <a:gd name="connsiteX20" fmla="*/ 259550 w 366706"/>
                <a:gd name="connsiteY20" fmla="*/ 7144 h 296396"/>
                <a:gd name="connsiteX21" fmla="*/ 235737 w 366706"/>
                <a:gd name="connsiteY21" fmla="*/ 19050 h 296396"/>
                <a:gd name="connsiteX22" fmla="*/ 204781 w 366706"/>
                <a:gd name="connsiteY22" fmla="*/ 23812 h 296396"/>
                <a:gd name="connsiteX23" fmla="*/ 150012 w 366706"/>
                <a:gd name="connsiteY23" fmla="*/ 19050 h 296396"/>
                <a:gd name="connsiteX24" fmla="*/ 85719 w 366706"/>
                <a:gd name="connsiteY24" fmla="*/ 0 h 296396"/>
                <a:gd name="connsiteX25" fmla="*/ 33331 w 366706"/>
                <a:gd name="connsiteY25" fmla="*/ 9525 h 296396"/>
                <a:gd name="connsiteX26" fmla="*/ 692 w 366706"/>
                <a:gd name="connsiteY26" fmla="*/ 51022 h 296396"/>
                <a:gd name="connsiteX27" fmla="*/ 16662 w 366706"/>
                <a:gd name="connsiteY27" fmla="*/ 111919 h 296396"/>
                <a:gd name="connsiteX28" fmla="*/ 76194 w 366706"/>
                <a:gd name="connsiteY28" fmla="*/ 121444 h 296396"/>
                <a:gd name="connsiteX29" fmla="*/ 138106 w 366706"/>
                <a:gd name="connsiteY29" fmla="*/ 121444 h 296396"/>
                <a:gd name="connsiteX30" fmla="*/ 180969 w 366706"/>
                <a:gd name="connsiteY30" fmla="*/ 152400 h 296396"/>
                <a:gd name="connsiteX31" fmla="*/ 238119 w 366706"/>
                <a:gd name="connsiteY31" fmla="*/ 173831 h 296396"/>
                <a:gd name="connsiteX32" fmla="*/ 257169 w 366706"/>
                <a:gd name="connsiteY32" fmla="*/ 176212 h 296396"/>
                <a:gd name="connsiteX33" fmla="*/ 235737 w 366706"/>
                <a:gd name="connsiteY33" fmla="*/ 195262 h 296396"/>
                <a:gd name="connsiteX34" fmla="*/ 230975 w 366706"/>
                <a:gd name="connsiteY34" fmla="*/ 209550 h 296396"/>
                <a:gd name="connsiteX35" fmla="*/ 207162 w 366706"/>
                <a:gd name="connsiteY35" fmla="*/ 171450 h 296396"/>
                <a:gd name="connsiteX36" fmla="*/ 154775 w 366706"/>
                <a:gd name="connsiteY36" fmla="*/ 133350 h 296396"/>
                <a:gd name="connsiteX37" fmla="*/ 104769 w 366706"/>
                <a:gd name="connsiteY37" fmla="*/ 123825 h 296396"/>
                <a:gd name="connsiteX38" fmla="*/ 66669 w 366706"/>
                <a:gd name="connsiteY38" fmla="*/ 140494 h 296396"/>
                <a:gd name="connsiteX39" fmla="*/ 71431 w 366706"/>
                <a:gd name="connsiteY39" fmla="*/ 176212 h 296396"/>
                <a:gd name="connsiteX40" fmla="*/ 16662 w 366706"/>
                <a:gd name="connsiteY40" fmla="*/ 180975 h 296396"/>
                <a:gd name="connsiteX0" fmla="*/ 16662 w 366706"/>
                <a:gd name="connsiteY0" fmla="*/ 180975 h 296396"/>
                <a:gd name="connsiteX1" fmla="*/ 21425 w 366706"/>
                <a:gd name="connsiteY1" fmla="*/ 230981 h 296396"/>
                <a:gd name="connsiteX2" fmla="*/ 50000 w 366706"/>
                <a:gd name="connsiteY2" fmla="*/ 223837 h 296396"/>
                <a:gd name="connsiteX3" fmla="*/ 107150 w 366706"/>
                <a:gd name="connsiteY3" fmla="*/ 288131 h 296396"/>
                <a:gd name="connsiteX4" fmla="*/ 164649 w 366706"/>
                <a:gd name="connsiteY4" fmla="*/ 289498 h 296396"/>
                <a:gd name="connsiteX5" fmla="*/ 176206 w 366706"/>
                <a:gd name="connsiteY5" fmla="*/ 264319 h 296396"/>
                <a:gd name="connsiteX6" fmla="*/ 173825 w 366706"/>
                <a:gd name="connsiteY6" fmla="*/ 223837 h 296396"/>
                <a:gd name="connsiteX7" fmla="*/ 202400 w 366706"/>
                <a:gd name="connsiteY7" fmla="*/ 261937 h 296396"/>
                <a:gd name="connsiteX8" fmla="*/ 240500 w 366706"/>
                <a:gd name="connsiteY8" fmla="*/ 281686 h 296396"/>
                <a:gd name="connsiteX9" fmla="*/ 269075 w 366706"/>
                <a:gd name="connsiteY9" fmla="*/ 266700 h 296396"/>
                <a:gd name="connsiteX10" fmla="*/ 290506 w 366706"/>
                <a:gd name="connsiteY10" fmla="*/ 226219 h 296396"/>
                <a:gd name="connsiteX11" fmla="*/ 328606 w 366706"/>
                <a:gd name="connsiteY11" fmla="*/ 216694 h 296396"/>
                <a:gd name="connsiteX12" fmla="*/ 338131 w 366706"/>
                <a:gd name="connsiteY12" fmla="*/ 176212 h 296396"/>
                <a:gd name="connsiteX13" fmla="*/ 314319 w 366706"/>
                <a:gd name="connsiteY13" fmla="*/ 128587 h 296396"/>
                <a:gd name="connsiteX14" fmla="*/ 311937 w 366706"/>
                <a:gd name="connsiteY14" fmla="*/ 109537 h 296396"/>
                <a:gd name="connsiteX15" fmla="*/ 361943 w 366706"/>
                <a:gd name="connsiteY15" fmla="*/ 90487 h 296396"/>
                <a:gd name="connsiteX16" fmla="*/ 366706 w 366706"/>
                <a:gd name="connsiteY16" fmla="*/ 50006 h 296396"/>
                <a:gd name="connsiteX17" fmla="*/ 342894 w 366706"/>
                <a:gd name="connsiteY17" fmla="*/ 14287 h 296396"/>
                <a:gd name="connsiteX18" fmla="*/ 314319 w 366706"/>
                <a:gd name="connsiteY18" fmla="*/ 14287 h 296396"/>
                <a:gd name="connsiteX19" fmla="*/ 285744 w 366706"/>
                <a:gd name="connsiteY19" fmla="*/ 16669 h 296396"/>
                <a:gd name="connsiteX20" fmla="*/ 259550 w 366706"/>
                <a:gd name="connsiteY20" fmla="*/ 7144 h 296396"/>
                <a:gd name="connsiteX21" fmla="*/ 235737 w 366706"/>
                <a:gd name="connsiteY21" fmla="*/ 19050 h 296396"/>
                <a:gd name="connsiteX22" fmla="*/ 204781 w 366706"/>
                <a:gd name="connsiteY22" fmla="*/ 23812 h 296396"/>
                <a:gd name="connsiteX23" fmla="*/ 150012 w 366706"/>
                <a:gd name="connsiteY23" fmla="*/ 19050 h 296396"/>
                <a:gd name="connsiteX24" fmla="*/ 85719 w 366706"/>
                <a:gd name="connsiteY24" fmla="*/ 0 h 296396"/>
                <a:gd name="connsiteX25" fmla="*/ 33331 w 366706"/>
                <a:gd name="connsiteY25" fmla="*/ 9525 h 296396"/>
                <a:gd name="connsiteX26" fmla="*/ 692 w 366706"/>
                <a:gd name="connsiteY26" fmla="*/ 51022 h 296396"/>
                <a:gd name="connsiteX27" fmla="*/ 16662 w 366706"/>
                <a:gd name="connsiteY27" fmla="*/ 111919 h 296396"/>
                <a:gd name="connsiteX28" fmla="*/ 76194 w 366706"/>
                <a:gd name="connsiteY28" fmla="*/ 121444 h 296396"/>
                <a:gd name="connsiteX29" fmla="*/ 138106 w 366706"/>
                <a:gd name="connsiteY29" fmla="*/ 121444 h 296396"/>
                <a:gd name="connsiteX30" fmla="*/ 180969 w 366706"/>
                <a:gd name="connsiteY30" fmla="*/ 152400 h 296396"/>
                <a:gd name="connsiteX31" fmla="*/ 238119 w 366706"/>
                <a:gd name="connsiteY31" fmla="*/ 173831 h 296396"/>
                <a:gd name="connsiteX32" fmla="*/ 257169 w 366706"/>
                <a:gd name="connsiteY32" fmla="*/ 176212 h 296396"/>
                <a:gd name="connsiteX33" fmla="*/ 235737 w 366706"/>
                <a:gd name="connsiteY33" fmla="*/ 195262 h 296396"/>
                <a:gd name="connsiteX34" fmla="*/ 230975 w 366706"/>
                <a:gd name="connsiteY34" fmla="*/ 209550 h 296396"/>
                <a:gd name="connsiteX35" fmla="*/ 207162 w 366706"/>
                <a:gd name="connsiteY35" fmla="*/ 171450 h 296396"/>
                <a:gd name="connsiteX36" fmla="*/ 154775 w 366706"/>
                <a:gd name="connsiteY36" fmla="*/ 133350 h 296396"/>
                <a:gd name="connsiteX37" fmla="*/ 104769 w 366706"/>
                <a:gd name="connsiteY37" fmla="*/ 123825 h 296396"/>
                <a:gd name="connsiteX38" fmla="*/ 73494 w 366706"/>
                <a:gd name="connsiteY38" fmla="*/ 140494 h 296396"/>
                <a:gd name="connsiteX39" fmla="*/ 71431 w 366706"/>
                <a:gd name="connsiteY39" fmla="*/ 176212 h 296396"/>
                <a:gd name="connsiteX40" fmla="*/ 16662 w 366706"/>
                <a:gd name="connsiteY40" fmla="*/ 180975 h 296396"/>
                <a:gd name="connsiteX0" fmla="*/ 17937 w 367981"/>
                <a:gd name="connsiteY0" fmla="*/ 180975 h 296396"/>
                <a:gd name="connsiteX1" fmla="*/ 22700 w 367981"/>
                <a:gd name="connsiteY1" fmla="*/ 230981 h 296396"/>
                <a:gd name="connsiteX2" fmla="*/ 51275 w 367981"/>
                <a:gd name="connsiteY2" fmla="*/ 223837 h 296396"/>
                <a:gd name="connsiteX3" fmla="*/ 108425 w 367981"/>
                <a:gd name="connsiteY3" fmla="*/ 288131 h 296396"/>
                <a:gd name="connsiteX4" fmla="*/ 165924 w 367981"/>
                <a:gd name="connsiteY4" fmla="*/ 289498 h 296396"/>
                <a:gd name="connsiteX5" fmla="*/ 177481 w 367981"/>
                <a:gd name="connsiteY5" fmla="*/ 264319 h 296396"/>
                <a:gd name="connsiteX6" fmla="*/ 175100 w 367981"/>
                <a:gd name="connsiteY6" fmla="*/ 223837 h 296396"/>
                <a:gd name="connsiteX7" fmla="*/ 203675 w 367981"/>
                <a:gd name="connsiteY7" fmla="*/ 261937 h 296396"/>
                <a:gd name="connsiteX8" fmla="*/ 241775 w 367981"/>
                <a:gd name="connsiteY8" fmla="*/ 281686 h 296396"/>
                <a:gd name="connsiteX9" fmla="*/ 270350 w 367981"/>
                <a:gd name="connsiteY9" fmla="*/ 266700 h 296396"/>
                <a:gd name="connsiteX10" fmla="*/ 291781 w 367981"/>
                <a:gd name="connsiteY10" fmla="*/ 226219 h 296396"/>
                <a:gd name="connsiteX11" fmla="*/ 329881 w 367981"/>
                <a:gd name="connsiteY11" fmla="*/ 216694 h 296396"/>
                <a:gd name="connsiteX12" fmla="*/ 339406 w 367981"/>
                <a:gd name="connsiteY12" fmla="*/ 176212 h 296396"/>
                <a:gd name="connsiteX13" fmla="*/ 315594 w 367981"/>
                <a:gd name="connsiteY13" fmla="*/ 128587 h 296396"/>
                <a:gd name="connsiteX14" fmla="*/ 313212 w 367981"/>
                <a:gd name="connsiteY14" fmla="*/ 109537 h 296396"/>
                <a:gd name="connsiteX15" fmla="*/ 363218 w 367981"/>
                <a:gd name="connsiteY15" fmla="*/ 90487 h 296396"/>
                <a:gd name="connsiteX16" fmla="*/ 367981 w 367981"/>
                <a:gd name="connsiteY16" fmla="*/ 50006 h 296396"/>
                <a:gd name="connsiteX17" fmla="*/ 344169 w 367981"/>
                <a:gd name="connsiteY17" fmla="*/ 14287 h 296396"/>
                <a:gd name="connsiteX18" fmla="*/ 315594 w 367981"/>
                <a:gd name="connsiteY18" fmla="*/ 14287 h 296396"/>
                <a:gd name="connsiteX19" fmla="*/ 287019 w 367981"/>
                <a:gd name="connsiteY19" fmla="*/ 16669 h 296396"/>
                <a:gd name="connsiteX20" fmla="*/ 260825 w 367981"/>
                <a:gd name="connsiteY20" fmla="*/ 7144 h 296396"/>
                <a:gd name="connsiteX21" fmla="*/ 237012 w 367981"/>
                <a:gd name="connsiteY21" fmla="*/ 19050 h 296396"/>
                <a:gd name="connsiteX22" fmla="*/ 206056 w 367981"/>
                <a:gd name="connsiteY22" fmla="*/ 23812 h 296396"/>
                <a:gd name="connsiteX23" fmla="*/ 151287 w 367981"/>
                <a:gd name="connsiteY23" fmla="*/ 19050 h 296396"/>
                <a:gd name="connsiteX24" fmla="*/ 86994 w 367981"/>
                <a:gd name="connsiteY24" fmla="*/ 0 h 296396"/>
                <a:gd name="connsiteX25" fmla="*/ 34606 w 367981"/>
                <a:gd name="connsiteY25" fmla="*/ 9525 h 296396"/>
                <a:gd name="connsiteX26" fmla="*/ 1967 w 367981"/>
                <a:gd name="connsiteY26" fmla="*/ 51022 h 296396"/>
                <a:gd name="connsiteX27" fmla="*/ 17937 w 367981"/>
                <a:gd name="connsiteY27" fmla="*/ 111919 h 296396"/>
                <a:gd name="connsiteX28" fmla="*/ 77469 w 367981"/>
                <a:gd name="connsiteY28" fmla="*/ 121444 h 296396"/>
                <a:gd name="connsiteX29" fmla="*/ 139381 w 367981"/>
                <a:gd name="connsiteY29" fmla="*/ 121444 h 296396"/>
                <a:gd name="connsiteX30" fmla="*/ 182244 w 367981"/>
                <a:gd name="connsiteY30" fmla="*/ 152400 h 296396"/>
                <a:gd name="connsiteX31" fmla="*/ 239394 w 367981"/>
                <a:gd name="connsiteY31" fmla="*/ 173831 h 296396"/>
                <a:gd name="connsiteX32" fmla="*/ 258444 w 367981"/>
                <a:gd name="connsiteY32" fmla="*/ 176212 h 296396"/>
                <a:gd name="connsiteX33" fmla="*/ 237012 w 367981"/>
                <a:gd name="connsiteY33" fmla="*/ 195262 h 296396"/>
                <a:gd name="connsiteX34" fmla="*/ 232250 w 367981"/>
                <a:gd name="connsiteY34" fmla="*/ 209550 h 296396"/>
                <a:gd name="connsiteX35" fmla="*/ 208437 w 367981"/>
                <a:gd name="connsiteY35" fmla="*/ 171450 h 296396"/>
                <a:gd name="connsiteX36" fmla="*/ 156050 w 367981"/>
                <a:gd name="connsiteY36" fmla="*/ 133350 h 296396"/>
                <a:gd name="connsiteX37" fmla="*/ 106044 w 367981"/>
                <a:gd name="connsiteY37" fmla="*/ 123825 h 296396"/>
                <a:gd name="connsiteX38" fmla="*/ 74769 w 367981"/>
                <a:gd name="connsiteY38" fmla="*/ 140494 h 296396"/>
                <a:gd name="connsiteX39" fmla="*/ 72706 w 367981"/>
                <a:gd name="connsiteY39" fmla="*/ 176212 h 296396"/>
                <a:gd name="connsiteX40" fmla="*/ 17937 w 367981"/>
                <a:gd name="connsiteY40" fmla="*/ 180975 h 296396"/>
                <a:gd name="connsiteX0" fmla="*/ 17294 w 367338"/>
                <a:gd name="connsiteY0" fmla="*/ 180975 h 296396"/>
                <a:gd name="connsiteX1" fmla="*/ 22057 w 367338"/>
                <a:gd name="connsiteY1" fmla="*/ 230981 h 296396"/>
                <a:gd name="connsiteX2" fmla="*/ 50632 w 367338"/>
                <a:gd name="connsiteY2" fmla="*/ 223837 h 296396"/>
                <a:gd name="connsiteX3" fmla="*/ 107782 w 367338"/>
                <a:gd name="connsiteY3" fmla="*/ 288131 h 296396"/>
                <a:gd name="connsiteX4" fmla="*/ 165281 w 367338"/>
                <a:gd name="connsiteY4" fmla="*/ 289498 h 296396"/>
                <a:gd name="connsiteX5" fmla="*/ 176838 w 367338"/>
                <a:gd name="connsiteY5" fmla="*/ 264319 h 296396"/>
                <a:gd name="connsiteX6" fmla="*/ 174457 w 367338"/>
                <a:gd name="connsiteY6" fmla="*/ 223837 h 296396"/>
                <a:gd name="connsiteX7" fmla="*/ 203032 w 367338"/>
                <a:gd name="connsiteY7" fmla="*/ 261937 h 296396"/>
                <a:gd name="connsiteX8" fmla="*/ 241132 w 367338"/>
                <a:gd name="connsiteY8" fmla="*/ 281686 h 296396"/>
                <a:gd name="connsiteX9" fmla="*/ 269707 w 367338"/>
                <a:gd name="connsiteY9" fmla="*/ 266700 h 296396"/>
                <a:gd name="connsiteX10" fmla="*/ 291138 w 367338"/>
                <a:gd name="connsiteY10" fmla="*/ 226219 h 296396"/>
                <a:gd name="connsiteX11" fmla="*/ 329238 w 367338"/>
                <a:gd name="connsiteY11" fmla="*/ 216694 h 296396"/>
                <a:gd name="connsiteX12" fmla="*/ 338763 w 367338"/>
                <a:gd name="connsiteY12" fmla="*/ 176212 h 296396"/>
                <a:gd name="connsiteX13" fmla="*/ 314951 w 367338"/>
                <a:gd name="connsiteY13" fmla="*/ 128587 h 296396"/>
                <a:gd name="connsiteX14" fmla="*/ 312569 w 367338"/>
                <a:gd name="connsiteY14" fmla="*/ 109537 h 296396"/>
                <a:gd name="connsiteX15" fmla="*/ 362575 w 367338"/>
                <a:gd name="connsiteY15" fmla="*/ 90487 h 296396"/>
                <a:gd name="connsiteX16" fmla="*/ 367338 w 367338"/>
                <a:gd name="connsiteY16" fmla="*/ 50006 h 296396"/>
                <a:gd name="connsiteX17" fmla="*/ 343526 w 367338"/>
                <a:gd name="connsiteY17" fmla="*/ 14287 h 296396"/>
                <a:gd name="connsiteX18" fmla="*/ 314951 w 367338"/>
                <a:gd name="connsiteY18" fmla="*/ 14287 h 296396"/>
                <a:gd name="connsiteX19" fmla="*/ 286376 w 367338"/>
                <a:gd name="connsiteY19" fmla="*/ 16669 h 296396"/>
                <a:gd name="connsiteX20" fmla="*/ 260182 w 367338"/>
                <a:gd name="connsiteY20" fmla="*/ 7144 h 296396"/>
                <a:gd name="connsiteX21" fmla="*/ 236369 w 367338"/>
                <a:gd name="connsiteY21" fmla="*/ 19050 h 296396"/>
                <a:gd name="connsiteX22" fmla="*/ 205413 w 367338"/>
                <a:gd name="connsiteY22" fmla="*/ 23812 h 296396"/>
                <a:gd name="connsiteX23" fmla="*/ 150644 w 367338"/>
                <a:gd name="connsiteY23" fmla="*/ 19050 h 296396"/>
                <a:gd name="connsiteX24" fmla="*/ 86351 w 367338"/>
                <a:gd name="connsiteY24" fmla="*/ 0 h 296396"/>
                <a:gd name="connsiteX25" fmla="*/ 33963 w 367338"/>
                <a:gd name="connsiteY25" fmla="*/ 9525 h 296396"/>
                <a:gd name="connsiteX26" fmla="*/ 1324 w 367338"/>
                <a:gd name="connsiteY26" fmla="*/ 51022 h 296396"/>
                <a:gd name="connsiteX27" fmla="*/ 17294 w 367338"/>
                <a:gd name="connsiteY27" fmla="*/ 111919 h 296396"/>
                <a:gd name="connsiteX28" fmla="*/ 76826 w 367338"/>
                <a:gd name="connsiteY28" fmla="*/ 121444 h 296396"/>
                <a:gd name="connsiteX29" fmla="*/ 138738 w 367338"/>
                <a:gd name="connsiteY29" fmla="*/ 121444 h 296396"/>
                <a:gd name="connsiteX30" fmla="*/ 181601 w 367338"/>
                <a:gd name="connsiteY30" fmla="*/ 152400 h 296396"/>
                <a:gd name="connsiteX31" fmla="*/ 238751 w 367338"/>
                <a:gd name="connsiteY31" fmla="*/ 173831 h 296396"/>
                <a:gd name="connsiteX32" fmla="*/ 257801 w 367338"/>
                <a:gd name="connsiteY32" fmla="*/ 176212 h 296396"/>
                <a:gd name="connsiteX33" fmla="*/ 236369 w 367338"/>
                <a:gd name="connsiteY33" fmla="*/ 195262 h 296396"/>
                <a:gd name="connsiteX34" fmla="*/ 231607 w 367338"/>
                <a:gd name="connsiteY34" fmla="*/ 209550 h 296396"/>
                <a:gd name="connsiteX35" fmla="*/ 207794 w 367338"/>
                <a:gd name="connsiteY35" fmla="*/ 171450 h 296396"/>
                <a:gd name="connsiteX36" fmla="*/ 155407 w 367338"/>
                <a:gd name="connsiteY36" fmla="*/ 133350 h 296396"/>
                <a:gd name="connsiteX37" fmla="*/ 105401 w 367338"/>
                <a:gd name="connsiteY37" fmla="*/ 123825 h 296396"/>
                <a:gd name="connsiteX38" fmla="*/ 74126 w 367338"/>
                <a:gd name="connsiteY38" fmla="*/ 140494 h 296396"/>
                <a:gd name="connsiteX39" fmla="*/ 72063 w 367338"/>
                <a:gd name="connsiteY39" fmla="*/ 176212 h 296396"/>
                <a:gd name="connsiteX40" fmla="*/ 17294 w 367338"/>
                <a:gd name="connsiteY40" fmla="*/ 180975 h 296396"/>
                <a:gd name="connsiteX0" fmla="*/ 16669 w 366713"/>
                <a:gd name="connsiteY0" fmla="*/ 180975 h 296396"/>
                <a:gd name="connsiteX1" fmla="*/ 21432 w 366713"/>
                <a:gd name="connsiteY1" fmla="*/ 230981 h 296396"/>
                <a:gd name="connsiteX2" fmla="*/ 50007 w 366713"/>
                <a:gd name="connsiteY2" fmla="*/ 223837 h 296396"/>
                <a:gd name="connsiteX3" fmla="*/ 107157 w 366713"/>
                <a:gd name="connsiteY3" fmla="*/ 288131 h 296396"/>
                <a:gd name="connsiteX4" fmla="*/ 164656 w 366713"/>
                <a:gd name="connsiteY4" fmla="*/ 289498 h 296396"/>
                <a:gd name="connsiteX5" fmla="*/ 176213 w 366713"/>
                <a:gd name="connsiteY5" fmla="*/ 264319 h 296396"/>
                <a:gd name="connsiteX6" fmla="*/ 173832 w 366713"/>
                <a:gd name="connsiteY6" fmla="*/ 223837 h 296396"/>
                <a:gd name="connsiteX7" fmla="*/ 202407 w 366713"/>
                <a:gd name="connsiteY7" fmla="*/ 261937 h 296396"/>
                <a:gd name="connsiteX8" fmla="*/ 240507 w 366713"/>
                <a:gd name="connsiteY8" fmla="*/ 281686 h 296396"/>
                <a:gd name="connsiteX9" fmla="*/ 269082 w 366713"/>
                <a:gd name="connsiteY9" fmla="*/ 266700 h 296396"/>
                <a:gd name="connsiteX10" fmla="*/ 290513 w 366713"/>
                <a:gd name="connsiteY10" fmla="*/ 226219 h 296396"/>
                <a:gd name="connsiteX11" fmla="*/ 328613 w 366713"/>
                <a:gd name="connsiteY11" fmla="*/ 216694 h 296396"/>
                <a:gd name="connsiteX12" fmla="*/ 338138 w 366713"/>
                <a:gd name="connsiteY12" fmla="*/ 176212 h 296396"/>
                <a:gd name="connsiteX13" fmla="*/ 314326 w 366713"/>
                <a:gd name="connsiteY13" fmla="*/ 128587 h 296396"/>
                <a:gd name="connsiteX14" fmla="*/ 311944 w 366713"/>
                <a:gd name="connsiteY14" fmla="*/ 109537 h 296396"/>
                <a:gd name="connsiteX15" fmla="*/ 361950 w 366713"/>
                <a:gd name="connsiteY15" fmla="*/ 90487 h 296396"/>
                <a:gd name="connsiteX16" fmla="*/ 366713 w 366713"/>
                <a:gd name="connsiteY16" fmla="*/ 50006 h 296396"/>
                <a:gd name="connsiteX17" fmla="*/ 342901 w 366713"/>
                <a:gd name="connsiteY17" fmla="*/ 14287 h 296396"/>
                <a:gd name="connsiteX18" fmla="*/ 314326 w 366713"/>
                <a:gd name="connsiteY18" fmla="*/ 14287 h 296396"/>
                <a:gd name="connsiteX19" fmla="*/ 285751 w 366713"/>
                <a:gd name="connsiteY19" fmla="*/ 16669 h 296396"/>
                <a:gd name="connsiteX20" fmla="*/ 259557 w 366713"/>
                <a:gd name="connsiteY20" fmla="*/ 7144 h 296396"/>
                <a:gd name="connsiteX21" fmla="*/ 235744 w 366713"/>
                <a:gd name="connsiteY21" fmla="*/ 19050 h 296396"/>
                <a:gd name="connsiteX22" fmla="*/ 204788 w 366713"/>
                <a:gd name="connsiteY22" fmla="*/ 23812 h 296396"/>
                <a:gd name="connsiteX23" fmla="*/ 150019 w 366713"/>
                <a:gd name="connsiteY23" fmla="*/ 19050 h 296396"/>
                <a:gd name="connsiteX24" fmla="*/ 85726 w 366713"/>
                <a:gd name="connsiteY24" fmla="*/ 0 h 296396"/>
                <a:gd name="connsiteX25" fmla="*/ 33338 w 366713"/>
                <a:gd name="connsiteY25" fmla="*/ 9525 h 296396"/>
                <a:gd name="connsiteX26" fmla="*/ 699 w 366713"/>
                <a:gd name="connsiteY26" fmla="*/ 51022 h 296396"/>
                <a:gd name="connsiteX27" fmla="*/ 18034 w 366713"/>
                <a:gd name="connsiteY27" fmla="*/ 100999 h 296396"/>
                <a:gd name="connsiteX28" fmla="*/ 76201 w 366713"/>
                <a:gd name="connsiteY28" fmla="*/ 121444 h 296396"/>
                <a:gd name="connsiteX29" fmla="*/ 138113 w 366713"/>
                <a:gd name="connsiteY29" fmla="*/ 121444 h 296396"/>
                <a:gd name="connsiteX30" fmla="*/ 180976 w 366713"/>
                <a:gd name="connsiteY30" fmla="*/ 152400 h 296396"/>
                <a:gd name="connsiteX31" fmla="*/ 238126 w 366713"/>
                <a:gd name="connsiteY31" fmla="*/ 173831 h 296396"/>
                <a:gd name="connsiteX32" fmla="*/ 257176 w 366713"/>
                <a:gd name="connsiteY32" fmla="*/ 176212 h 296396"/>
                <a:gd name="connsiteX33" fmla="*/ 235744 w 366713"/>
                <a:gd name="connsiteY33" fmla="*/ 195262 h 296396"/>
                <a:gd name="connsiteX34" fmla="*/ 230982 w 366713"/>
                <a:gd name="connsiteY34" fmla="*/ 209550 h 296396"/>
                <a:gd name="connsiteX35" fmla="*/ 207169 w 366713"/>
                <a:gd name="connsiteY35" fmla="*/ 171450 h 296396"/>
                <a:gd name="connsiteX36" fmla="*/ 154782 w 366713"/>
                <a:gd name="connsiteY36" fmla="*/ 133350 h 296396"/>
                <a:gd name="connsiteX37" fmla="*/ 104776 w 366713"/>
                <a:gd name="connsiteY37" fmla="*/ 123825 h 296396"/>
                <a:gd name="connsiteX38" fmla="*/ 73501 w 366713"/>
                <a:gd name="connsiteY38" fmla="*/ 140494 h 296396"/>
                <a:gd name="connsiteX39" fmla="*/ 71438 w 366713"/>
                <a:gd name="connsiteY39" fmla="*/ 176212 h 296396"/>
                <a:gd name="connsiteX40" fmla="*/ 16669 w 366713"/>
                <a:gd name="connsiteY40" fmla="*/ 180975 h 296396"/>
                <a:gd name="connsiteX0" fmla="*/ 16669 w 366713"/>
                <a:gd name="connsiteY0" fmla="*/ 180975 h 296396"/>
                <a:gd name="connsiteX1" fmla="*/ 21432 w 366713"/>
                <a:gd name="connsiteY1" fmla="*/ 230981 h 296396"/>
                <a:gd name="connsiteX2" fmla="*/ 50007 w 366713"/>
                <a:gd name="connsiteY2" fmla="*/ 223837 h 296396"/>
                <a:gd name="connsiteX3" fmla="*/ 107157 w 366713"/>
                <a:gd name="connsiteY3" fmla="*/ 288131 h 296396"/>
                <a:gd name="connsiteX4" fmla="*/ 164656 w 366713"/>
                <a:gd name="connsiteY4" fmla="*/ 289498 h 296396"/>
                <a:gd name="connsiteX5" fmla="*/ 176213 w 366713"/>
                <a:gd name="connsiteY5" fmla="*/ 264319 h 296396"/>
                <a:gd name="connsiteX6" fmla="*/ 173832 w 366713"/>
                <a:gd name="connsiteY6" fmla="*/ 223837 h 296396"/>
                <a:gd name="connsiteX7" fmla="*/ 202407 w 366713"/>
                <a:gd name="connsiteY7" fmla="*/ 261937 h 296396"/>
                <a:gd name="connsiteX8" fmla="*/ 240507 w 366713"/>
                <a:gd name="connsiteY8" fmla="*/ 281686 h 296396"/>
                <a:gd name="connsiteX9" fmla="*/ 269082 w 366713"/>
                <a:gd name="connsiteY9" fmla="*/ 266700 h 296396"/>
                <a:gd name="connsiteX10" fmla="*/ 290513 w 366713"/>
                <a:gd name="connsiteY10" fmla="*/ 226219 h 296396"/>
                <a:gd name="connsiteX11" fmla="*/ 328613 w 366713"/>
                <a:gd name="connsiteY11" fmla="*/ 216694 h 296396"/>
                <a:gd name="connsiteX12" fmla="*/ 338138 w 366713"/>
                <a:gd name="connsiteY12" fmla="*/ 176212 h 296396"/>
                <a:gd name="connsiteX13" fmla="*/ 314326 w 366713"/>
                <a:gd name="connsiteY13" fmla="*/ 128587 h 296396"/>
                <a:gd name="connsiteX14" fmla="*/ 311944 w 366713"/>
                <a:gd name="connsiteY14" fmla="*/ 109537 h 296396"/>
                <a:gd name="connsiteX15" fmla="*/ 361950 w 366713"/>
                <a:gd name="connsiteY15" fmla="*/ 90487 h 296396"/>
                <a:gd name="connsiteX16" fmla="*/ 366713 w 366713"/>
                <a:gd name="connsiteY16" fmla="*/ 50006 h 296396"/>
                <a:gd name="connsiteX17" fmla="*/ 342901 w 366713"/>
                <a:gd name="connsiteY17" fmla="*/ 14287 h 296396"/>
                <a:gd name="connsiteX18" fmla="*/ 314326 w 366713"/>
                <a:gd name="connsiteY18" fmla="*/ 14287 h 296396"/>
                <a:gd name="connsiteX19" fmla="*/ 285751 w 366713"/>
                <a:gd name="connsiteY19" fmla="*/ 16669 h 296396"/>
                <a:gd name="connsiteX20" fmla="*/ 259557 w 366713"/>
                <a:gd name="connsiteY20" fmla="*/ 7144 h 296396"/>
                <a:gd name="connsiteX21" fmla="*/ 235744 w 366713"/>
                <a:gd name="connsiteY21" fmla="*/ 19050 h 296396"/>
                <a:gd name="connsiteX22" fmla="*/ 204788 w 366713"/>
                <a:gd name="connsiteY22" fmla="*/ 23812 h 296396"/>
                <a:gd name="connsiteX23" fmla="*/ 150019 w 366713"/>
                <a:gd name="connsiteY23" fmla="*/ 19050 h 296396"/>
                <a:gd name="connsiteX24" fmla="*/ 85726 w 366713"/>
                <a:gd name="connsiteY24" fmla="*/ 0 h 296396"/>
                <a:gd name="connsiteX25" fmla="*/ 33338 w 366713"/>
                <a:gd name="connsiteY25" fmla="*/ 9525 h 296396"/>
                <a:gd name="connsiteX26" fmla="*/ 699 w 366713"/>
                <a:gd name="connsiteY26" fmla="*/ 51022 h 296396"/>
                <a:gd name="connsiteX27" fmla="*/ 18034 w 366713"/>
                <a:gd name="connsiteY27" fmla="*/ 100999 h 296396"/>
                <a:gd name="connsiteX28" fmla="*/ 76201 w 366713"/>
                <a:gd name="connsiteY28" fmla="*/ 121444 h 296396"/>
                <a:gd name="connsiteX29" fmla="*/ 138113 w 366713"/>
                <a:gd name="connsiteY29" fmla="*/ 121444 h 296396"/>
                <a:gd name="connsiteX30" fmla="*/ 180976 w 366713"/>
                <a:gd name="connsiteY30" fmla="*/ 152400 h 296396"/>
                <a:gd name="connsiteX31" fmla="*/ 239491 w 366713"/>
                <a:gd name="connsiteY31" fmla="*/ 176561 h 296396"/>
                <a:gd name="connsiteX32" fmla="*/ 257176 w 366713"/>
                <a:gd name="connsiteY32" fmla="*/ 176212 h 296396"/>
                <a:gd name="connsiteX33" fmla="*/ 235744 w 366713"/>
                <a:gd name="connsiteY33" fmla="*/ 195262 h 296396"/>
                <a:gd name="connsiteX34" fmla="*/ 230982 w 366713"/>
                <a:gd name="connsiteY34" fmla="*/ 209550 h 296396"/>
                <a:gd name="connsiteX35" fmla="*/ 207169 w 366713"/>
                <a:gd name="connsiteY35" fmla="*/ 171450 h 296396"/>
                <a:gd name="connsiteX36" fmla="*/ 154782 w 366713"/>
                <a:gd name="connsiteY36" fmla="*/ 133350 h 296396"/>
                <a:gd name="connsiteX37" fmla="*/ 104776 w 366713"/>
                <a:gd name="connsiteY37" fmla="*/ 123825 h 296396"/>
                <a:gd name="connsiteX38" fmla="*/ 73501 w 366713"/>
                <a:gd name="connsiteY38" fmla="*/ 140494 h 296396"/>
                <a:gd name="connsiteX39" fmla="*/ 71438 w 366713"/>
                <a:gd name="connsiteY39" fmla="*/ 176212 h 296396"/>
                <a:gd name="connsiteX40" fmla="*/ 16669 w 366713"/>
                <a:gd name="connsiteY40" fmla="*/ 180975 h 296396"/>
                <a:gd name="connsiteX0" fmla="*/ 16669 w 366713"/>
                <a:gd name="connsiteY0" fmla="*/ 180975 h 296396"/>
                <a:gd name="connsiteX1" fmla="*/ 21432 w 366713"/>
                <a:gd name="connsiteY1" fmla="*/ 230981 h 296396"/>
                <a:gd name="connsiteX2" fmla="*/ 50007 w 366713"/>
                <a:gd name="connsiteY2" fmla="*/ 223837 h 296396"/>
                <a:gd name="connsiteX3" fmla="*/ 107157 w 366713"/>
                <a:gd name="connsiteY3" fmla="*/ 288131 h 296396"/>
                <a:gd name="connsiteX4" fmla="*/ 164656 w 366713"/>
                <a:gd name="connsiteY4" fmla="*/ 289498 h 296396"/>
                <a:gd name="connsiteX5" fmla="*/ 176213 w 366713"/>
                <a:gd name="connsiteY5" fmla="*/ 264319 h 296396"/>
                <a:gd name="connsiteX6" fmla="*/ 173832 w 366713"/>
                <a:gd name="connsiteY6" fmla="*/ 223837 h 296396"/>
                <a:gd name="connsiteX7" fmla="*/ 202407 w 366713"/>
                <a:gd name="connsiteY7" fmla="*/ 261937 h 296396"/>
                <a:gd name="connsiteX8" fmla="*/ 240507 w 366713"/>
                <a:gd name="connsiteY8" fmla="*/ 281686 h 296396"/>
                <a:gd name="connsiteX9" fmla="*/ 269082 w 366713"/>
                <a:gd name="connsiteY9" fmla="*/ 266700 h 296396"/>
                <a:gd name="connsiteX10" fmla="*/ 290513 w 366713"/>
                <a:gd name="connsiteY10" fmla="*/ 226219 h 296396"/>
                <a:gd name="connsiteX11" fmla="*/ 328613 w 366713"/>
                <a:gd name="connsiteY11" fmla="*/ 216694 h 296396"/>
                <a:gd name="connsiteX12" fmla="*/ 338138 w 366713"/>
                <a:gd name="connsiteY12" fmla="*/ 176212 h 296396"/>
                <a:gd name="connsiteX13" fmla="*/ 314326 w 366713"/>
                <a:gd name="connsiteY13" fmla="*/ 128587 h 296396"/>
                <a:gd name="connsiteX14" fmla="*/ 311944 w 366713"/>
                <a:gd name="connsiteY14" fmla="*/ 109537 h 296396"/>
                <a:gd name="connsiteX15" fmla="*/ 361950 w 366713"/>
                <a:gd name="connsiteY15" fmla="*/ 90487 h 296396"/>
                <a:gd name="connsiteX16" fmla="*/ 366713 w 366713"/>
                <a:gd name="connsiteY16" fmla="*/ 50006 h 296396"/>
                <a:gd name="connsiteX17" fmla="*/ 342901 w 366713"/>
                <a:gd name="connsiteY17" fmla="*/ 14287 h 296396"/>
                <a:gd name="connsiteX18" fmla="*/ 314326 w 366713"/>
                <a:gd name="connsiteY18" fmla="*/ 14287 h 296396"/>
                <a:gd name="connsiteX19" fmla="*/ 285751 w 366713"/>
                <a:gd name="connsiteY19" fmla="*/ 16669 h 296396"/>
                <a:gd name="connsiteX20" fmla="*/ 259557 w 366713"/>
                <a:gd name="connsiteY20" fmla="*/ 7144 h 296396"/>
                <a:gd name="connsiteX21" fmla="*/ 235744 w 366713"/>
                <a:gd name="connsiteY21" fmla="*/ 19050 h 296396"/>
                <a:gd name="connsiteX22" fmla="*/ 204788 w 366713"/>
                <a:gd name="connsiteY22" fmla="*/ 23812 h 296396"/>
                <a:gd name="connsiteX23" fmla="*/ 150019 w 366713"/>
                <a:gd name="connsiteY23" fmla="*/ 19050 h 296396"/>
                <a:gd name="connsiteX24" fmla="*/ 85726 w 366713"/>
                <a:gd name="connsiteY24" fmla="*/ 0 h 296396"/>
                <a:gd name="connsiteX25" fmla="*/ 33338 w 366713"/>
                <a:gd name="connsiteY25" fmla="*/ 9525 h 296396"/>
                <a:gd name="connsiteX26" fmla="*/ 699 w 366713"/>
                <a:gd name="connsiteY26" fmla="*/ 51022 h 296396"/>
                <a:gd name="connsiteX27" fmla="*/ 18034 w 366713"/>
                <a:gd name="connsiteY27" fmla="*/ 100999 h 296396"/>
                <a:gd name="connsiteX28" fmla="*/ 76201 w 366713"/>
                <a:gd name="connsiteY28" fmla="*/ 121444 h 296396"/>
                <a:gd name="connsiteX29" fmla="*/ 138113 w 366713"/>
                <a:gd name="connsiteY29" fmla="*/ 121444 h 296396"/>
                <a:gd name="connsiteX30" fmla="*/ 180976 w 366713"/>
                <a:gd name="connsiteY30" fmla="*/ 152400 h 296396"/>
                <a:gd name="connsiteX31" fmla="*/ 239491 w 366713"/>
                <a:gd name="connsiteY31" fmla="*/ 176561 h 296396"/>
                <a:gd name="connsiteX32" fmla="*/ 257176 w 366713"/>
                <a:gd name="connsiteY32" fmla="*/ 176212 h 296396"/>
                <a:gd name="connsiteX33" fmla="*/ 237109 w 366713"/>
                <a:gd name="connsiteY33" fmla="*/ 191167 h 296396"/>
                <a:gd name="connsiteX34" fmla="*/ 230982 w 366713"/>
                <a:gd name="connsiteY34" fmla="*/ 209550 h 296396"/>
                <a:gd name="connsiteX35" fmla="*/ 207169 w 366713"/>
                <a:gd name="connsiteY35" fmla="*/ 171450 h 296396"/>
                <a:gd name="connsiteX36" fmla="*/ 154782 w 366713"/>
                <a:gd name="connsiteY36" fmla="*/ 133350 h 296396"/>
                <a:gd name="connsiteX37" fmla="*/ 104776 w 366713"/>
                <a:gd name="connsiteY37" fmla="*/ 123825 h 296396"/>
                <a:gd name="connsiteX38" fmla="*/ 73501 w 366713"/>
                <a:gd name="connsiteY38" fmla="*/ 140494 h 296396"/>
                <a:gd name="connsiteX39" fmla="*/ 71438 w 366713"/>
                <a:gd name="connsiteY39" fmla="*/ 176212 h 296396"/>
                <a:gd name="connsiteX40" fmla="*/ 16669 w 366713"/>
                <a:gd name="connsiteY40" fmla="*/ 180975 h 296396"/>
                <a:gd name="connsiteX0" fmla="*/ 16669 w 366713"/>
                <a:gd name="connsiteY0" fmla="*/ 180975 h 296396"/>
                <a:gd name="connsiteX1" fmla="*/ 21432 w 366713"/>
                <a:gd name="connsiteY1" fmla="*/ 230981 h 296396"/>
                <a:gd name="connsiteX2" fmla="*/ 50007 w 366713"/>
                <a:gd name="connsiteY2" fmla="*/ 223837 h 296396"/>
                <a:gd name="connsiteX3" fmla="*/ 107157 w 366713"/>
                <a:gd name="connsiteY3" fmla="*/ 288131 h 296396"/>
                <a:gd name="connsiteX4" fmla="*/ 164656 w 366713"/>
                <a:gd name="connsiteY4" fmla="*/ 289498 h 296396"/>
                <a:gd name="connsiteX5" fmla="*/ 176213 w 366713"/>
                <a:gd name="connsiteY5" fmla="*/ 264319 h 296396"/>
                <a:gd name="connsiteX6" fmla="*/ 173832 w 366713"/>
                <a:gd name="connsiteY6" fmla="*/ 223837 h 296396"/>
                <a:gd name="connsiteX7" fmla="*/ 202407 w 366713"/>
                <a:gd name="connsiteY7" fmla="*/ 261937 h 296396"/>
                <a:gd name="connsiteX8" fmla="*/ 240507 w 366713"/>
                <a:gd name="connsiteY8" fmla="*/ 281686 h 296396"/>
                <a:gd name="connsiteX9" fmla="*/ 269082 w 366713"/>
                <a:gd name="connsiteY9" fmla="*/ 266700 h 296396"/>
                <a:gd name="connsiteX10" fmla="*/ 290513 w 366713"/>
                <a:gd name="connsiteY10" fmla="*/ 226219 h 296396"/>
                <a:gd name="connsiteX11" fmla="*/ 328613 w 366713"/>
                <a:gd name="connsiteY11" fmla="*/ 216694 h 296396"/>
                <a:gd name="connsiteX12" fmla="*/ 338138 w 366713"/>
                <a:gd name="connsiteY12" fmla="*/ 176212 h 296396"/>
                <a:gd name="connsiteX13" fmla="*/ 314326 w 366713"/>
                <a:gd name="connsiteY13" fmla="*/ 128587 h 296396"/>
                <a:gd name="connsiteX14" fmla="*/ 311944 w 366713"/>
                <a:gd name="connsiteY14" fmla="*/ 109537 h 296396"/>
                <a:gd name="connsiteX15" fmla="*/ 361950 w 366713"/>
                <a:gd name="connsiteY15" fmla="*/ 90487 h 296396"/>
                <a:gd name="connsiteX16" fmla="*/ 366713 w 366713"/>
                <a:gd name="connsiteY16" fmla="*/ 50006 h 296396"/>
                <a:gd name="connsiteX17" fmla="*/ 342901 w 366713"/>
                <a:gd name="connsiteY17" fmla="*/ 14287 h 296396"/>
                <a:gd name="connsiteX18" fmla="*/ 314326 w 366713"/>
                <a:gd name="connsiteY18" fmla="*/ 14287 h 296396"/>
                <a:gd name="connsiteX19" fmla="*/ 285751 w 366713"/>
                <a:gd name="connsiteY19" fmla="*/ 16669 h 296396"/>
                <a:gd name="connsiteX20" fmla="*/ 259557 w 366713"/>
                <a:gd name="connsiteY20" fmla="*/ 7144 h 296396"/>
                <a:gd name="connsiteX21" fmla="*/ 235744 w 366713"/>
                <a:gd name="connsiteY21" fmla="*/ 19050 h 296396"/>
                <a:gd name="connsiteX22" fmla="*/ 204788 w 366713"/>
                <a:gd name="connsiteY22" fmla="*/ 23812 h 296396"/>
                <a:gd name="connsiteX23" fmla="*/ 150019 w 366713"/>
                <a:gd name="connsiteY23" fmla="*/ 19050 h 296396"/>
                <a:gd name="connsiteX24" fmla="*/ 85726 w 366713"/>
                <a:gd name="connsiteY24" fmla="*/ 0 h 296396"/>
                <a:gd name="connsiteX25" fmla="*/ 33338 w 366713"/>
                <a:gd name="connsiteY25" fmla="*/ 9525 h 296396"/>
                <a:gd name="connsiteX26" fmla="*/ 699 w 366713"/>
                <a:gd name="connsiteY26" fmla="*/ 51022 h 296396"/>
                <a:gd name="connsiteX27" fmla="*/ 18034 w 366713"/>
                <a:gd name="connsiteY27" fmla="*/ 100999 h 296396"/>
                <a:gd name="connsiteX28" fmla="*/ 76201 w 366713"/>
                <a:gd name="connsiteY28" fmla="*/ 121444 h 296396"/>
                <a:gd name="connsiteX29" fmla="*/ 138113 w 366713"/>
                <a:gd name="connsiteY29" fmla="*/ 121444 h 296396"/>
                <a:gd name="connsiteX30" fmla="*/ 180976 w 366713"/>
                <a:gd name="connsiteY30" fmla="*/ 152400 h 296396"/>
                <a:gd name="connsiteX31" fmla="*/ 239491 w 366713"/>
                <a:gd name="connsiteY31" fmla="*/ 176561 h 296396"/>
                <a:gd name="connsiteX32" fmla="*/ 257176 w 366713"/>
                <a:gd name="connsiteY32" fmla="*/ 176212 h 296396"/>
                <a:gd name="connsiteX33" fmla="*/ 237109 w 366713"/>
                <a:gd name="connsiteY33" fmla="*/ 191167 h 296396"/>
                <a:gd name="connsiteX34" fmla="*/ 230982 w 366713"/>
                <a:gd name="connsiteY34" fmla="*/ 209550 h 296396"/>
                <a:gd name="connsiteX35" fmla="*/ 207169 w 366713"/>
                <a:gd name="connsiteY35" fmla="*/ 171450 h 296396"/>
                <a:gd name="connsiteX36" fmla="*/ 154782 w 366713"/>
                <a:gd name="connsiteY36" fmla="*/ 133350 h 296396"/>
                <a:gd name="connsiteX37" fmla="*/ 104776 w 366713"/>
                <a:gd name="connsiteY37" fmla="*/ 123825 h 296396"/>
                <a:gd name="connsiteX38" fmla="*/ 73501 w 366713"/>
                <a:gd name="connsiteY38" fmla="*/ 140494 h 296396"/>
                <a:gd name="connsiteX39" fmla="*/ 71438 w 366713"/>
                <a:gd name="connsiteY39" fmla="*/ 176212 h 296396"/>
                <a:gd name="connsiteX40" fmla="*/ 16669 w 366713"/>
                <a:gd name="connsiteY40" fmla="*/ 180975 h 296396"/>
                <a:gd name="connsiteX0" fmla="*/ 16669 w 366713"/>
                <a:gd name="connsiteY0" fmla="*/ 180975 h 296396"/>
                <a:gd name="connsiteX1" fmla="*/ 21432 w 366713"/>
                <a:gd name="connsiteY1" fmla="*/ 230981 h 296396"/>
                <a:gd name="connsiteX2" fmla="*/ 50007 w 366713"/>
                <a:gd name="connsiteY2" fmla="*/ 223837 h 296396"/>
                <a:gd name="connsiteX3" fmla="*/ 107157 w 366713"/>
                <a:gd name="connsiteY3" fmla="*/ 288131 h 296396"/>
                <a:gd name="connsiteX4" fmla="*/ 164656 w 366713"/>
                <a:gd name="connsiteY4" fmla="*/ 289498 h 296396"/>
                <a:gd name="connsiteX5" fmla="*/ 176213 w 366713"/>
                <a:gd name="connsiteY5" fmla="*/ 264319 h 296396"/>
                <a:gd name="connsiteX6" fmla="*/ 173832 w 366713"/>
                <a:gd name="connsiteY6" fmla="*/ 223837 h 296396"/>
                <a:gd name="connsiteX7" fmla="*/ 202407 w 366713"/>
                <a:gd name="connsiteY7" fmla="*/ 261937 h 296396"/>
                <a:gd name="connsiteX8" fmla="*/ 240507 w 366713"/>
                <a:gd name="connsiteY8" fmla="*/ 281686 h 296396"/>
                <a:gd name="connsiteX9" fmla="*/ 269082 w 366713"/>
                <a:gd name="connsiteY9" fmla="*/ 266700 h 296396"/>
                <a:gd name="connsiteX10" fmla="*/ 290513 w 366713"/>
                <a:gd name="connsiteY10" fmla="*/ 226219 h 296396"/>
                <a:gd name="connsiteX11" fmla="*/ 328613 w 366713"/>
                <a:gd name="connsiteY11" fmla="*/ 216694 h 296396"/>
                <a:gd name="connsiteX12" fmla="*/ 338138 w 366713"/>
                <a:gd name="connsiteY12" fmla="*/ 176212 h 296396"/>
                <a:gd name="connsiteX13" fmla="*/ 314326 w 366713"/>
                <a:gd name="connsiteY13" fmla="*/ 128587 h 296396"/>
                <a:gd name="connsiteX14" fmla="*/ 311944 w 366713"/>
                <a:gd name="connsiteY14" fmla="*/ 109537 h 296396"/>
                <a:gd name="connsiteX15" fmla="*/ 361950 w 366713"/>
                <a:gd name="connsiteY15" fmla="*/ 90487 h 296396"/>
                <a:gd name="connsiteX16" fmla="*/ 366713 w 366713"/>
                <a:gd name="connsiteY16" fmla="*/ 50006 h 296396"/>
                <a:gd name="connsiteX17" fmla="*/ 342901 w 366713"/>
                <a:gd name="connsiteY17" fmla="*/ 14287 h 296396"/>
                <a:gd name="connsiteX18" fmla="*/ 314326 w 366713"/>
                <a:gd name="connsiteY18" fmla="*/ 14287 h 296396"/>
                <a:gd name="connsiteX19" fmla="*/ 285751 w 366713"/>
                <a:gd name="connsiteY19" fmla="*/ 16669 h 296396"/>
                <a:gd name="connsiteX20" fmla="*/ 259557 w 366713"/>
                <a:gd name="connsiteY20" fmla="*/ 7144 h 296396"/>
                <a:gd name="connsiteX21" fmla="*/ 235744 w 366713"/>
                <a:gd name="connsiteY21" fmla="*/ 19050 h 296396"/>
                <a:gd name="connsiteX22" fmla="*/ 204788 w 366713"/>
                <a:gd name="connsiteY22" fmla="*/ 23812 h 296396"/>
                <a:gd name="connsiteX23" fmla="*/ 150019 w 366713"/>
                <a:gd name="connsiteY23" fmla="*/ 19050 h 296396"/>
                <a:gd name="connsiteX24" fmla="*/ 85726 w 366713"/>
                <a:gd name="connsiteY24" fmla="*/ 0 h 296396"/>
                <a:gd name="connsiteX25" fmla="*/ 33338 w 366713"/>
                <a:gd name="connsiteY25" fmla="*/ 9525 h 296396"/>
                <a:gd name="connsiteX26" fmla="*/ 699 w 366713"/>
                <a:gd name="connsiteY26" fmla="*/ 51022 h 296396"/>
                <a:gd name="connsiteX27" fmla="*/ 18034 w 366713"/>
                <a:gd name="connsiteY27" fmla="*/ 100999 h 296396"/>
                <a:gd name="connsiteX28" fmla="*/ 76201 w 366713"/>
                <a:gd name="connsiteY28" fmla="*/ 121444 h 296396"/>
                <a:gd name="connsiteX29" fmla="*/ 138113 w 366713"/>
                <a:gd name="connsiteY29" fmla="*/ 121444 h 296396"/>
                <a:gd name="connsiteX30" fmla="*/ 180976 w 366713"/>
                <a:gd name="connsiteY30" fmla="*/ 152400 h 296396"/>
                <a:gd name="connsiteX31" fmla="*/ 239491 w 366713"/>
                <a:gd name="connsiteY31" fmla="*/ 176561 h 296396"/>
                <a:gd name="connsiteX32" fmla="*/ 257176 w 366713"/>
                <a:gd name="connsiteY32" fmla="*/ 176212 h 296396"/>
                <a:gd name="connsiteX33" fmla="*/ 237109 w 366713"/>
                <a:gd name="connsiteY33" fmla="*/ 191167 h 296396"/>
                <a:gd name="connsiteX34" fmla="*/ 226886 w 366713"/>
                <a:gd name="connsiteY34" fmla="*/ 202725 h 296396"/>
                <a:gd name="connsiteX35" fmla="*/ 207169 w 366713"/>
                <a:gd name="connsiteY35" fmla="*/ 171450 h 296396"/>
                <a:gd name="connsiteX36" fmla="*/ 154782 w 366713"/>
                <a:gd name="connsiteY36" fmla="*/ 133350 h 296396"/>
                <a:gd name="connsiteX37" fmla="*/ 104776 w 366713"/>
                <a:gd name="connsiteY37" fmla="*/ 123825 h 296396"/>
                <a:gd name="connsiteX38" fmla="*/ 73501 w 366713"/>
                <a:gd name="connsiteY38" fmla="*/ 140494 h 296396"/>
                <a:gd name="connsiteX39" fmla="*/ 71438 w 366713"/>
                <a:gd name="connsiteY39" fmla="*/ 176212 h 296396"/>
                <a:gd name="connsiteX40" fmla="*/ 16669 w 366713"/>
                <a:gd name="connsiteY40" fmla="*/ 180975 h 296396"/>
                <a:gd name="connsiteX0" fmla="*/ 16669 w 366713"/>
                <a:gd name="connsiteY0" fmla="*/ 180975 h 296396"/>
                <a:gd name="connsiteX1" fmla="*/ 21432 w 366713"/>
                <a:gd name="connsiteY1" fmla="*/ 230981 h 296396"/>
                <a:gd name="connsiteX2" fmla="*/ 50007 w 366713"/>
                <a:gd name="connsiteY2" fmla="*/ 223837 h 296396"/>
                <a:gd name="connsiteX3" fmla="*/ 107157 w 366713"/>
                <a:gd name="connsiteY3" fmla="*/ 288131 h 296396"/>
                <a:gd name="connsiteX4" fmla="*/ 164656 w 366713"/>
                <a:gd name="connsiteY4" fmla="*/ 289498 h 296396"/>
                <a:gd name="connsiteX5" fmla="*/ 176213 w 366713"/>
                <a:gd name="connsiteY5" fmla="*/ 264319 h 296396"/>
                <a:gd name="connsiteX6" fmla="*/ 173832 w 366713"/>
                <a:gd name="connsiteY6" fmla="*/ 223837 h 296396"/>
                <a:gd name="connsiteX7" fmla="*/ 202407 w 366713"/>
                <a:gd name="connsiteY7" fmla="*/ 261937 h 296396"/>
                <a:gd name="connsiteX8" fmla="*/ 240507 w 366713"/>
                <a:gd name="connsiteY8" fmla="*/ 281686 h 296396"/>
                <a:gd name="connsiteX9" fmla="*/ 269082 w 366713"/>
                <a:gd name="connsiteY9" fmla="*/ 266700 h 296396"/>
                <a:gd name="connsiteX10" fmla="*/ 290513 w 366713"/>
                <a:gd name="connsiteY10" fmla="*/ 226219 h 296396"/>
                <a:gd name="connsiteX11" fmla="*/ 328613 w 366713"/>
                <a:gd name="connsiteY11" fmla="*/ 216694 h 296396"/>
                <a:gd name="connsiteX12" fmla="*/ 338138 w 366713"/>
                <a:gd name="connsiteY12" fmla="*/ 176212 h 296396"/>
                <a:gd name="connsiteX13" fmla="*/ 314326 w 366713"/>
                <a:gd name="connsiteY13" fmla="*/ 128587 h 296396"/>
                <a:gd name="connsiteX14" fmla="*/ 311944 w 366713"/>
                <a:gd name="connsiteY14" fmla="*/ 109537 h 296396"/>
                <a:gd name="connsiteX15" fmla="*/ 361950 w 366713"/>
                <a:gd name="connsiteY15" fmla="*/ 90487 h 296396"/>
                <a:gd name="connsiteX16" fmla="*/ 366713 w 366713"/>
                <a:gd name="connsiteY16" fmla="*/ 50006 h 296396"/>
                <a:gd name="connsiteX17" fmla="*/ 342901 w 366713"/>
                <a:gd name="connsiteY17" fmla="*/ 14287 h 296396"/>
                <a:gd name="connsiteX18" fmla="*/ 314326 w 366713"/>
                <a:gd name="connsiteY18" fmla="*/ 14287 h 296396"/>
                <a:gd name="connsiteX19" fmla="*/ 285751 w 366713"/>
                <a:gd name="connsiteY19" fmla="*/ 16669 h 296396"/>
                <a:gd name="connsiteX20" fmla="*/ 259557 w 366713"/>
                <a:gd name="connsiteY20" fmla="*/ 7144 h 296396"/>
                <a:gd name="connsiteX21" fmla="*/ 235744 w 366713"/>
                <a:gd name="connsiteY21" fmla="*/ 19050 h 296396"/>
                <a:gd name="connsiteX22" fmla="*/ 204788 w 366713"/>
                <a:gd name="connsiteY22" fmla="*/ 23812 h 296396"/>
                <a:gd name="connsiteX23" fmla="*/ 150019 w 366713"/>
                <a:gd name="connsiteY23" fmla="*/ 19050 h 296396"/>
                <a:gd name="connsiteX24" fmla="*/ 85726 w 366713"/>
                <a:gd name="connsiteY24" fmla="*/ 0 h 296396"/>
                <a:gd name="connsiteX25" fmla="*/ 33338 w 366713"/>
                <a:gd name="connsiteY25" fmla="*/ 9525 h 296396"/>
                <a:gd name="connsiteX26" fmla="*/ 699 w 366713"/>
                <a:gd name="connsiteY26" fmla="*/ 51022 h 296396"/>
                <a:gd name="connsiteX27" fmla="*/ 18034 w 366713"/>
                <a:gd name="connsiteY27" fmla="*/ 100999 h 296396"/>
                <a:gd name="connsiteX28" fmla="*/ 76201 w 366713"/>
                <a:gd name="connsiteY28" fmla="*/ 121444 h 296396"/>
                <a:gd name="connsiteX29" fmla="*/ 138113 w 366713"/>
                <a:gd name="connsiteY29" fmla="*/ 121444 h 296396"/>
                <a:gd name="connsiteX30" fmla="*/ 180976 w 366713"/>
                <a:gd name="connsiteY30" fmla="*/ 152400 h 296396"/>
                <a:gd name="connsiteX31" fmla="*/ 239491 w 366713"/>
                <a:gd name="connsiteY31" fmla="*/ 176561 h 296396"/>
                <a:gd name="connsiteX32" fmla="*/ 257176 w 366713"/>
                <a:gd name="connsiteY32" fmla="*/ 176212 h 296396"/>
                <a:gd name="connsiteX33" fmla="*/ 237109 w 366713"/>
                <a:gd name="connsiteY33" fmla="*/ 191167 h 296396"/>
                <a:gd name="connsiteX34" fmla="*/ 226886 w 366713"/>
                <a:gd name="connsiteY34" fmla="*/ 202725 h 296396"/>
                <a:gd name="connsiteX35" fmla="*/ 207169 w 366713"/>
                <a:gd name="connsiteY35" fmla="*/ 171450 h 296396"/>
                <a:gd name="connsiteX36" fmla="*/ 154782 w 366713"/>
                <a:gd name="connsiteY36" fmla="*/ 133350 h 296396"/>
                <a:gd name="connsiteX37" fmla="*/ 104776 w 366713"/>
                <a:gd name="connsiteY37" fmla="*/ 123825 h 296396"/>
                <a:gd name="connsiteX38" fmla="*/ 73501 w 366713"/>
                <a:gd name="connsiteY38" fmla="*/ 140494 h 296396"/>
                <a:gd name="connsiteX39" fmla="*/ 71438 w 366713"/>
                <a:gd name="connsiteY39" fmla="*/ 176212 h 296396"/>
                <a:gd name="connsiteX40" fmla="*/ 16669 w 366713"/>
                <a:gd name="connsiteY40" fmla="*/ 180975 h 296396"/>
                <a:gd name="connsiteX0" fmla="*/ 16669 w 366713"/>
                <a:gd name="connsiteY0" fmla="*/ 180975 h 296396"/>
                <a:gd name="connsiteX1" fmla="*/ 21432 w 366713"/>
                <a:gd name="connsiteY1" fmla="*/ 230981 h 296396"/>
                <a:gd name="connsiteX2" fmla="*/ 50007 w 366713"/>
                <a:gd name="connsiteY2" fmla="*/ 223837 h 296396"/>
                <a:gd name="connsiteX3" fmla="*/ 107157 w 366713"/>
                <a:gd name="connsiteY3" fmla="*/ 288131 h 296396"/>
                <a:gd name="connsiteX4" fmla="*/ 164656 w 366713"/>
                <a:gd name="connsiteY4" fmla="*/ 289498 h 296396"/>
                <a:gd name="connsiteX5" fmla="*/ 176213 w 366713"/>
                <a:gd name="connsiteY5" fmla="*/ 264319 h 296396"/>
                <a:gd name="connsiteX6" fmla="*/ 173832 w 366713"/>
                <a:gd name="connsiteY6" fmla="*/ 223837 h 296396"/>
                <a:gd name="connsiteX7" fmla="*/ 202407 w 366713"/>
                <a:gd name="connsiteY7" fmla="*/ 261937 h 296396"/>
                <a:gd name="connsiteX8" fmla="*/ 240507 w 366713"/>
                <a:gd name="connsiteY8" fmla="*/ 281686 h 296396"/>
                <a:gd name="connsiteX9" fmla="*/ 269082 w 366713"/>
                <a:gd name="connsiteY9" fmla="*/ 266700 h 296396"/>
                <a:gd name="connsiteX10" fmla="*/ 290513 w 366713"/>
                <a:gd name="connsiteY10" fmla="*/ 226219 h 296396"/>
                <a:gd name="connsiteX11" fmla="*/ 328613 w 366713"/>
                <a:gd name="connsiteY11" fmla="*/ 216694 h 296396"/>
                <a:gd name="connsiteX12" fmla="*/ 338138 w 366713"/>
                <a:gd name="connsiteY12" fmla="*/ 176212 h 296396"/>
                <a:gd name="connsiteX13" fmla="*/ 314326 w 366713"/>
                <a:gd name="connsiteY13" fmla="*/ 128587 h 296396"/>
                <a:gd name="connsiteX14" fmla="*/ 286008 w 366713"/>
                <a:gd name="connsiteY14" fmla="*/ 113632 h 296396"/>
                <a:gd name="connsiteX15" fmla="*/ 361950 w 366713"/>
                <a:gd name="connsiteY15" fmla="*/ 90487 h 296396"/>
                <a:gd name="connsiteX16" fmla="*/ 366713 w 366713"/>
                <a:gd name="connsiteY16" fmla="*/ 50006 h 296396"/>
                <a:gd name="connsiteX17" fmla="*/ 342901 w 366713"/>
                <a:gd name="connsiteY17" fmla="*/ 14287 h 296396"/>
                <a:gd name="connsiteX18" fmla="*/ 314326 w 366713"/>
                <a:gd name="connsiteY18" fmla="*/ 14287 h 296396"/>
                <a:gd name="connsiteX19" fmla="*/ 285751 w 366713"/>
                <a:gd name="connsiteY19" fmla="*/ 16669 h 296396"/>
                <a:gd name="connsiteX20" fmla="*/ 259557 w 366713"/>
                <a:gd name="connsiteY20" fmla="*/ 7144 h 296396"/>
                <a:gd name="connsiteX21" fmla="*/ 235744 w 366713"/>
                <a:gd name="connsiteY21" fmla="*/ 19050 h 296396"/>
                <a:gd name="connsiteX22" fmla="*/ 204788 w 366713"/>
                <a:gd name="connsiteY22" fmla="*/ 23812 h 296396"/>
                <a:gd name="connsiteX23" fmla="*/ 150019 w 366713"/>
                <a:gd name="connsiteY23" fmla="*/ 19050 h 296396"/>
                <a:gd name="connsiteX24" fmla="*/ 85726 w 366713"/>
                <a:gd name="connsiteY24" fmla="*/ 0 h 296396"/>
                <a:gd name="connsiteX25" fmla="*/ 33338 w 366713"/>
                <a:gd name="connsiteY25" fmla="*/ 9525 h 296396"/>
                <a:gd name="connsiteX26" fmla="*/ 699 w 366713"/>
                <a:gd name="connsiteY26" fmla="*/ 51022 h 296396"/>
                <a:gd name="connsiteX27" fmla="*/ 18034 w 366713"/>
                <a:gd name="connsiteY27" fmla="*/ 100999 h 296396"/>
                <a:gd name="connsiteX28" fmla="*/ 76201 w 366713"/>
                <a:gd name="connsiteY28" fmla="*/ 121444 h 296396"/>
                <a:gd name="connsiteX29" fmla="*/ 138113 w 366713"/>
                <a:gd name="connsiteY29" fmla="*/ 121444 h 296396"/>
                <a:gd name="connsiteX30" fmla="*/ 180976 w 366713"/>
                <a:gd name="connsiteY30" fmla="*/ 152400 h 296396"/>
                <a:gd name="connsiteX31" fmla="*/ 239491 w 366713"/>
                <a:gd name="connsiteY31" fmla="*/ 176561 h 296396"/>
                <a:gd name="connsiteX32" fmla="*/ 257176 w 366713"/>
                <a:gd name="connsiteY32" fmla="*/ 176212 h 296396"/>
                <a:gd name="connsiteX33" fmla="*/ 237109 w 366713"/>
                <a:gd name="connsiteY33" fmla="*/ 191167 h 296396"/>
                <a:gd name="connsiteX34" fmla="*/ 226886 w 366713"/>
                <a:gd name="connsiteY34" fmla="*/ 202725 h 296396"/>
                <a:gd name="connsiteX35" fmla="*/ 207169 w 366713"/>
                <a:gd name="connsiteY35" fmla="*/ 171450 h 296396"/>
                <a:gd name="connsiteX36" fmla="*/ 154782 w 366713"/>
                <a:gd name="connsiteY36" fmla="*/ 133350 h 296396"/>
                <a:gd name="connsiteX37" fmla="*/ 104776 w 366713"/>
                <a:gd name="connsiteY37" fmla="*/ 123825 h 296396"/>
                <a:gd name="connsiteX38" fmla="*/ 73501 w 366713"/>
                <a:gd name="connsiteY38" fmla="*/ 140494 h 296396"/>
                <a:gd name="connsiteX39" fmla="*/ 71438 w 366713"/>
                <a:gd name="connsiteY39" fmla="*/ 176212 h 296396"/>
                <a:gd name="connsiteX40" fmla="*/ 16669 w 366713"/>
                <a:gd name="connsiteY40" fmla="*/ 180975 h 296396"/>
                <a:gd name="connsiteX0" fmla="*/ 16669 w 366713"/>
                <a:gd name="connsiteY0" fmla="*/ 180975 h 296396"/>
                <a:gd name="connsiteX1" fmla="*/ 21432 w 366713"/>
                <a:gd name="connsiteY1" fmla="*/ 230981 h 296396"/>
                <a:gd name="connsiteX2" fmla="*/ 50007 w 366713"/>
                <a:gd name="connsiteY2" fmla="*/ 223837 h 296396"/>
                <a:gd name="connsiteX3" fmla="*/ 107157 w 366713"/>
                <a:gd name="connsiteY3" fmla="*/ 288131 h 296396"/>
                <a:gd name="connsiteX4" fmla="*/ 164656 w 366713"/>
                <a:gd name="connsiteY4" fmla="*/ 289498 h 296396"/>
                <a:gd name="connsiteX5" fmla="*/ 176213 w 366713"/>
                <a:gd name="connsiteY5" fmla="*/ 264319 h 296396"/>
                <a:gd name="connsiteX6" fmla="*/ 173832 w 366713"/>
                <a:gd name="connsiteY6" fmla="*/ 223837 h 296396"/>
                <a:gd name="connsiteX7" fmla="*/ 202407 w 366713"/>
                <a:gd name="connsiteY7" fmla="*/ 261937 h 296396"/>
                <a:gd name="connsiteX8" fmla="*/ 240507 w 366713"/>
                <a:gd name="connsiteY8" fmla="*/ 281686 h 296396"/>
                <a:gd name="connsiteX9" fmla="*/ 269082 w 366713"/>
                <a:gd name="connsiteY9" fmla="*/ 266700 h 296396"/>
                <a:gd name="connsiteX10" fmla="*/ 290513 w 366713"/>
                <a:gd name="connsiteY10" fmla="*/ 226219 h 296396"/>
                <a:gd name="connsiteX11" fmla="*/ 328613 w 366713"/>
                <a:gd name="connsiteY11" fmla="*/ 216694 h 296396"/>
                <a:gd name="connsiteX12" fmla="*/ 338138 w 366713"/>
                <a:gd name="connsiteY12" fmla="*/ 176212 h 296396"/>
                <a:gd name="connsiteX13" fmla="*/ 311596 w 366713"/>
                <a:gd name="connsiteY13" fmla="*/ 128587 h 296396"/>
                <a:gd name="connsiteX14" fmla="*/ 286008 w 366713"/>
                <a:gd name="connsiteY14" fmla="*/ 113632 h 296396"/>
                <a:gd name="connsiteX15" fmla="*/ 361950 w 366713"/>
                <a:gd name="connsiteY15" fmla="*/ 90487 h 296396"/>
                <a:gd name="connsiteX16" fmla="*/ 366713 w 366713"/>
                <a:gd name="connsiteY16" fmla="*/ 50006 h 296396"/>
                <a:gd name="connsiteX17" fmla="*/ 342901 w 366713"/>
                <a:gd name="connsiteY17" fmla="*/ 14287 h 296396"/>
                <a:gd name="connsiteX18" fmla="*/ 314326 w 366713"/>
                <a:gd name="connsiteY18" fmla="*/ 14287 h 296396"/>
                <a:gd name="connsiteX19" fmla="*/ 285751 w 366713"/>
                <a:gd name="connsiteY19" fmla="*/ 16669 h 296396"/>
                <a:gd name="connsiteX20" fmla="*/ 259557 w 366713"/>
                <a:gd name="connsiteY20" fmla="*/ 7144 h 296396"/>
                <a:gd name="connsiteX21" fmla="*/ 235744 w 366713"/>
                <a:gd name="connsiteY21" fmla="*/ 19050 h 296396"/>
                <a:gd name="connsiteX22" fmla="*/ 204788 w 366713"/>
                <a:gd name="connsiteY22" fmla="*/ 23812 h 296396"/>
                <a:gd name="connsiteX23" fmla="*/ 150019 w 366713"/>
                <a:gd name="connsiteY23" fmla="*/ 19050 h 296396"/>
                <a:gd name="connsiteX24" fmla="*/ 85726 w 366713"/>
                <a:gd name="connsiteY24" fmla="*/ 0 h 296396"/>
                <a:gd name="connsiteX25" fmla="*/ 33338 w 366713"/>
                <a:gd name="connsiteY25" fmla="*/ 9525 h 296396"/>
                <a:gd name="connsiteX26" fmla="*/ 699 w 366713"/>
                <a:gd name="connsiteY26" fmla="*/ 51022 h 296396"/>
                <a:gd name="connsiteX27" fmla="*/ 18034 w 366713"/>
                <a:gd name="connsiteY27" fmla="*/ 100999 h 296396"/>
                <a:gd name="connsiteX28" fmla="*/ 76201 w 366713"/>
                <a:gd name="connsiteY28" fmla="*/ 121444 h 296396"/>
                <a:gd name="connsiteX29" fmla="*/ 138113 w 366713"/>
                <a:gd name="connsiteY29" fmla="*/ 121444 h 296396"/>
                <a:gd name="connsiteX30" fmla="*/ 180976 w 366713"/>
                <a:gd name="connsiteY30" fmla="*/ 152400 h 296396"/>
                <a:gd name="connsiteX31" fmla="*/ 239491 w 366713"/>
                <a:gd name="connsiteY31" fmla="*/ 176561 h 296396"/>
                <a:gd name="connsiteX32" fmla="*/ 257176 w 366713"/>
                <a:gd name="connsiteY32" fmla="*/ 176212 h 296396"/>
                <a:gd name="connsiteX33" fmla="*/ 237109 w 366713"/>
                <a:gd name="connsiteY33" fmla="*/ 191167 h 296396"/>
                <a:gd name="connsiteX34" fmla="*/ 226886 w 366713"/>
                <a:gd name="connsiteY34" fmla="*/ 202725 h 296396"/>
                <a:gd name="connsiteX35" fmla="*/ 207169 w 366713"/>
                <a:gd name="connsiteY35" fmla="*/ 171450 h 296396"/>
                <a:gd name="connsiteX36" fmla="*/ 154782 w 366713"/>
                <a:gd name="connsiteY36" fmla="*/ 133350 h 296396"/>
                <a:gd name="connsiteX37" fmla="*/ 104776 w 366713"/>
                <a:gd name="connsiteY37" fmla="*/ 123825 h 296396"/>
                <a:gd name="connsiteX38" fmla="*/ 73501 w 366713"/>
                <a:gd name="connsiteY38" fmla="*/ 140494 h 296396"/>
                <a:gd name="connsiteX39" fmla="*/ 71438 w 366713"/>
                <a:gd name="connsiteY39" fmla="*/ 176212 h 296396"/>
                <a:gd name="connsiteX40" fmla="*/ 16669 w 366713"/>
                <a:gd name="connsiteY40" fmla="*/ 180975 h 296396"/>
                <a:gd name="connsiteX0" fmla="*/ 16669 w 366713"/>
                <a:gd name="connsiteY0" fmla="*/ 180975 h 296396"/>
                <a:gd name="connsiteX1" fmla="*/ 21432 w 366713"/>
                <a:gd name="connsiteY1" fmla="*/ 230981 h 296396"/>
                <a:gd name="connsiteX2" fmla="*/ 50007 w 366713"/>
                <a:gd name="connsiteY2" fmla="*/ 223837 h 296396"/>
                <a:gd name="connsiteX3" fmla="*/ 107157 w 366713"/>
                <a:gd name="connsiteY3" fmla="*/ 288131 h 296396"/>
                <a:gd name="connsiteX4" fmla="*/ 164656 w 366713"/>
                <a:gd name="connsiteY4" fmla="*/ 289498 h 296396"/>
                <a:gd name="connsiteX5" fmla="*/ 176213 w 366713"/>
                <a:gd name="connsiteY5" fmla="*/ 264319 h 296396"/>
                <a:gd name="connsiteX6" fmla="*/ 173832 w 366713"/>
                <a:gd name="connsiteY6" fmla="*/ 223837 h 296396"/>
                <a:gd name="connsiteX7" fmla="*/ 202407 w 366713"/>
                <a:gd name="connsiteY7" fmla="*/ 261937 h 296396"/>
                <a:gd name="connsiteX8" fmla="*/ 240507 w 366713"/>
                <a:gd name="connsiteY8" fmla="*/ 281686 h 296396"/>
                <a:gd name="connsiteX9" fmla="*/ 269082 w 366713"/>
                <a:gd name="connsiteY9" fmla="*/ 266700 h 296396"/>
                <a:gd name="connsiteX10" fmla="*/ 290513 w 366713"/>
                <a:gd name="connsiteY10" fmla="*/ 226219 h 296396"/>
                <a:gd name="connsiteX11" fmla="*/ 328613 w 366713"/>
                <a:gd name="connsiteY11" fmla="*/ 216694 h 296396"/>
                <a:gd name="connsiteX12" fmla="*/ 338138 w 366713"/>
                <a:gd name="connsiteY12" fmla="*/ 176212 h 296396"/>
                <a:gd name="connsiteX13" fmla="*/ 311596 w 366713"/>
                <a:gd name="connsiteY13" fmla="*/ 128587 h 296396"/>
                <a:gd name="connsiteX14" fmla="*/ 286008 w 366713"/>
                <a:gd name="connsiteY14" fmla="*/ 113632 h 296396"/>
                <a:gd name="connsiteX15" fmla="*/ 361950 w 366713"/>
                <a:gd name="connsiteY15" fmla="*/ 90487 h 296396"/>
                <a:gd name="connsiteX16" fmla="*/ 366713 w 366713"/>
                <a:gd name="connsiteY16" fmla="*/ 50006 h 296396"/>
                <a:gd name="connsiteX17" fmla="*/ 342901 w 366713"/>
                <a:gd name="connsiteY17" fmla="*/ 14287 h 296396"/>
                <a:gd name="connsiteX18" fmla="*/ 314326 w 366713"/>
                <a:gd name="connsiteY18" fmla="*/ 14287 h 296396"/>
                <a:gd name="connsiteX19" fmla="*/ 285751 w 366713"/>
                <a:gd name="connsiteY19" fmla="*/ 16669 h 296396"/>
                <a:gd name="connsiteX20" fmla="*/ 259557 w 366713"/>
                <a:gd name="connsiteY20" fmla="*/ 7144 h 296396"/>
                <a:gd name="connsiteX21" fmla="*/ 235744 w 366713"/>
                <a:gd name="connsiteY21" fmla="*/ 19050 h 296396"/>
                <a:gd name="connsiteX22" fmla="*/ 204788 w 366713"/>
                <a:gd name="connsiteY22" fmla="*/ 23812 h 296396"/>
                <a:gd name="connsiteX23" fmla="*/ 150019 w 366713"/>
                <a:gd name="connsiteY23" fmla="*/ 19050 h 296396"/>
                <a:gd name="connsiteX24" fmla="*/ 85726 w 366713"/>
                <a:gd name="connsiteY24" fmla="*/ 0 h 296396"/>
                <a:gd name="connsiteX25" fmla="*/ 33338 w 366713"/>
                <a:gd name="connsiteY25" fmla="*/ 9525 h 296396"/>
                <a:gd name="connsiteX26" fmla="*/ 699 w 366713"/>
                <a:gd name="connsiteY26" fmla="*/ 51022 h 296396"/>
                <a:gd name="connsiteX27" fmla="*/ 18034 w 366713"/>
                <a:gd name="connsiteY27" fmla="*/ 100999 h 296396"/>
                <a:gd name="connsiteX28" fmla="*/ 76201 w 366713"/>
                <a:gd name="connsiteY28" fmla="*/ 121444 h 296396"/>
                <a:gd name="connsiteX29" fmla="*/ 138113 w 366713"/>
                <a:gd name="connsiteY29" fmla="*/ 121444 h 296396"/>
                <a:gd name="connsiteX30" fmla="*/ 180976 w 366713"/>
                <a:gd name="connsiteY30" fmla="*/ 152400 h 296396"/>
                <a:gd name="connsiteX31" fmla="*/ 239491 w 366713"/>
                <a:gd name="connsiteY31" fmla="*/ 176561 h 296396"/>
                <a:gd name="connsiteX32" fmla="*/ 257176 w 366713"/>
                <a:gd name="connsiteY32" fmla="*/ 176212 h 296396"/>
                <a:gd name="connsiteX33" fmla="*/ 237109 w 366713"/>
                <a:gd name="connsiteY33" fmla="*/ 191167 h 296396"/>
                <a:gd name="connsiteX34" fmla="*/ 226886 w 366713"/>
                <a:gd name="connsiteY34" fmla="*/ 202725 h 296396"/>
                <a:gd name="connsiteX35" fmla="*/ 207169 w 366713"/>
                <a:gd name="connsiteY35" fmla="*/ 171450 h 296396"/>
                <a:gd name="connsiteX36" fmla="*/ 154782 w 366713"/>
                <a:gd name="connsiteY36" fmla="*/ 133350 h 296396"/>
                <a:gd name="connsiteX37" fmla="*/ 104776 w 366713"/>
                <a:gd name="connsiteY37" fmla="*/ 123825 h 296396"/>
                <a:gd name="connsiteX38" fmla="*/ 73501 w 366713"/>
                <a:gd name="connsiteY38" fmla="*/ 140494 h 296396"/>
                <a:gd name="connsiteX39" fmla="*/ 71438 w 366713"/>
                <a:gd name="connsiteY39" fmla="*/ 176212 h 296396"/>
                <a:gd name="connsiteX40" fmla="*/ 16669 w 366713"/>
                <a:gd name="connsiteY40" fmla="*/ 180975 h 29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66713" h="296396">
                  <a:moveTo>
                    <a:pt x="16669" y="180975"/>
                  </a:moveTo>
                  <a:lnTo>
                    <a:pt x="21432" y="230981"/>
                  </a:lnTo>
                  <a:cubicBezTo>
                    <a:pt x="30957" y="228600"/>
                    <a:pt x="32291" y="220758"/>
                    <a:pt x="50007" y="223837"/>
                  </a:cubicBezTo>
                  <a:cubicBezTo>
                    <a:pt x="69057" y="245268"/>
                    <a:pt x="84011" y="270796"/>
                    <a:pt x="107157" y="288131"/>
                  </a:cubicBezTo>
                  <a:cubicBezTo>
                    <a:pt x="127921" y="295179"/>
                    <a:pt x="125827" y="301879"/>
                    <a:pt x="164656" y="289498"/>
                  </a:cubicBezTo>
                  <a:cubicBezTo>
                    <a:pt x="169418" y="281560"/>
                    <a:pt x="174181" y="276352"/>
                    <a:pt x="176213" y="264319"/>
                  </a:cubicBezTo>
                  <a:lnTo>
                    <a:pt x="173832" y="223837"/>
                  </a:lnTo>
                  <a:lnTo>
                    <a:pt x="202407" y="261937"/>
                  </a:lnTo>
                  <a:lnTo>
                    <a:pt x="240507" y="281686"/>
                  </a:lnTo>
                  <a:lnTo>
                    <a:pt x="269082" y="266700"/>
                  </a:lnTo>
                  <a:lnTo>
                    <a:pt x="290513" y="226219"/>
                  </a:lnTo>
                  <a:cubicBezTo>
                    <a:pt x="307308" y="227139"/>
                    <a:pt x="315913" y="219869"/>
                    <a:pt x="328613" y="216694"/>
                  </a:cubicBezTo>
                  <a:lnTo>
                    <a:pt x="338138" y="176212"/>
                  </a:lnTo>
                  <a:lnTo>
                    <a:pt x="311596" y="128587"/>
                  </a:lnTo>
                  <a:lnTo>
                    <a:pt x="286008" y="113632"/>
                  </a:lnTo>
                  <a:cubicBezTo>
                    <a:pt x="305407" y="115472"/>
                    <a:pt x="327535" y="109122"/>
                    <a:pt x="361950" y="90487"/>
                  </a:cubicBezTo>
                  <a:lnTo>
                    <a:pt x="366713" y="50006"/>
                  </a:lnTo>
                  <a:cubicBezTo>
                    <a:pt x="361507" y="31275"/>
                    <a:pt x="360394" y="24828"/>
                    <a:pt x="342901" y="14287"/>
                  </a:cubicBezTo>
                  <a:cubicBezTo>
                    <a:pt x="333376" y="10191"/>
                    <a:pt x="326581" y="3366"/>
                    <a:pt x="314326" y="14287"/>
                  </a:cubicBezTo>
                  <a:lnTo>
                    <a:pt x="285751" y="16669"/>
                  </a:lnTo>
                  <a:lnTo>
                    <a:pt x="259557" y="7144"/>
                  </a:lnTo>
                  <a:lnTo>
                    <a:pt x="235744" y="19050"/>
                  </a:lnTo>
                  <a:lnTo>
                    <a:pt x="204788" y="23812"/>
                  </a:lnTo>
                  <a:lnTo>
                    <a:pt x="150019" y="19050"/>
                  </a:lnTo>
                  <a:lnTo>
                    <a:pt x="85726" y="0"/>
                  </a:lnTo>
                  <a:cubicBezTo>
                    <a:pt x="68263" y="3175"/>
                    <a:pt x="50801" y="890"/>
                    <a:pt x="33338" y="9525"/>
                  </a:cubicBezTo>
                  <a:cubicBezTo>
                    <a:pt x="12447" y="19717"/>
                    <a:pt x="3250" y="35776"/>
                    <a:pt x="699" y="51022"/>
                  </a:cubicBezTo>
                  <a:cubicBezTo>
                    <a:pt x="-1852" y="66268"/>
                    <a:pt x="2285" y="84173"/>
                    <a:pt x="18034" y="100999"/>
                  </a:cubicBezTo>
                  <a:cubicBezTo>
                    <a:pt x="33783" y="117825"/>
                    <a:pt x="56357" y="118269"/>
                    <a:pt x="76201" y="121444"/>
                  </a:cubicBezTo>
                  <a:lnTo>
                    <a:pt x="138113" y="121444"/>
                  </a:lnTo>
                  <a:lnTo>
                    <a:pt x="180976" y="152400"/>
                  </a:lnTo>
                  <a:cubicBezTo>
                    <a:pt x="200026" y="159544"/>
                    <a:pt x="220441" y="180337"/>
                    <a:pt x="239491" y="176561"/>
                  </a:cubicBezTo>
                  <a:lnTo>
                    <a:pt x="257176" y="176212"/>
                  </a:lnTo>
                  <a:cubicBezTo>
                    <a:pt x="256779" y="178646"/>
                    <a:pt x="242157" y="186748"/>
                    <a:pt x="237109" y="191167"/>
                  </a:cubicBezTo>
                  <a:cubicBezTo>
                    <a:pt x="232061" y="195586"/>
                    <a:pt x="231876" y="206011"/>
                    <a:pt x="226886" y="202725"/>
                  </a:cubicBezTo>
                  <a:lnTo>
                    <a:pt x="207169" y="171450"/>
                  </a:lnTo>
                  <a:lnTo>
                    <a:pt x="154782" y="133350"/>
                  </a:lnTo>
                  <a:lnTo>
                    <a:pt x="104776" y="123825"/>
                  </a:lnTo>
                  <a:cubicBezTo>
                    <a:pt x="90092" y="125016"/>
                    <a:pt x="81470" y="132683"/>
                    <a:pt x="73501" y="140494"/>
                  </a:cubicBezTo>
                  <a:cubicBezTo>
                    <a:pt x="65532" y="148305"/>
                    <a:pt x="69851" y="164306"/>
                    <a:pt x="71438" y="176212"/>
                  </a:cubicBezTo>
                  <a:cubicBezTo>
                    <a:pt x="35436" y="170974"/>
                    <a:pt x="34925" y="173926"/>
                    <a:pt x="16669" y="180975"/>
                  </a:cubicBezTo>
                  <a:close/>
                </a:path>
              </a:pathLst>
            </a:custGeom>
            <a:solidFill>
              <a:srgbClr val="FFD4B7"/>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122" name="Freeform 18">
              <a:extLst>
                <a:ext uri="{FF2B5EF4-FFF2-40B4-BE49-F238E27FC236}">
                  <a16:creationId xmlns:a16="http://schemas.microsoft.com/office/drawing/2014/main" id="{50CAD0AA-D0FF-40D1-8CBC-7D40D7F42233}"/>
                </a:ext>
              </a:extLst>
            </p:cNvPr>
            <p:cNvSpPr>
              <a:spLocks noChangeAspect="1"/>
            </p:cNvSpPr>
            <p:nvPr/>
          </p:nvSpPr>
          <p:spPr bwMode="auto">
            <a:xfrm>
              <a:off x="7595052" y="3648636"/>
              <a:ext cx="704239" cy="771603"/>
            </a:xfrm>
            <a:custGeom>
              <a:avLst/>
              <a:gdLst>
                <a:gd name="T0" fmla="*/ 308 w 751"/>
                <a:gd name="T1" fmla="*/ 263 h 823"/>
                <a:gd name="T2" fmla="*/ 133 w 751"/>
                <a:gd name="T3" fmla="*/ 201 h 823"/>
                <a:gd name="T4" fmla="*/ 133 w 751"/>
                <a:gd name="T5" fmla="*/ 326 h 823"/>
                <a:gd name="T6" fmla="*/ 170 w 751"/>
                <a:gd name="T7" fmla="*/ 450 h 823"/>
                <a:gd name="T8" fmla="*/ 228 w 751"/>
                <a:gd name="T9" fmla="*/ 447 h 823"/>
                <a:gd name="T10" fmla="*/ 446 w 751"/>
                <a:gd name="T11" fmla="*/ 447 h 823"/>
                <a:gd name="T12" fmla="*/ 191 w 751"/>
                <a:gd name="T13" fmla="*/ 383 h 823"/>
                <a:gd name="T14" fmla="*/ 477 w 751"/>
                <a:gd name="T15" fmla="*/ 312 h 823"/>
                <a:gd name="T16" fmla="*/ 359 w 751"/>
                <a:gd name="T17" fmla="*/ 285 h 823"/>
                <a:gd name="T18" fmla="*/ 502 w 751"/>
                <a:gd name="T19" fmla="*/ 268 h 823"/>
                <a:gd name="T20" fmla="*/ 461 w 751"/>
                <a:gd name="T21" fmla="*/ 383 h 823"/>
                <a:gd name="T22" fmla="*/ 425 w 751"/>
                <a:gd name="T23" fmla="*/ 382 h 823"/>
                <a:gd name="T24" fmla="*/ 308 w 751"/>
                <a:gd name="T25" fmla="*/ 451 h 823"/>
                <a:gd name="T26" fmla="*/ 173 w 751"/>
                <a:gd name="T27" fmla="*/ 505 h 823"/>
                <a:gd name="T28" fmla="*/ 223 w 751"/>
                <a:gd name="T29" fmla="*/ 592 h 823"/>
                <a:gd name="T30" fmla="*/ 41 w 751"/>
                <a:gd name="T31" fmla="*/ 509 h 823"/>
                <a:gd name="T32" fmla="*/ 19 w 751"/>
                <a:gd name="T33" fmla="*/ 349 h 823"/>
                <a:gd name="T34" fmla="*/ 16 w 751"/>
                <a:gd name="T35" fmla="*/ 182 h 823"/>
                <a:gd name="T36" fmla="*/ 78 w 751"/>
                <a:gd name="T37" fmla="*/ 54 h 823"/>
                <a:gd name="T38" fmla="*/ 268 w 751"/>
                <a:gd name="T39" fmla="*/ 126 h 823"/>
                <a:gd name="T40" fmla="*/ 417 w 751"/>
                <a:gd name="T41" fmla="*/ 157 h 823"/>
                <a:gd name="T42" fmla="*/ 548 w 751"/>
                <a:gd name="T43" fmla="*/ 107 h 823"/>
                <a:gd name="T44" fmla="*/ 693 w 751"/>
                <a:gd name="T45" fmla="*/ 57 h 823"/>
                <a:gd name="T46" fmla="*/ 709 w 751"/>
                <a:gd name="T47" fmla="*/ 204 h 823"/>
                <a:gd name="T48" fmla="*/ 678 w 751"/>
                <a:gd name="T49" fmla="*/ 375 h 823"/>
                <a:gd name="T50" fmla="*/ 642 w 751"/>
                <a:gd name="T51" fmla="*/ 569 h 823"/>
                <a:gd name="T52" fmla="*/ 500 w 751"/>
                <a:gd name="T53" fmla="*/ 711 h 823"/>
                <a:gd name="T54" fmla="*/ 369 w 751"/>
                <a:gd name="T55" fmla="*/ 823 h 823"/>
                <a:gd name="T56" fmla="*/ 293 w 751"/>
                <a:gd name="T57" fmla="*/ 729 h 823"/>
                <a:gd name="T58" fmla="*/ 349 w 751"/>
                <a:gd name="T59" fmla="*/ 559 h 823"/>
                <a:gd name="T60" fmla="*/ 488 w 751"/>
                <a:gd name="T61" fmla="*/ 599 h 823"/>
                <a:gd name="T62" fmla="*/ 564 w 751"/>
                <a:gd name="T63" fmla="*/ 456 h 823"/>
                <a:gd name="T64" fmla="*/ 594 w 751"/>
                <a:gd name="T65" fmla="*/ 267 h 823"/>
                <a:gd name="T66" fmla="*/ 579 w 751"/>
                <a:gd name="T67" fmla="*/ 241 h 823"/>
                <a:gd name="T68" fmla="*/ 502 w 751"/>
                <a:gd name="T69" fmla="*/ 268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1" h="823">
                  <a:moveTo>
                    <a:pt x="359" y="285"/>
                  </a:moveTo>
                  <a:cubicBezTo>
                    <a:pt x="330" y="282"/>
                    <a:pt x="305" y="271"/>
                    <a:pt x="308" y="263"/>
                  </a:cubicBezTo>
                  <a:cubicBezTo>
                    <a:pt x="295" y="278"/>
                    <a:pt x="210" y="266"/>
                    <a:pt x="209" y="228"/>
                  </a:cubicBezTo>
                  <a:cubicBezTo>
                    <a:pt x="172" y="243"/>
                    <a:pt x="142" y="211"/>
                    <a:pt x="133" y="201"/>
                  </a:cubicBezTo>
                  <a:cubicBezTo>
                    <a:pt x="138" y="223"/>
                    <a:pt x="134" y="245"/>
                    <a:pt x="127" y="247"/>
                  </a:cubicBezTo>
                  <a:cubicBezTo>
                    <a:pt x="146" y="252"/>
                    <a:pt x="145" y="319"/>
                    <a:pt x="133" y="326"/>
                  </a:cubicBezTo>
                  <a:cubicBezTo>
                    <a:pt x="146" y="334"/>
                    <a:pt x="157" y="392"/>
                    <a:pt x="148" y="410"/>
                  </a:cubicBezTo>
                  <a:cubicBezTo>
                    <a:pt x="173" y="422"/>
                    <a:pt x="170" y="450"/>
                    <a:pt x="170" y="450"/>
                  </a:cubicBezTo>
                  <a:cubicBezTo>
                    <a:pt x="192" y="444"/>
                    <a:pt x="212" y="443"/>
                    <a:pt x="229" y="449"/>
                  </a:cubicBezTo>
                  <a:cubicBezTo>
                    <a:pt x="228" y="447"/>
                    <a:pt x="228" y="447"/>
                    <a:pt x="228" y="447"/>
                  </a:cubicBezTo>
                  <a:cubicBezTo>
                    <a:pt x="201" y="348"/>
                    <a:pt x="386" y="396"/>
                    <a:pt x="402" y="507"/>
                  </a:cubicBezTo>
                  <a:cubicBezTo>
                    <a:pt x="382" y="439"/>
                    <a:pt x="449" y="455"/>
                    <a:pt x="446" y="447"/>
                  </a:cubicBezTo>
                  <a:cubicBezTo>
                    <a:pt x="368" y="467"/>
                    <a:pt x="347" y="409"/>
                    <a:pt x="294" y="393"/>
                  </a:cubicBezTo>
                  <a:cubicBezTo>
                    <a:pt x="239" y="375"/>
                    <a:pt x="221" y="397"/>
                    <a:pt x="191" y="383"/>
                  </a:cubicBezTo>
                  <a:cubicBezTo>
                    <a:pt x="119" y="349"/>
                    <a:pt x="156" y="261"/>
                    <a:pt x="220" y="260"/>
                  </a:cubicBezTo>
                  <a:cubicBezTo>
                    <a:pt x="291" y="259"/>
                    <a:pt x="465" y="347"/>
                    <a:pt x="477" y="312"/>
                  </a:cubicBezTo>
                  <a:cubicBezTo>
                    <a:pt x="442" y="331"/>
                    <a:pt x="376" y="293"/>
                    <a:pt x="369" y="290"/>
                  </a:cubicBezTo>
                  <a:cubicBezTo>
                    <a:pt x="359" y="285"/>
                    <a:pt x="359" y="285"/>
                    <a:pt x="359" y="285"/>
                  </a:cubicBezTo>
                  <a:cubicBezTo>
                    <a:pt x="384" y="287"/>
                    <a:pt x="411" y="284"/>
                    <a:pt x="427" y="269"/>
                  </a:cubicBezTo>
                  <a:cubicBezTo>
                    <a:pt x="438" y="287"/>
                    <a:pt x="474" y="280"/>
                    <a:pt x="502" y="268"/>
                  </a:cubicBezTo>
                  <a:cubicBezTo>
                    <a:pt x="504" y="268"/>
                    <a:pt x="504" y="268"/>
                    <a:pt x="504" y="268"/>
                  </a:cubicBezTo>
                  <a:cubicBezTo>
                    <a:pt x="561" y="282"/>
                    <a:pt x="572" y="379"/>
                    <a:pt x="461" y="383"/>
                  </a:cubicBezTo>
                  <a:cubicBezTo>
                    <a:pt x="373" y="386"/>
                    <a:pt x="295" y="310"/>
                    <a:pt x="237" y="323"/>
                  </a:cubicBezTo>
                  <a:cubicBezTo>
                    <a:pt x="302" y="316"/>
                    <a:pt x="359" y="390"/>
                    <a:pt x="425" y="382"/>
                  </a:cubicBezTo>
                  <a:cubicBezTo>
                    <a:pt x="515" y="372"/>
                    <a:pt x="547" y="513"/>
                    <a:pt x="464" y="503"/>
                  </a:cubicBezTo>
                  <a:cubicBezTo>
                    <a:pt x="423" y="609"/>
                    <a:pt x="362" y="539"/>
                    <a:pt x="308" y="451"/>
                  </a:cubicBezTo>
                  <a:cubicBezTo>
                    <a:pt x="410" y="599"/>
                    <a:pt x="256" y="609"/>
                    <a:pt x="230" y="522"/>
                  </a:cubicBezTo>
                  <a:cubicBezTo>
                    <a:pt x="200" y="475"/>
                    <a:pt x="173" y="505"/>
                    <a:pt x="173" y="505"/>
                  </a:cubicBezTo>
                  <a:cubicBezTo>
                    <a:pt x="178" y="521"/>
                    <a:pt x="181" y="526"/>
                    <a:pt x="177" y="535"/>
                  </a:cubicBezTo>
                  <a:cubicBezTo>
                    <a:pt x="186" y="535"/>
                    <a:pt x="243" y="562"/>
                    <a:pt x="223" y="592"/>
                  </a:cubicBezTo>
                  <a:cubicBezTo>
                    <a:pt x="208" y="550"/>
                    <a:pt x="180" y="571"/>
                    <a:pt x="168" y="552"/>
                  </a:cubicBezTo>
                  <a:cubicBezTo>
                    <a:pt x="109" y="608"/>
                    <a:pt x="10" y="560"/>
                    <a:pt x="41" y="509"/>
                  </a:cubicBezTo>
                  <a:cubicBezTo>
                    <a:pt x="4" y="512"/>
                    <a:pt x="11" y="425"/>
                    <a:pt x="24" y="425"/>
                  </a:cubicBezTo>
                  <a:cubicBezTo>
                    <a:pt x="6" y="403"/>
                    <a:pt x="3" y="369"/>
                    <a:pt x="19" y="349"/>
                  </a:cubicBezTo>
                  <a:cubicBezTo>
                    <a:pt x="7" y="325"/>
                    <a:pt x="6" y="286"/>
                    <a:pt x="18" y="272"/>
                  </a:cubicBezTo>
                  <a:cubicBezTo>
                    <a:pt x="0" y="250"/>
                    <a:pt x="8" y="191"/>
                    <a:pt x="16" y="182"/>
                  </a:cubicBezTo>
                  <a:cubicBezTo>
                    <a:pt x="5" y="166"/>
                    <a:pt x="5" y="135"/>
                    <a:pt x="10" y="119"/>
                  </a:cubicBezTo>
                  <a:cubicBezTo>
                    <a:pt x="20" y="89"/>
                    <a:pt x="56" y="63"/>
                    <a:pt x="78" y="54"/>
                  </a:cubicBezTo>
                  <a:cubicBezTo>
                    <a:pt x="117" y="38"/>
                    <a:pt x="184" y="53"/>
                    <a:pt x="188" y="89"/>
                  </a:cubicBezTo>
                  <a:cubicBezTo>
                    <a:pt x="196" y="79"/>
                    <a:pt x="269" y="101"/>
                    <a:pt x="268" y="126"/>
                  </a:cubicBezTo>
                  <a:cubicBezTo>
                    <a:pt x="287" y="107"/>
                    <a:pt x="338" y="128"/>
                    <a:pt x="340" y="148"/>
                  </a:cubicBezTo>
                  <a:cubicBezTo>
                    <a:pt x="368" y="119"/>
                    <a:pt x="415" y="151"/>
                    <a:pt x="417" y="157"/>
                  </a:cubicBezTo>
                  <a:cubicBezTo>
                    <a:pt x="417" y="141"/>
                    <a:pt x="484" y="129"/>
                    <a:pt x="493" y="144"/>
                  </a:cubicBezTo>
                  <a:cubicBezTo>
                    <a:pt x="492" y="126"/>
                    <a:pt x="531" y="101"/>
                    <a:pt x="548" y="107"/>
                  </a:cubicBezTo>
                  <a:cubicBezTo>
                    <a:pt x="544" y="88"/>
                    <a:pt x="608" y="57"/>
                    <a:pt x="610" y="70"/>
                  </a:cubicBezTo>
                  <a:cubicBezTo>
                    <a:pt x="607" y="49"/>
                    <a:pt x="684" y="0"/>
                    <a:pt x="693" y="57"/>
                  </a:cubicBezTo>
                  <a:cubicBezTo>
                    <a:pt x="703" y="56"/>
                    <a:pt x="751" y="81"/>
                    <a:pt x="723" y="133"/>
                  </a:cubicBezTo>
                  <a:cubicBezTo>
                    <a:pt x="734" y="144"/>
                    <a:pt x="724" y="191"/>
                    <a:pt x="709" y="204"/>
                  </a:cubicBezTo>
                  <a:cubicBezTo>
                    <a:pt x="726" y="213"/>
                    <a:pt x="703" y="272"/>
                    <a:pt x="687" y="284"/>
                  </a:cubicBezTo>
                  <a:cubicBezTo>
                    <a:pt x="703" y="294"/>
                    <a:pt x="693" y="365"/>
                    <a:pt x="678" y="375"/>
                  </a:cubicBezTo>
                  <a:cubicBezTo>
                    <a:pt x="700" y="402"/>
                    <a:pt x="687" y="452"/>
                    <a:pt x="666" y="470"/>
                  </a:cubicBezTo>
                  <a:cubicBezTo>
                    <a:pt x="693" y="483"/>
                    <a:pt x="662" y="567"/>
                    <a:pt x="642" y="569"/>
                  </a:cubicBezTo>
                  <a:cubicBezTo>
                    <a:pt x="656" y="602"/>
                    <a:pt x="596" y="658"/>
                    <a:pt x="578" y="646"/>
                  </a:cubicBezTo>
                  <a:cubicBezTo>
                    <a:pt x="582" y="680"/>
                    <a:pt x="516" y="720"/>
                    <a:pt x="500" y="711"/>
                  </a:cubicBezTo>
                  <a:cubicBezTo>
                    <a:pt x="493" y="741"/>
                    <a:pt x="455" y="764"/>
                    <a:pt x="401" y="743"/>
                  </a:cubicBezTo>
                  <a:cubicBezTo>
                    <a:pt x="385" y="755"/>
                    <a:pt x="365" y="802"/>
                    <a:pt x="369" y="823"/>
                  </a:cubicBezTo>
                  <a:cubicBezTo>
                    <a:pt x="351" y="807"/>
                    <a:pt x="349" y="815"/>
                    <a:pt x="337" y="823"/>
                  </a:cubicBezTo>
                  <a:cubicBezTo>
                    <a:pt x="336" y="770"/>
                    <a:pt x="309" y="787"/>
                    <a:pt x="293" y="729"/>
                  </a:cubicBezTo>
                  <a:cubicBezTo>
                    <a:pt x="265" y="695"/>
                    <a:pt x="276" y="642"/>
                    <a:pt x="292" y="627"/>
                  </a:cubicBezTo>
                  <a:cubicBezTo>
                    <a:pt x="279" y="604"/>
                    <a:pt x="323" y="567"/>
                    <a:pt x="349" y="559"/>
                  </a:cubicBezTo>
                  <a:cubicBezTo>
                    <a:pt x="376" y="550"/>
                    <a:pt x="439" y="545"/>
                    <a:pt x="447" y="607"/>
                  </a:cubicBezTo>
                  <a:cubicBezTo>
                    <a:pt x="457" y="603"/>
                    <a:pt x="467" y="594"/>
                    <a:pt x="488" y="599"/>
                  </a:cubicBezTo>
                  <a:cubicBezTo>
                    <a:pt x="482" y="577"/>
                    <a:pt x="508" y="535"/>
                    <a:pt x="536" y="531"/>
                  </a:cubicBezTo>
                  <a:cubicBezTo>
                    <a:pt x="524" y="521"/>
                    <a:pt x="551" y="459"/>
                    <a:pt x="564" y="456"/>
                  </a:cubicBezTo>
                  <a:cubicBezTo>
                    <a:pt x="552" y="447"/>
                    <a:pt x="558" y="376"/>
                    <a:pt x="575" y="363"/>
                  </a:cubicBezTo>
                  <a:cubicBezTo>
                    <a:pt x="566" y="352"/>
                    <a:pt x="572" y="272"/>
                    <a:pt x="594" y="267"/>
                  </a:cubicBezTo>
                  <a:cubicBezTo>
                    <a:pt x="585" y="264"/>
                    <a:pt x="586" y="250"/>
                    <a:pt x="586" y="237"/>
                  </a:cubicBezTo>
                  <a:cubicBezTo>
                    <a:pt x="579" y="241"/>
                    <a:pt x="579" y="241"/>
                    <a:pt x="579" y="241"/>
                  </a:cubicBezTo>
                  <a:cubicBezTo>
                    <a:pt x="565" y="250"/>
                    <a:pt x="554" y="250"/>
                    <a:pt x="534" y="246"/>
                  </a:cubicBezTo>
                  <a:cubicBezTo>
                    <a:pt x="532" y="252"/>
                    <a:pt x="519" y="261"/>
                    <a:pt x="502" y="268"/>
                  </a:cubicBezTo>
                </a:path>
              </a:pathLst>
            </a:custGeom>
            <a:noFill/>
            <a:ln w="6350" cap="rnd">
              <a:solidFill>
                <a:srgbClr val="FF6600"/>
              </a:solidFill>
              <a:prstDash val="solid"/>
              <a:miter lim="800000"/>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grpSp>
      <p:cxnSp>
        <p:nvCxnSpPr>
          <p:cNvPr id="1123" name="Straight Connector 1122">
            <a:extLst>
              <a:ext uri="{FF2B5EF4-FFF2-40B4-BE49-F238E27FC236}">
                <a16:creationId xmlns:a16="http://schemas.microsoft.com/office/drawing/2014/main" id="{BA59D41F-3894-4E9D-8864-E9EA68493FA5}"/>
              </a:ext>
            </a:extLst>
          </p:cNvPr>
          <p:cNvCxnSpPr/>
          <p:nvPr/>
        </p:nvCxnSpPr>
        <p:spPr>
          <a:xfrm>
            <a:off x="10182297" y="3816213"/>
            <a:ext cx="159172" cy="0"/>
          </a:xfrm>
          <a:prstGeom prst="line">
            <a:avLst/>
          </a:prstGeom>
          <a:noFill/>
          <a:ln w="15875" cap="flat" cmpd="sng" algn="ctr">
            <a:solidFill>
              <a:srgbClr val="001423"/>
            </a:solidFill>
            <a:prstDash val="solid"/>
            <a:headEnd type="oval"/>
            <a:tailEnd type="oval"/>
          </a:ln>
          <a:effectLst/>
        </p:spPr>
      </p:cxnSp>
      <p:cxnSp>
        <p:nvCxnSpPr>
          <p:cNvPr id="1124" name="Straight Connector 1123">
            <a:extLst>
              <a:ext uri="{FF2B5EF4-FFF2-40B4-BE49-F238E27FC236}">
                <a16:creationId xmlns:a16="http://schemas.microsoft.com/office/drawing/2014/main" id="{CD31FF3E-8CC4-4CD7-ACF5-5DD3AEBAF32B}"/>
              </a:ext>
            </a:extLst>
          </p:cNvPr>
          <p:cNvCxnSpPr/>
          <p:nvPr/>
        </p:nvCxnSpPr>
        <p:spPr>
          <a:xfrm>
            <a:off x="10182297" y="3988345"/>
            <a:ext cx="159172" cy="0"/>
          </a:xfrm>
          <a:prstGeom prst="line">
            <a:avLst/>
          </a:prstGeom>
          <a:noFill/>
          <a:ln w="15875" cap="flat" cmpd="sng" algn="ctr">
            <a:solidFill>
              <a:srgbClr val="001423"/>
            </a:solidFill>
            <a:prstDash val="solid"/>
            <a:headEnd type="oval"/>
            <a:tailEnd type="oval"/>
          </a:ln>
          <a:effectLst/>
        </p:spPr>
      </p:cxnSp>
      <p:cxnSp>
        <p:nvCxnSpPr>
          <p:cNvPr id="1125" name="Straight Connector 1124">
            <a:extLst>
              <a:ext uri="{FF2B5EF4-FFF2-40B4-BE49-F238E27FC236}">
                <a16:creationId xmlns:a16="http://schemas.microsoft.com/office/drawing/2014/main" id="{DF9AD23F-D78A-4F82-AFD3-D077B2A631E0}"/>
              </a:ext>
            </a:extLst>
          </p:cNvPr>
          <p:cNvCxnSpPr/>
          <p:nvPr/>
        </p:nvCxnSpPr>
        <p:spPr>
          <a:xfrm>
            <a:off x="10182297" y="4160477"/>
            <a:ext cx="159172" cy="0"/>
          </a:xfrm>
          <a:prstGeom prst="line">
            <a:avLst/>
          </a:prstGeom>
          <a:noFill/>
          <a:ln w="15875" cap="flat" cmpd="sng" algn="ctr">
            <a:solidFill>
              <a:srgbClr val="001423"/>
            </a:solidFill>
            <a:prstDash val="solid"/>
            <a:headEnd type="oval"/>
            <a:tailEnd type="oval"/>
          </a:ln>
          <a:effectLst/>
        </p:spPr>
      </p:cxnSp>
      <p:cxnSp>
        <p:nvCxnSpPr>
          <p:cNvPr id="1126" name="Straight Connector 1125">
            <a:extLst>
              <a:ext uri="{FF2B5EF4-FFF2-40B4-BE49-F238E27FC236}">
                <a16:creationId xmlns:a16="http://schemas.microsoft.com/office/drawing/2014/main" id="{6E9B6294-14A6-4980-BB98-C8308FE0F2E1}"/>
              </a:ext>
            </a:extLst>
          </p:cNvPr>
          <p:cNvCxnSpPr/>
          <p:nvPr/>
        </p:nvCxnSpPr>
        <p:spPr>
          <a:xfrm>
            <a:off x="10182297" y="4332609"/>
            <a:ext cx="159172" cy="0"/>
          </a:xfrm>
          <a:prstGeom prst="line">
            <a:avLst/>
          </a:prstGeom>
          <a:noFill/>
          <a:ln w="15875" cap="flat" cmpd="sng" algn="ctr">
            <a:solidFill>
              <a:srgbClr val="001423"/>
            </a:solidFill>
            <a:prstDash val="solid"/>
            <a:headEnd type="oval"/>
            <a:tailEnd type="oval"/>
          </a:ln>
          <a:effectLst/>
        </p:spPr>
      </p:cxnSp>
      <p:cxnSp>
        <p:nvCxnSpPr>
          <p:cNvPr id="1127" name="Straight Connector 1126">
            <a:extLst>
              <a:ext uri="{FF2B5EF4-FFF2-40B4-BE49-F238E27FC236}">
                <a16:creationId xmlns:a16="http://schemas.microsoft.com/office/drawing/2014/main" id="{61282240-7642-4643-AFA2-CB06CC8ECF62}"/>
              </a:ext>
            </a:extLst>
          </p:cNvPr>
          <p:cNvCxnSpPr/>
          <p:nvPr/>
        </p:nvCxnSpPr>
        <p:spPr>
          <a:xfrm>
            <a:off x="10182297" y="4669864"/>
            <a:ext cx="159172" cy="0"/>
          </a:xfrm>
          <a:prstGeom prst="line">
            <a:avLst/>
          </a:prstGeom>
          <a:noFill/>
          <a:ln w="15875" cap="flat" cmpd="sng" algn="ctr">
            <a:solidFill>
              <a:srgbClr val="001423"/>
            </a:solidFill>
            <a:prstDash val="solid"/>
            <a:headEnd type="oval"/>
            <a:tailEnd type="oval"/>
          </a:ln>
          <a:effectLst/>
        </p:spPr>
      </p:cxnSp>
      <p:cxnSp>
        <p:nvCxnSpPr>
          <p:cNvPr id="1128" name="Straight Connector 1127">
            <a:extLst>
              <a:ext uri="{FF2B5EF4-FFF2-40B4-BE49-F238E27FC236}">
                <a16:creationId xmlns:a16="http://schemas.microsoft.com/office/drawing/2014/main" id="{CEB22440-DC5E-4D2C-9C6B-EB9D1C735077}"/>
              </a:ext>
            </a:extLst>
          </p:cNvPr>
          <p:cNvCxnSpPr/>
          <p:nvPr/>
        </p:nvCxnSpPr>
        <p:spPr>
          <a:xfrm>
            <a:off x="10182297" y="4864709"/>
            <a:ext cx="159172" cy="0"/>
          </a:xfrm>
          <a:prstGeom prst="line">
            <a:avLst/>
          </a:prstGeom>
          <a:noFill/>
          <a:ln w="15875" cap="flat" cmpd="sng" algn="ctr">
            <a:solidFill>
              <a:srgbClr val="001423"/>
            </a:solidFill>
            <a:prstDash val="solid"/>
            <a:headEnd type="oval"/>
            <a:tailEnd type="oval"/>
          </a:ln>
          <a:effectLst/>
        </p:spPr>
      </p:cxnSp>
      <p:cxnSp>
        <p:nvCxnSpPr>
          <p:cNvPr id="1129" name="Straight Connector 1128">
            <a:extLst>
              <a:ext uri="{FF2B5EF4-FFF2-40B4-BE49-F238E27FC236}">
                <a16:creationId xmlns:a16="http://schemas.microsoft.com/office/drawing/2014/main" id="{FB376AC6-9CC6-4623-BD65-4EB6A6BC652C}"/>
              </a:ext>
            </a:extLst>
          </p:cNvPr>
          <p:cNvCxnSpPr/>
          <p:nvPr/>
        </p:nvCxnSpPr>
        <p:spPr>
          <a:xfrm>
            <a:off x="10182297" y="5084161"/>
            <a:ext cx="159172" cy="0"/>
          </a:xfrm>
          <a:prstGeom prst="line">
            <a:avLst/>
          </a:prstGeom>
          <a:noFill/>
          <a:ln w="15875" cap="flat" cmpd="sng" algn="ctr">
            <a:solidFill>
              <a:srgbClr val="001423"/>
            </a:solidFill>
            <a:prstDash val="solid"/>
            <a:headEnd type="oval"/>
            <a:tailEnd type="oval"/>
          </a:ln>
          <a:effectLst/>
        </p:spPr>
      </p:cxnSp>
      <p:sp>
        <p:nvSpPr>
          <p:cNvPr id="1130" name="Arrow: Left 1129">
            <a:extLst>
              <a:ext uri="{FF2B5EF4-FFF2-40B4-BE49-F238E27FC236}">
                <a16:creationId xmlns:a16="http://schemas.microsoft.com/office/drawing/2014/main" id="{8BC302EB-6A57-481A-97C9-F5FB5DBA27F8}"/>
              </a:ext>
            </a:extLst>
          </p:cNvPr>
          <p:cNvSpPr/>
          <p:nvPr/>
        </p:nvSpPr>
        <p:spPr>
          <a:xfrm>
            <a:off x="10341469" y="3745662"/>
            <a:ext cx="171345" cy="128957"/>
          </a:xfrm>
          <a:prstGeom prst="leftArrow">
            <a:avLst/>
          </a:prstGeom>
          <a:solidFill>
            <a:srgbClr val="C59C69"/>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131" name="Arrow: Left 1130">
            <a:extLst>
              <a:ext uri="{FF2B5EF4-FFF2-40B4-BE49-F238E27FC236}">
                <a16:creationId xmlns:a16="http://schemas.microsoft.com/office/drawing/2014/main" id="{ABC9178A-A047-4E33-9BC3-F90EA655A81A}"/>
              </a:ext>
            </a:extLst>
          </p:cNvPr>
          <p:cNvSpPr/>
          <p:nvPr/>
        </p:nvSpPr>
        <p:spPr>
          <a:xfrm>
            <a:off x="10341469" y="3917692"/>
            <a:ext cx="171345" cy="128957"/>
          </a:xfrm>
          <a:prstGeom prst="leftArrow">
            <a:avLst/>
          </a:prstGeom>
          <a:solidFill>
            <a:srgbClr val="C59C69"/>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132" name="Arrow: Left 1131">
            <a:extLst>
              <a:ext uri="{FF2B5EF4-FFF2-40B4-BE49-F238E27FC236}">
                <a16:creationId xmlns:a16="http://schemas.microsoft.com/office/drawing/2014/main" id="{F7B25FEB-40D6-4D34-8DB2-AEEE52D619C4}"/>
              </a:ext>
            </a:extLst>
          </p:cNvPr>
          <p:cNvSpPr/>
          <p:nvPr/>
        </p:nvSpPr>
        <p:spPr>
          <a:xfrm>
            <a:off x="10341469" y="4089723"/>
            <a:ext cx="171345" cy="128957"/>
          </a:xfrm>
          <a:prstGeom prst="leftArrow">
            <a:avLst/>
          </a:prstGeom>
          <a:solidFill>
            <a:srgbClr val="C59C69"/>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133" name="Arrow: Left 1132">
            <a:extLst>
              <a:ext uri="{FF2B5EF4-FFF2-40B4-BE49-F238E27FC236}">
                <a16:creationId xmlns:a16="http://schemas.microsoft.com/office/drawing/2014/main" id="{B056AB4E-4854-4550-B44C-CDBBEBDDA90B}"/>
              </a:ext>
            </a:extLst>
          </p:cNvPr>
          <p:cNvSpPr/>
          <p:nvPr/>
        </p:nvSpPr>
        <p:spPr>
          <a:xfrm>
            <a:off x="10341469" y="4261754"/>
            <a:ext cx="171345" cy="128957"/>
          </a:xfrm>
          <a:prstGeom prst="leftArrow">
            <a:avLst/>
          </a:prstGeom>
          <a:solidFill>
            <a:srgbClr val="C59C69"/>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134" name="Arrow: Left 1133">
            <a:extLst>
              <a:ext uri="{FF2B5EF4-FFF2-40B4-BE49-F238E27FC236}">
                <a16:creationId xmlns:a16="http://schemas.microsoft.com/office/drawing/2014/main" id="{E5F55271-51E6-4A16-BF77-A3CEEF20DEBF}"/>
              </a:ext>
            </a:extLst>
          </p:cNvPr>
          <p:cNvSpPr/>
          <p:nvPr/>
        </p:nvSpPr>
        <p:spPr>
          <a:xfrm>
            <a:off x="10341469" y="4607144"/>
            <a:ext cx="171345" cy="128957"/>
          </a:xfrm>
          <a:prstGeom prst="leftArrow">
            <a:avLst/>
          </a:prstGeom>
          <a:solidFill>
            <a:srgbClr val="C59C69"/>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135" name="Arrow: Left 1134">
            <a:extLst>
              <a:ext uri="{FF2B5EF4-FFF2-40B4-BE49-F238E27FC236}">
                <a16:creationId xmlns:a16="http://schemas.microsoft.com/office/drawing/2014/main" id="{FAB380BD-2D08-4583-A7D2-7C4BD2D61FB8}"/>
              </a:ext>
            </a:extLst>
          </p:cNvPr>
          <p:cNvSpPr/>
          <p:nvPr/>
        </p:nvSpPr>
        <p:spPr>
          <a:xfrm>
            <a:off x="10341469" y="4808980"/>
            <a:ext cx="171345" cy="128957"/>
          </a:xfrm>
          <a:prstGeom prst="leftArrow">
            <a:avLst/>
          </a:prstGeom>
          <a:solidFill>
            <a:srgbClr val="C59C69"/>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136" name="Arrow: Left 1135">
            <a:extLst>
              <a:ext uri="{FF2B5EF4-FFF2-40B4-BE49-F238E27FC236}">
                <a16:creationId xmlns:a16="http://schemas.microsoft.com/office/drawing/2014/main" id="{DF2FF612-325C-4F53-967C-12E0825F3E2D}"/>
              </a:ext>
            </a:extLst>
          </p:cNvPr>
          <p:cNvSpPr/>
          <p:nvPr/>
        </p:nvSpPr>
        <p:spPr>
          <a:xfrm>
            <a:off x="10341469" y="5012722"/>
            <a:ext cx="171345" cy="128957"/>
          </a:xfrm>
          <a:prstGeom prst="leftArrow">
            <a:avLst/>
          </a:prstGeom>
          <a:solidFill>
            <a:srgbClr val="C59C69"/>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pis For Office"/>
              <a:ea typeface="+mn-ea"/>
              <a:cs typeface="+mn-cs"/>
            </a:endParaRPr>
          </a:p>
        </p:txBody>
      </p:sp>
      <p:sp>
        <p:nvSpPr>
          <p:cNvPr id="1137" name="Freeform: Shape 1136">
            <a:extLst>
              <a:ext uri="{FF2B5EF4-FFF2-40B4-BE49-F238E27FC236}">
                <a16:creationId xmlns:a16="http://schemas.microsoft.com/office/drawing/2014/main" id="{33162406-126E-45C6-B532-702297D9B7D3}"/>
              </a:ext>
            </a:extLst>
          </p:cNvPr>
          <p:cNvSpPr/>
          <p:nvPr/>
        </p:nvSpPr>
        <p:spPr>
          <a:xfrm flipV="1">
            <a:off x="8835140" y="3758710"/>
            <a:ext cx="568395" cy="60959"/>
          </a:xfrm>
          <a:custGeom>
            <a:avLst/>
            <a:gdLst>
              <a:gd name="connsiteX0" fmla="*/ 508000 w 508000"/>
              <a:gd name="connsiteY0" fmla="*/ 0 h 0"/>
              <a:gd name="connsiteX1" fmla="*/ 0 w 508000"/>
              <a:gd name="connsiteY1" fmla="*/ 0 h 0"/>
            </a:gdLst>
            <a:ahLst/>
            <a:cxnLst>
              <a:cxn ang="0">
                <a:pos x="connsiteX0" y="connsiteY0"/>
              </a:cxn>
              <a:cxn ang="0">
                <a:pos x="connsiteX1" y="connsiteY1"/>
              </a:cxn>
            </a:cxnLst>
            <a:rect l="l" t="t" r="r" b="b"/>
            <a:pathLst>
              <a:path w="508000">
                <a:moveTo>
                  <a:pt x="508000" y="0"/>
                </a:moveTo>
                <a:lnTo>
                  <a:pt x="0" y="0"/>
                </a:lnTo>
              </a:path>
            </a:pathLst>
          </a:custGeom>
          <a:noFill/>
          <a:ln w="15875" cap="flat" cmpd="sng" algn="ctr">
            <a:solidFill>
              <a:srgbClr val="312288"/>
            </a:solidFill>
            <a:prstDash val="solid"/>
            <a:headEnd type="oval"/>
            <a:tailEnd type="none"/>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38" name="Freeform: Shape 1137">
            <a:extLst>
              <a:ext uri="{FF2B5EF4-FFF2-40B4-BE49-F238E27FC236}">
                <a16:creationId xmlns:a16="http://schemas.microsoft.com/office/drawing/2014/main" id="{E5578EEA-9534-4A15-9A60-EE20DF40B43A}"/>
              </a:ext>
            </a:extLst>
          </p:cNvPr>
          <p:cNvSpPr/>
          <p:nvPr/>
        </p:nvSpPr>
        <p:spPr>
          <a:xfrm>
            <a:off x="8846993" y="3980535"/>
            <a:ext cx="338667" cy="0"/>
          </a:xfrm>
          <a:custGeom>
            <a:avLst/>
            <a:gdLst>
              <a:gd name="connsiteX0" fmla="*/ 254000 w 254000"/>
              <a:gd name="connsiteY0" fmla="*/ 0 h 0"/>
              <a:gd name="connsiteX1" fmla="*/ 0 w 254000"/>
              <a:gd name="connsiteY1" fmla="*/ 0 h 0"/>
            </a:gdLst>
            <a:ahLst/>
            <a:cxnLst>
              <a:cxn ang="0">
                <a:pos x="connsiteX0" y="connsiteY0"/>
              </a:cxn>
              <a:cxn ang="0">
                <a:pos x="connsiteX1" y="connsiteY1"/>
              </a:cxn>
            </a:cxnLst>
            <a:rect l="l" t="t" r="r" b="b"/>
            <a:pathLst>
              <a:path w="254000">
                <a:moveTo>
                  <a:pt x="254000" y="0"/>
                </a:moveTo>
                <a:lnTo>
                  <a:pt x="0" y="0"/>
                </a:lnTo>
              </a:path>
            </a:pathLst>
          </a:custGeom>
          <a:noFill/>
          <a:ln w="15875" cap="flat" cmpd="sng" algn="ctr">
            <a:solidFill>
              <a:srgbClr val="312288"/>
            </a:solidFill>
            <a:prstDash val="solid"/>
            <a:headEnd type="oval"/>
            <a:tailEnd type="none"/>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39" name="Freeform: Shape 1138">
            <a:extLst>
              <a:ext uri="{FF2B5EF4-FFF2-40B4-BE49-F238E27FC236}">
                <a16:creationId xmlns:a16="http://schemas.microsoft.com/office/drawing/2014/main" id="{623E8843-F341-4C9C-B71D-0AE3DC45D679}"/>
              </a:ext>
            </a:extLst>
          </p:cNvPr>
          <p:cNvSpPr/>
          <p:nvPr/>
        </p:nvSpPr>
        <p:spPr>
          <a:xfrm>
            <a:off x="9007860" y="4234535"/>
            <a:ext cx="626533" cy="110067"/>
          </a:xfrm>
          <a:custGeom>
            <a:avLst/>
            <a:gdLst>
              <a:gd name="connsiteX0" fmla="*/ 469900 w 469900"/>
              <a:gd name="connsiteY0" fmla="*/ 82550 h 82550"/>
              <a:gd name="connsiteX1" fmla="*/ 0 w 469900"/>
              <a:gd name="connsiteY1" fmla="*/ 82550 h 82550"/>
              <a:gd name="connsiteX2" fmla="*/ 0 w 469900"/>
              <a:gd name="connsiteY2" fmla="*/ 0 h 82550"/>
            </a:gdLst>
            <a:ahLst/>
            <a:cxnLst>
              <a:cxn ang="0">
                <a:pos x="connsiteX0" y="connsiteY0"/>
              </a:cxn>
              <a:cxn ang="0">
                <a:pos x="connsiteX1" y="connsiteY1"/>
              </a:cxn>
              <a:cxn ang="0">
                <a:pos x="connsiteX2" y="connsiteY2"/>
              </a:cxn>
            </a:cxnLst>
            <a:rect l="l" t="t" r="r" b="b"/>
            <a:pathLst>
              <a:path w="469900" h="82550">
                <a:moveTo>
                  <a:pt x="469900" y="82550"/>
                </a:moveTo>
                <a:lnTo>
                  <a:pt x="0" y="82550"/>
                </a:lnTo>
                <a:lnTo>
                  <a:pt x="0" y="0"/>
                </a:lnTo>
              </a:path>
            </a:pathLst>
          </a:custGeom>
          <a:noFill/>
          <a:ln w="15875" cap="flat" cmpd="sng" algn="ctr">
            <a:solidFill>
              <a:srgbClr val="312288"/>
            </a:solidFill>
            <a:prstDash val="solid"/>
            <a:headEnd type="oval"/>
            <a:tailEnd type="oval"/>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40" name="Freeform: Shape 1139">
            <a:extLst>
              <a:ext uri="{FF2B5EF4-FFF2-40B4-BE49-F238E27FC236}">
                <a16:creationId xmlns:a16="http://schemas.microsoft.com/office/drawing/2014/main" id="{ED2FA7B9-BDA0-43C7-A286-8ED0456B0149}"/>
              </a:ext>
            </a:extLst>
          </p:cNvPr>
          <p:cNvSpPr/>
          <p:nvPr/>
        </p:nvSpPr>
        <p:spPr>
          <a:xfrm>
            <a:off x="9160260" y="4183735"/>
            <a:ext cx="389467" cy="0"/>
          </a:xfrm>
          <a:custGeom>
            <a:avLst/>
            <a:gdLst>
              <a:gd name="connsiteX0" fmla="*/ 292100 w 292100"/>
              <a:gd name="connsiteY0" fmla="*/ 0 h 0"/>
              <a:gd name="connsiteX1" fmla="*/ 0 w 292100"/>
              <a:gd name="connsiteY1" fmla="*/ 0 h 0"/>
            </a:gdLst>
            <a:ahLst/>
            <a:cxnLst>
              <a:cxn ang="0">
                <a:pos x="connsiteX0" y="connsiteY0"/>
              </a:cxn>
              <a:cxn ang="0">
                <a:pos x="connsiteX1" y="connsiteY1"/>
              </a:cxn>
            </a:cxnLst>
            <a:rect l="l" t="t" r="r" b="b"/>
            <a:pathLst>
              <a:path w="292100">
                <a:moveTo>
                  <a:pt x="292100" y="0"/>
                </a:moveTo>
                <a:lnTo>
                  <a:pt x="0" y="0"/>
                </a:lnTo>
              </a:path>
            </a:pathLst>
          </a:custGeom>
          <a:noFill/>
          <a:ln w="15875" cap="flat" cmpd="sng" algn="ctr">
            <a:solidFill>
              <a:srgbClr val="312288"/>
            </a:solidFill>
            <a:prstDash val="solid"/>
            <a:headEnd type="oval"/>
            <a:tailEnd type="none"/>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41" name="Arrow: Bent 1140">
            <a:extLst>
              <a:ext uri="{FF2B5EF4-FFF2-40B4-BE49-F238E27FC236}">
                <a16:creationId xmlns:a16="http://schemas.microsoft.com/office/drawing/2014/main" id="{323E6129-1300-480A-A028-1824FE7F11B4}"/>
              </a:ext>
            </a:extLst>
          </p:cNvPr>
          <p:cNvSpPr/>
          <p:nvPr/>
        </p:nvSpPr>
        <p:spPr>
          <a:xfrm rot="10800000">
            <a:off x="9635109" y="3709173"/>
            <a:ext cx="788327" cy="1769063"/>
          </a:xfrm>
          <a:prstGeom prst="bentArrow">
            <a:avLst>
              <a:gd name="adj1" fmla="val 11346"/>
              <a:gd name="adj2" fmla="val 13052"/>
              <a:gd name="adj3" fmla="val 19311"/>
              <a:gd name="adj4" fmla="val 25544"/>
            </a:avLst>
          </a:prstGeom>
          <a:solidFill>
            <a:srgbClr val="001423"/>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42" name="TextBox 1141">
            <a:extLst>
              <a:ext uri="{FF2B5EF4-FFF2-40B4-BE49-F238E27FC236}">
                <a16:creationId xmlns:a16="http://schemas.microsoft.com/office/drawing/2014/main" id="{87C9A32E-9ED6-46EE-BF5D-BAE277991D5F}"/>
              </a:ext>
            </a:extLst>
          </p:cNvPr>
          <p:cNvSpPr txBox="1"/>
          <p:nvPr/>
        </p:nvSpPr>
        <p:spPr>
          <a:xfrm>
            <a:off x="5440440" y="4669864"/>
            <a:ext cx="1117653" cy="5849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1423"/>
                </a:solidFill>
                <a:effectLst/>
                <a:uLnTx/>
                <a:uFillTx/>
                <a:latin typeface="Apis For Office"/>
                <a:ea typeface="+mn-ea"/>
                <a:cs typeface="+mn-cs"/>
              </a:rPr>
              <a:t>Insulin</a:t>
            </a:r>
            <a:br>
              <a:rPr kumimoji="0" lang="en-CA" sz="1067" b="0" i="0" u="none" strike="noStrike" kern="1200" cap="none" spc="0" normalizeH="0" baseline="0" noProof="0" dirty="0">
                <a:ln>
                  <a:noFill/>
                </a:ln>
                <a:solidFill>
                  <a:srgbClr val="001423"/>
                </a:solidFill>
                <a:effectLst/>
                <a:uLnTx/>
                <a:uFillTx/>
                <a:latin typeface="Apis For Office"/>
                <a:ea typeface="+mn-ea"/>
                <a:cs typeface="+mn-cs"/>
              </a:rPr>
            </a:br>
            <a:r>
              <a:rPr kumimoji="0" lang="en-CA" sz="1067" b="0" i="0" u="none" strike="noStrike" kern="1200" cap="none" spc="0" normalizeH="0" baseline="0" noProof="0" dirty="0">
                <a:ln>
                  <a:noFill/>
                </a:ln>
                <a:solidFill>
                  <a:srgbClr val="001423"/>
                </a:solidFill>
                <a:effectLst/>
                <a:uLnTx/>
                <a:uFillTx/>
                <a:latin typeface="Apis For Office"/>
                <a:ea typeface="+mn-ea"/>
                <a:cs typeface="+mn-cs"/>
              </a:rPr>
              <a:t>PP</a:t>
            </a:r>
            <a:br>
              <a:rPr kumimoji="0" lang="en-CA" sz="1067" b="0" i="0" u="none" strike="noStrike" kern="1200" cap="none" spc="0" normalizeH="0" baseline="0" noProof="0" dirty="0">
                <a:ln>
                  <a:noFill/>
                </a:ln>
                <a:solidFill>
                  <a:srgbClr val="001423"/>
                </a:solidFill>
                <a:effectLst/>
                <a:uLnTx/>
                <a:uFillTx/>
                <a:latin typeface="Apis For Office"/>
                <a:ea typeface="+mn-ea"/>
                <a:cs typeface="+mn-cs"/>
              </a:rPr>
            </a:br>
            <a:r>
              <a:rPr kumimoji="0" lang="en-CA" sz="1067" b="0" i="0" u="none" strike="noStrike" kern="1200" cap="none" spc="0" normalizeH="0" baseline="0" noProof="0" dirty="0">
                <a:ln>
                  <a:noFill/>
                </a:ln>
                <a:solidFill>
                  <a:srgbClr val="001423"/>
                </a:solidFill>
                <a:effectLst/>
                <a:uLnTx/>
                <a:uFillTx/>
                <a:latin typeface="Apis For Office"/>
                <a:ea typeface="+mn-ea"/>
                <a:cs typeface="+mn-cs"/>
              </a:rPr>
              <a:t>Amylin</a:t>
            </a:r>
            <a:endParaRPr kumimoji="0" lang="en-US" sz="1067" b="0" i="0" u="none" strike="noStrike" kern="1200" cap="none" spc="0" normalizeH="0" baseline="0" noProof="0" dirty="0">
              <a:ln>
                <a:noFill/>
              </a:ln>
              <a:solidFill>
                <a:srgbClr val="001423"/>
              </a:solidFill>
              <a:effectLst/>
              <a:uLnTx/>
              <a:uFillTx/>
              <a:latin typeface="Apis For Office"/>
              <a:ea typeface="+mn-ea"/>
              <a:cs typeface="+mn-cs"/>
            </a:endParaRPr>
          </a:p>
        </p:txBody>
      </p:sp>
      <p:sp>
        <p:nvSpPr>
          <p:cNvPr id="1143" name="TextBox 1142">
            <a:extLst>
              <a:ext uri="{FF2B5EF4-FFF2-40B4-BE49-F238E27FC236}">
                <a16:creationId xmlns:a16="http://schemas.microsoft.com/office/drawing/2014/main" id="{4523E720-F4FB-4801-AFA3-37933FF52A2B}"/>
              </a:ext>
            </a:extLst>
          </p:cNvPr>
          <p:cNvSpPr txBox="1"/>
          <p:nvPr/>
        </p:nvSpPr>
        <p:spPr>
          <a:xfrm>
            <a:off x="4404492" y="4696650"/>
            <a:ext cx="1117653" cy="4207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1423"/>
                </a:solidFill>
                <a:effectLst/>
                <a:uLnTx/>
                <a:uFillTx/>
                <a:latin typeface="Apis For Office"/>
                <a:ea typeface="+mn-ea"/>
                <a:cs typeface="+mn-cs"/>
              </a:rPr>
              <a:t>Leptin</a:t>
            </a:r>
            <a:br>
              <a:rPr kumimoji="0" lang="en-CA" sz="1067" b="0" i="0" u="none" strike="noStrike" kern="1200" cap="none" spc="0" normalizeH="0" baseline="0" noProof="0" dirty="0">
                <a:ln>
                  <a:noFill/>
                </a:ln>
                <a:solidFill>
                  <a:srgbClr val="001423"/>
                </a:solidFill>
                <a:effectLst/>
                <a:uLnTx/>
                <a:uFillTx/>
                <a:latin typeface="Apis For Office"/>
                <a:ea typeface="+mn-ea"/>
                <a:cs typeface="+mn-cs"/>
              </a:rPr>
            </a:br>
            <a:r>
              <a:rPr kumimoji="0" lang="en-CA" sz="1067" b="0" i="0" u="none" strike="noStrike" kern="1200" cap="none" spc="0" normalizeH="0" baseline="0" noProof="0" dirty="0">
                <a:ln>
                  <a:noFill/>
                </a:ln>
                <a:solidFill>
                  <a:srgbClr val="001423"/>
                </a:solidFill>
                <a:effectLst/>
                <a:uLnTx/>
                <a:uFillTx/>
                <a:latin typeface="Apis For Office"/>
                <a:ea typeface="+mn-ea"/>
                <a:cs typeface="+mn-cs"/>
              </a:rPr>
              <a:t>Adiponectin</a:t>
            </a:r>
            <a:endParaRPr kumimoji="0" lang="en-US" sz="1067" b="0" i="0" u="none" strike="noStrike" kern="1200" cap="none" spc="0" normalizeH="0" baseline="0" noProof="0" dirty="0">
              <a:ln>
                <a:noFill/>
              </a:ln>
              <a:solidFill>
                <a:srgbClr val="001423"/>
              </a:solidFill>
              <a:effectLst/>
              <a:uLnTx/>
              <a:uFillTx/>
              <a:latin typeface="Apis For Office"/>
              <a:ea typeface="+mn-ea"/>
              <a:cs typeface="+mn-cs"/>
            </a:endParaRPr>
          </a:p>
        </p:txBody>
      </p:sp>
      <p:sp>
        <p:nvSpPr>
          <p:cNvPr id="1144" name="TextBox 1143">
            <a:extLst>
              <a:ext uri="{FF2B5EF4-FFF2-40B4-BE49-F238E27FC236}">
                <a16:creationId xmlns:a16="http://schemas.microsoft.com/office/drawing/2014/main" id="{E03236AA-6399-4CB4-84DE-27509723192B}"/>
              </a:ext>
            </a:extLst>
          </p:cNvPr>
          <p:cNvSpPr txBox="1"/>
          <p:nvPr/>
        </p:nvSpPr>
        <p:spPr>
          <a:xfrm>
            <a:off x="9513390" y="3495490"/>
            <a:ext cx="691188" cy="2565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1423"/>
                </a:solidFill>
                <a:effectLst/>
                <a:uLnTx/>
                <a:uFillTx/>
                <a:latin typeface="Apis For Office"/>
                <a:ea typeface="+mn-ea"/>
                <a:cs typeface="+mn-cs"/>
              </a:rPr>
              <a:t>Taste</a:t>
            </a:r>
            <a:endParaRPr kumimoji="0" lang="en-US" sz="1067" b="0" i="0" u="none" strike="noStrike" kern="1200" cap="none" spc="0" normalizeH="0" baseline="0" noProof="0" dirty="0">
              <a:ln>
                <a:noFill/>
              </a:ln>
              <a:solidFill>
                <a:srgbClr val="001423"/>
              </a:solidFill>
              <a:effectLst/>
              <a:uLnTx/>
              <a:uFillTx/>
              <a:latin typeface="Apis For Office"/>
              <a:ea typeface="+mn-ea"/>
              <a:cs typeface="+mn-cs"/>
            </a:endParaRPr>
          </a:p>
        </p:txBody>
      </p:sp>
      <p:cxnSp>
        <p:nvCxnSpPr>
          <p:cNvPr id="1145" name="Straight Connector 1144">
            <a:extLst>
              <a:ext uri="{FF2B5EF4-FFF2-40B4-BE49-F238E27FC236}">
                <a16:creationId xmlns:a16="http://schemas.microsoft.com/office/drawing/2014/main" id="{86B3B473-5C2C-407E-8088-4C2F7A818CB7}"/>
              </a:ext>
            </a:extLst>
          </p:cNvPr>
          <p:cNvCxnSpPr>
            <a:cxnSpLocks/>
          </p:cNvCxnSpPr>
          <p:nvPr/>
        </p:nvCxnSpPr>
        <p:spPr>
          <a:xfrm>
            <a:off x="7387332" y="4253502"/>
            <a:ext cx="0" cy="630765"/>
          </a:xfrm>
          <a:prstGeom prst="line">
            <a:avLst/>
          </a:prstGeom>
          <a:noFill/>
          <a:ln w="15875" cap="flat" cmpd="sng" algn="ctr">
            <a:solidFill>
              <a:srgbClr val="312288"/>
            </a:solidFill>
            <a:prstDash val="solid"/>
            <a:headEnd type="oval"/>
            <a:tailEnd type="oval"/>
          </a:ln>
          <a:effectLst/>
        </p:spPr>
      </p:cxnSp>
      <p:cxnSp>
        <p:nvCxnSpPr>
          <p:cNvPr id="1146" name="Straight Connector 1145">
            <a:extLst>
              <a:ext uri="{FF2B5EF4-FFF2-40B4-BE49-F238E27FC236}">
                <a16:creationId xmlns:a16="http://schemas.microsoft.com/office/drawing/2014/main" id="{860A18D0-FD8D-4058-9AB0-B649F61CC7C7}"/>
              </a:ext>
            </a:extLst>
          </p:cNvPr>
          <p:cNvCxnSpPr>
            <a:cxnSpLocks/>
          </p:cNvCxnSpPr>
          <p:nvPr/>
        </p:nvCxnSpPr>
        <p:spPr>
          <a:xfrm>
            <a:off x="8840408" y="4253502"/>
            <a:ext cx="0" cy="630765"/>
          </a:xfrm>
          <a:prstGeom prst="line">
            <a:avLst/>
          </a:prstGeom>
          <a:noFill/>
          <a:ln w="15875" cap="flat" cmpd="sng" algn="ctr">
            <a:solidFill>
              <a:srgbClr val="312288"/>
            </a:solidFill>
            <a:prstDash val="solid"/>
            <a:headEnd type="oval"/>
            <a:tailEnd type="oval"/>
          </a:ln>
          <a:effectLst/>
        </p:spPr>
      </p:cxnSp>
      <p:sp>
        <p:nvSpPr>
          <p:cNvPr id="1147" name="TextBox 1146">
            <a:extLst>
              <a:ext uri="{FF2B5EF4-FFF2-40B4-BE49-F238E27FC236}">
                <a16:creationId xmlns:a16="http://schemas.microsoft.com/office/drawing/2014/main" id="{DC81B63A-3B8E-4B5B-B57B-C707F02961FB}"/>
              </a:ext>
            </a:extLst>
          </p:cNvPr>
          <p:cNvSpPr txBox="1"/>
          <p:nvPr/>
        </p:nvSpPr>
        <p:spPr>
          <a:xfrm>
            <a:off x="9086926" y="3670163"/>
            <a:ext cx="1117653" cy="2565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1423"/>
                </a:solidFill>
                <a:effectLst/>
                <a:uLnTx/>
                <a:uFillTx/>
                <a:latin typeface="Apis For Office"/>
                <a:ea typeface="+mn-ea"/>
                <a:cs typeface="+mn-cs"/>
              </a:rPr>
              <a:t>Ghrelin</a:t>
            </a:r>
            <a:endParaRPr kumimoji="0" lang="en-US" sz="1067" b="0" i="0" u="none" strike="noStrike" kern="1200" cap="none" spc="0" normalizeH="0" baseline="0" noProof="0" dirty="0">
              <a:ln>
                <a:noFill/>
              </a:ln>
              <a:solidFill>
                <a:srgbClr val="001423"/>
              </a:solidFill>
              <a:effectLst/>
              <a:uLnTx/>
              <a:uFillTx/>
              <a:latin typeface="Apis For Office"/>
              <a:ea typeface="+mn-ea"/>
              <a:cs typeface="+mn-cs"/>
            </a:endParaRPr>
          </a:p>
        </p:txBody>
      </p:sp>
      <p:sp>
        <p:nvSpPr>
          <p:cNvPr id="1148" name="TextBox 1147">
            <a:extLst>
              <a:ext uri="{FF2B5EF4-FFF2-40B4-BE49-F238E27FC236}">
                <a16:creationId xmlns:a16="http://schemas.microsoft.com/office/drawing/2014/main" id="{3DDE956C-FE1C-47C5-8095-6A56F54CF90C}"/>
              </a:ext>
            </a:extLst>
          </p:cNvPr>
          <p:cNvSpPr txBox="1"/>
          <p:nvPr/>
        </p:nvSpPr>
        <p:spPr>
          <a:xfrm>
            <a:off x="9086926" y="3844837"/>
            <a:ext cx="1117653" cy="2565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0000"/>
                </a:solidFill>
                <a:effectLst/>
                <a:uLnTx/>
                <a:uFillTx/>
                <a:latin typeface="Apis For Office"/>
                <a:ea typeface="+mn-ea"/>
                <a:cs typeface="+mn-cs"/>
              </a:rPr>
              <a:t>Stretching</a:t>
            </a:r>
            <a:endParaRPr kumimoji="0" lang="en-US" sz="1067"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1149" name="TextBox 1148">
            <a:extLst>
              <a:ext uri="{FF2B5EF4-FFF2-40B4-BE49-F238E27FC236}">
                <a16:creationId xmlns:a16="http://schemas.microsoft.com/office/drawing/2014/main" id="{12C51BAC-FD76-4D87-9B70-7AEB891FBE0D}"/>
              </a:ext>
            </a:extLst>
          </p:cNvPr>
          <p:cNvSpPr txBox="1"/>
          <p:nvPr/>
        </p:nvSpPr>
        <p:spPr>
          <a:xfrm>
            <a:off x="9086926" y="4019510"/>
            <a:ext cx="1117653" cy="2565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1423"/>
                </a:solidFill>
                <a:effectLst/>
                <a:uLnTx/>
                <a:uFillTx/>
                <a:latin typeface="Apis For Office"/>
                <a:ea typeface="+mn-ea"/>
                <a:cs typeface="+mn-cs"/>
              </a:rPr>
              <a:t>Leptin</a:t>
            </a:r>
            <a:endParaRPr kumimoji="0" lang="en-US" sz="1067" b="0" i="0" u="none" strike="noStrike" kern="1200" cap="none" spc="0" normalizeH="0" baseline="0" noProof="0" dirty="0">
              <a:ln>
                <a:noFill/>
              </a:ln>
              <a:solidFill>
                <a:srgbClr val="001423"/>
              </a:solidFill>
              <a:effectLst/>
              <a:uLnTx/>
              <a:uFillTx/>
              <a:latin typeface="Apis For Office"/>
              <a:ea typeface="+mn-ea"/>
              <a:cs typeface="+mn-cs"/>
            </a:endParaRPr>
          </a:p>
        </p:txBody>
      </p:sp>
      <p:sp>
        <p:nvSpPr>
          <p:cNvPr id="1150" name="TextBox 1149">
            <a:extLst>
              <a:ext uri="{FF2B5EF4-FFF2-40B4-BE49-F238E27FC236}">
                <a16:creationId xmlns:a16="http://schemas.microsoft.com/office/drawing/2014/main" id="{16C492C9-C1A4-4AAC-9A11-A3F14C4600BF}"/>
              </a:ext>
            </a:extLst>
          </p:cNvPr>
          <p:cNvSpPr txBox="1"/>
          <p:nvPr/>
        </p:nvSpPr>
        <p:spPr>
          <a:xfrm>
            <a:off x="9086926" y="4194185"/>
            <a:ext cx="1117653" cy="2565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1423"/>
                </a:solidFill>
                <a:effectLst/>
                <a:uLnTx/>
                <a:uFillTx/>
                <a:latin typeface="Apis For Office"/>
                <a:ea typeface="+mn-ea"/>
                <a:cs typeface="+mn-cs"/>
              </a:rPr>
              <a:t>CCK</a:t>
            </a:r>
            <a:endParaRPr kumimoji="0" lang="en-US" sz="1067" b="0" i="0" u="none" strike="noStrike" kern="1200" cap="none" spc="0" normalizeH="0" baseline="0" noProof="0" dirty="0">
              <a:ln>
                <a:noFill/>
              </a:ln>
              <a:solidFill>
                <a:srgbClr val="001423"/>
              </a:solidFill>
              <a:effectLst/>
              <a:uLnTx/>
              <a:uFillTx/>
              <a:latin typeface="Apis For Office"/>
              <a:ea typeface="+mn-ea"/>
              <a:cs typeface="+mn-cs"/>
            </a:endParaRPr>
          </a:p>
        </p:txBody>
      </p:sp>
      <p:sp>
        <p:nvSpPr>
          <p:cNvPr id="1151" name="TextBox 1150">
            <a:extLst>
              <a:ext uri="{FF2B5EF4-FFF2-40B4-BE49-F238E27FC236}">
                <a16:creationId xmlns:a16="http://schemas.microsoft.com/office/drawing/2014/main" id="{FF852516-96F8-475F-A3F2-B500AB7E3AAB}"/>
              </a:ext>
            </a:extLst>
          </p:cNvPr>
          <p:cNvSpPr txBox="1"/>
          <p:nvPr/>
        </p:nvSpPr>
        <p:spPr>
          <a:xfrm>
            <a:off x="9500058" y="4536105"/>
            <a:ext cx="704521" cy="2565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1423"/>
                </a:solidFill>
                <a:effectLst/>
                <a:uLnTx/>
                <a:uFillTx/>
                <a:latin typeface="Apis For Office"/>
                <a:ea typeface="+mn-ea"/>
                <a:cs typeface="+mn-cs"/>
              </a:rPr>
              <a:t>PYY</a:t>
            </a:r>
            <a:endParaRPr kumimoji="0" lang="en-US" sz="1067" b="0" i="0" u="none" strike="noStrike" kern="1200" cap="none" spc="0" normalizeH="0" baseline="0" noProof="0" dirty="0">
              <a:ln>
                <a:noFill/>
              </a:ln>
              <a:solidFill>
                <a:srgbClr val="001423"/>
              </a:solidFill>
              <a:effectLst/>
              <a:uLnTx/>
              <a:uFillTx/>
              <a:latin typeface="Apis For Office"/>
              <a:ea typeface="+mn-ea"/>
              <a:cs typeface="+mn-cs"/>
            </a:endParaRPr>
          </a:p>
        </p:txBody>
      </p:sp>
      <p:sp>
        <p:nvSpPr>
          <p:cNvPr id="1152" name="TextBox 1151">
            <a:extLst>
              <a:ext uri="{FF2B5EF4-FFF2-40B4-BE49-F238E27FC236}">
                <a16:creationId xmlns:a16="http://schemas.microsoft.com/office/drawing/2014/main" id="{5CF30DBB-3508-45A7-8711-709D25AB1196}"/>
              </a:ext>
            </a:extLst>
          </p:cNvPr>
          <p:cNvSpPr txBox="1"/>
          <p:nvPr/>
        </p:nvSpPr>
        <p:spPr>
          <a:xfrm>
            <a:off x="9500058" y="4727497"/>
            <a:ext cx="704521" cy="2565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1423"/>
                </a:solidFill>
                <a:effectLst/>
                <a:uLnTx/>
                <a:uFillTx/>
                <a:latin typeface="Apis For Office"/>
                <a:ea typeface="+mn-ea"/>
                <a:cs typeface="+mn-cs"/>
              </a:rPr>
              <a:t>OXM</a:t>
            </a:r>
            <a:endParaRPr kumimoji="0" lang="en-US" sz="1067" b="0" i="0" u="none" strike="noStrike" kern="1200" cap="none" spc="0" normalizeH="0" baseline="0" noProof="0" dirty="0">
              <a:ln>
                <a:noFill/>
              </a:ln>
              <a:solidFill>
                <a:srgbClr val="001423"/>
              </a:solidFill>
              <a:effectLst/>
              <a:uLnTx/>
              <a:uFillTx/>
              <a:latin typeface="Apis For Office"/>
              <a:ea typeface="+mn-ea"/>
              <a:cs typeface="+mn-cs"/>
            </a:endParaRPr>
          </a:p>
        </p:txBody>
      </p:sp>
      <p:sp>
        <p:nvSpPr>
          <p:cNvPr id="1153" name="TextBox 1152">
            <a:extLst>
              <a:ext uri="{FF2B5EF4-FFF2-40B4-BE49-F238E27FC236}">
                <a16:creationId xmlns:a16="http://schemas.microsoft.com/office/drawing/2014/main" id="{FAD16FD7-FBE5-45E3-8077-BBE44B2957D3}"/>
              </a:ext>
            </a:extLst>
          </p:cNvPr>
          <p:cNvSpPr txBox="1"/>
          <p:nvPr/>
        </p:nvSpPr>
        <p:spPr>
          <a:xfrm>
            <a:off x="9500058" y="4939479"/>
            <a:ext cx="704521" cy="2565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1423"/>
                </a:solidFill>
                <a:effectLst/>
                <a:uLnTx/>
                <a:uFillTx/>
                <a:latin typeface="Apis For Office"/>
                <a:ea typeface="+mn-ea"/>
                <a:cs typeface="+mn-cs"/>
              </a:rPr>
              <a:t>GLP-1</a:t>
            </a:r>
            <a:endParaRPr kumimoji="0" lang="en-US" sz="1067" b="0" i="0" u="none" strike="noStrike" kern="1200" cap="none" spc="0" normalizeH="0" baseline="0" noProof="0" dirty="0">
              <a:ln>
                <a:noFill/>
              </a:ln>
              <a:solidFill>
                <a:srgbClr val="001423"/>
              </a:solidFill>
              <a:effectLst/>
              <a:uLnTx/>
              <a:uFillTx/>
              <a:latin typeface="Apis For Office"/>
              <a:ea typeface="+mn-ea"/>
              <a:cs typeface="+mn-cs"/>
            </a:endParaRPr>
          </a:p>
        </p:txBody>
      </p:sp>
      <p:cxnSp>
        <p:nvCxnSpPr>
          <p:cNvPr id="1154" name="Straight Connector 1153">
            <a:extLst>
              <a:ext uri="{FF2B5EF4-FFF2-40B4-BE49-F238E27FC236}">
                <a16:creationId xmlns:a16="http://schemas.microsoft.com/office/drawing/2014/main" id="{1B13A66E-CBBC-4CB9-908D-5BA804DD74F1}"/>
              </a:ext>
            </a:extLst>
          </p:cNvPr>
          <p:cNvCxnSpPr>
            <a:cxnSpLocks/>
          </p:cNvCxnSpPr>
          <p:nvPr/>
        </p:nvCxnSpPr>
        <p:spPr>
          <a:xfrm>
            <a:off x="5679648" y="5144076"/>
            <a:ext cx="0" cy="159059"/>
          </a:xfrm>
          <a:prstGeom prst="line">
            <a:avLst/>
          </a:prstGeom>
          <a:noFill/>
          <a:ln w="15875" cap="flat" cmpd="sng" algn="ctr">
            <a:solidFill>
              <a:srgbClr val="001423"/>
            </a:solidFill>
            <a:prstDash val="solid"/>
            <a:headEnd type="oval"/>
            <a:tailEnd type="oval"/>
          </a:ln>
          <a:effectLst/>
        </p:spPr>
      </p:cxnSp>
      <p:cxnSp>
        <p:nvCxnSpPr>
          <p:cNvPr id="1155" name="Straight Connector 1154">
            <a:extLst>
              <a:ext uri="{FF2B5EF4-FFF2-40B4-BE49-F238E27FC236}">
                <a16:creationId xmlns:a16="http://schemas.microsoft.com/office/drawing/2014/main" id="{4ACCD8E0-5B7B-4879-9A30-D79B493F2BC5}"/>
              </a:ext>
            </a:extLst>
          </p:cNvPr>
          <p:cNvCxnSpPr>
            <a:cxnSpLocks/>
          </p:cNvCxnSpPr>
          <p:nvPr/>
        </p:nvCxnSpPr>
        <p:spPr>
          <a:xfrm>
            <a:off x="4669759" y="5145003"/>
            <a:ext cx="0" cy="159059"/>
          </a:xfrm>
          <a:prstGeom prst="line">
            <a:avLst/>
          </a:prstGeom>
          <a:noFill/>
          <a:ln w="15875" cap="flat" cmpd="sng" algn="ctr">
            <a:solidFill>
              <a:srgbClr val="001423"/>
            </a:solidFill>
            <a:prstDash val="solid"/>
            <a:headEnd type="oval"/>
            <a:tailEnd type="oval"/>
          </a:ln>
          <a:effectLst/>
        </p:spPr>
      </p:cxnSp>
      <p:sp>
        <p:nvSpPr>
          <p:cNvPr id="1156" name="Freeform: Shape 1155">
            <a:extLst>
              <a:ext uri="{FF2B5EF4-FFF2-40B4-BE49-F238E27FC236}">
                <a16:creationId xmlns:a16="http://schemas.microsoft.com/office/drawing/2014/main" id="{F63B0AFF-73BC-4BB5-9ABA-CE2B73CABA72}"/>
              </a:ext>
            </a:extLst>
          </p:cNvPr>
          <p:cNvSpPr/>
          <p:nvPr/>
        </p:nvSpPr>
        <p:spPr>
          <a:xfrm>
            <a:off x="8842760" y="3637635"/>
            <a:ext cx="685800" cy="533400"/>
          </a:xfrm>
          <a:custGeom>
            <a:avLst/>
            <a:gdLst>
              <a:gd name="connsiteX0" fmla="*/ 514350 w 514350"/>
              <a:gd name="connsiteY0" fmla="*/ 0 h 400050"/>
              <a:gd name="connsiteX1" fmla="*/ 0 w 514350"/>
              <a:gd name="connsiteY1" fmla="*/ 0 h 400050"/>
              <a:gd name="connsiteX2" fmla="*/ 0 w 514350"/>
              <a:gd name="connsiteY2" fmla="*/ 400050 h 400050"/>
            </a:gdLst>
            <a:ahLst/>
            <a:cxnLst>
              <a:cxn ang="0">
                <a:pos x="connsiteX0" y="connsiteY0"/>
              </a:cxn>
              <a:cxn ang="0">
                <a:pos x="connsiteX1" y="connsiteY1"/>
              </a:cxn>
              <a:cxn ang="0">
                <a:pos x="connsiteX2" y="connsiteY2"/>
              </a:cxn>
            </a:cxnLst>
            <a:rect l="l" t="t" r="r" b="b"/>
            <a:pathLst>
              <a:path w="514350" h="400050">
                <a:moveTo>
                  <a:pt x="514350" y="0"/>
                </a:moveTo>
                <a:lnTo>
                  <a:pt x="0" y="0"/>
                </a:lnTo>
                <a:lnTo>
                  <a:pt x="0" y="400050"/>
                </a:lnTo>
              </a:path>
            </a:pathLst>
          </a:custGeom>
          <a:noFill/>
          <a:ln w="15875" cap="flat" cmpd="sng" algn="ctr">
            <a:solidFill>
              <a:srgbClr val="312288"/>
            </a:solidFill>
            <a:prstDash val="solid"/>
            <a:headEnd type="oval"/>
            <a:tailEnd type="oval"/>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57" name="Freeform: Shape 1156">
            <a:extLst>
              <a:ext uri="{FF2B5EF4-FFF2-40B4-BE49-F238E27FC236}">
                <a16:creationId xmlns:a16="http://schemas.microsoft.com/office/drawing/2014/main" id="{30BAE68A-42BA-4309-B13F-44102FF719B0}"/>
              </a:ext>
            </a:extLst>
          </p:cNvPr>
          <p:cNvSpPr/>
          <p:nvPr/>
        </p:nvSpPr>
        <p:spPr>
          <a:xfrm>
            <a:off x="8999394" y="4243002"/>
            <a:ext cx="651933" cy="448733"/>
          </a:xfrm>
          <a:custGeom>
            <a:avLst/>
            <a:gdLst>
              <a:gd name="connsiteX0" fmla="*/ 488950 w 488950"/>
              <a:gd name="connsiteY0" fmla="*/ 336550 h 336550"/>
              <a:gd name="connsiteX1" fmla="*/ 0 w 488950"/>
              <a:gd name="connsiteY1" fmla="*/ 336550 h 336550"/>
              <a:gd name="connsiteX2" fmla="*/ 0 w 488950"/>
              <a:gd name="connsiteY2" fmla="*/ 0 h 336550"/>
            </a:gdLst>
            <a:ahLst/>
            <a:cxnLst>
              <a:cxn ang="0">
                <a:pos x="connsiteX0" y="connsiteY0"/>
              </a:cxn>
              <a:cxn ang="0">
                <a:pos x="connsiteX1" y="connsiteY1"/>
              </a:cxn>
              <a:cxn ang="0">
                <a:pos x="connsiteX2" y="connsiteY2"/>
              </a:cxn>
            </a:cxnLst>
            <a:rect l="l" t="t" r="r" b="b"/>
            <a:pathLst>
              <a:path w="488950" h="336550">
                <a:moveTo>
                  <a:pt x="488950" y="336550"/>
                </a:moveTo>
                <a:lnTo>
                  <a:pt x="0" y="336550"/>
                </a:lnTo>
                <a:lnTo>
                  <a:pt x="0" y="0"/>
                </a:lnTo>
              </a:path>
            </a:pathLst>
          </a:custGeom>
          <a:noFill/>
          <a:ln w="15875" cap="flat" cmpd="sng" algn="ctr">
            <a:solidFill>
              <a:srgbClr val="312288"/>
            </a:solidFill>
            <a:prstDash val="solid"/>
            <a:headEnd type="oval"/>
            <a:tailEnd type="none"/>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58" name="Freeform: Shape 1157">
            <a:extLst>
              <a:ext uri="{FF2B5EF4-FFF2-40B4-BE49-F238E27FC236}">
                <a16:creationId xmlns:a16="http://schemas.microsoft.com/office/drawing/2014/main" id="{BD520771-81C5-4DEB-81E2-2E5525F29906}"/>
              </a:ext>
            </a:extLst>
          </p:cNvPr>
          <p:cNvSpPr/>
          <p:nvPr/>
        </p:nvSpPr>
        <p:spPr>
          <a:xfrm>
            <a:off x="9202594" y="4691735"/>
            <a:ext cx="448733" cy="194733"/>
          </a:xfrm>
          <a:custGeom>
            <a:avLst/>
            <a:gdLst>
              <a:gd name="connsiteX0" fmla="*/ 336550 w 336550"/>
              <a:gd name="connsiteY0" fmla="*/ 146050 h 146050"/>
              <a:gd name="connsiteX1" fmla="*/ 0 w 336550"/>
              <a:gd name="connsiteY1" fmla="*/ 146050 h 146050"/>
              <a:gd name="connsiteX2" fmla="*/ 0 w 336550"/>
              <a:gd name="connsiteY2" fmla="*/ 0 h 146050"/>
            </a:gdLst>
            <a:ahLst/>
            <a:cxnLst>
              <a:cxn ang="0">
                <a:pos x="connsiteX0" y="connsiteY0"/>
              </a:cxn>
              <a:cxn ang="0">
                <a:pos x="connsiteX1" y="connsiteY1"/>
              </a:cxn>
              <a:cxn ang="0">
                <a:pos x="connsiteX2" y="connsiteY2"/>
              </a:cxn>
            </a:cxnLst>
            <a:rect l="l" t="t" r="r" b="b"/>
            <a:pathLst>
              <a:path w="336550" h="146050">
                <a:moveTo>
                  <a:pt x="336550" y="146050"/>
                </a:moveTo>
                <a:lnTo>
                  <a:pt x="0" y="146050"/>
                </a:lnTo>
                <a:lnTo>
                  <a:pt x="0" y="0"/>
                </a:lnTo>
              </a:path>
            </a:pathLst>
          </a:custGeom>
          <a:noFill/>
          <a:ln w="15875" cap="flat" cmpd="sng" algn="ctr">
            <a:solidFill>
              <a:srgbClr val="312288"/>
            </a:solidFill>
            <a:prstDash val="solid"/>
            <a:headEnd type="oval"/>
            <a:tailEnd type="none"/>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sp>
        <p:nvSpPr>
          <p:cNvPr id="1159" name="Freeform: Shape 1158">
            <a:extLst>
              <a:ext uri="{FF2B5EF4-FFF2-40B4-BE49-F238E27FC236}">
                <a16:creationId xmlns:a16="http://schemas.microsoft.com/office/drawing/2014/main" id="{E3871E47-660D-467D-9F76-DEF2C3DB4C25}"/>
              </a:ext>
            </a:extLst>
          </p:cNvPr>
          <p:cNvSpPr/>
          <p:nvPr/>
        </p:nvSpPr>
        <p:spPr>
          <a:xfrm>
            <a:off x="9304193" y="4903401"/>
            <a:ext cx="228600" cy="186267"/>
          </a:xfrm>
          <a:custGeom>
            <a:avLst/>
            <a:gdLst>
              <a:gd name="connsiteX0" fmla="*/ 171450 w 171450"/>
              <a:gd name="connsiteY0" fmla="*/ 139700 h 139700"/>
              <a:gd name="connsiteX1" fmla="*/ 0 w 171450"/>
              <a:gd name="connsiteY1" fmla="*/ 139700 h 139700"/>
              <a:gd name="connsiteX2" fmla="*/ 0 w 171450"/>
              <a:gd name="connsiteY2" fmla="*/ 0 h 139700"/>
            </a:gdLst>
            <a:ahLst/>
            <a:cxnLst>
              <a:cxn ang="0">
                <a:pos x="connsiteX0" y="connsiteY0"/>
              </a:cxn>
              <a:cxn ang="0">
                <a:pos x="connsiteX1" y="connsiteY1"/>
              </a:cxn>
              <a:cxn ang="0">
                <a:pos x="connsiteX2" y="connsiteY2"/>
              </a:cxn>
            </a:cxnLst>
            <a:rect l="l" t="t" r="r" b="b"/>
            <a:pathLst>
              <a:path w="171450" h="139700">
                <a:moveTo>
                  <a:pt x="171450" y="139700"/>
                </a:moveTo>
                <a:lnTo>
                  <a:pt x="0" y="139700"/>
                </a:lnTo>
                <a:lnTo>
                  <a:pt x="0" y="0"/>
                </a:lnTo>
              </a:path>
            </a:pathLst>
          </a:custGeom>
          <a:noFill/>
          <a:ln w="15875" cap="flat" cmpd="sng" algn="ctr">
            <a:solidFill>
              <a:srgbClr val="312288"/>
            </a:solidFill>
            <a:prstDash val="solid"/>
            <a:headEnd type="oval"/>
            <a:tailEnd type="none"/>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1965"/>
              </a:solidFill>
              <a:effectLst/>
              <a:uLnTx/>
              <a:uFillTx/>
              <a:latin typeface="Apis For Office"/>
              <a:ea typeface="+mn-ea"/>
              <a:cs typeface="+mn-cs"/>
            </a:endParaRPr>
          </a:p>
        </p:txBody>
      </p:sp>
      <p:cxnSp>
        <p:nvCxnSpPr>
          <p:cNvPr id="1160" name="Connector: Elbow 1159">
            <a:extLst>
              <a:ext uri="{FF2B5EF4-FFF2-40B4-BE49-F238E27FC236}">
                <a16:creationId xmlns:a16="http://schemas.microsoft.com/office/drawing/2014/main" id="{94670409-DAD1-40EB-BEB9-37A643D65A4B}"/>
              </a:ext>
            </a:extLst>
          </p:cNvPr>
          <p:cNvCxnSpPr>
            <a:cxnSpLocks/>
          </p:cNvCxnSpPr>
          <p:nvPr/>
        </p:nvCxnSpPr>
        <p:spPr>
          <a:xfrm flipV="1">
            <a:off x="1450023" y="3077396"/>
            <a:ext cx="1408483" cy="1313961"/>
          </a:xfrm>
          <a:prstGeom prst="bentConnector2">
            <a:avLst/>
          </a:prstGeom>
          <a:noFill/>
          <a:ln w="19050" cap="flat" cmpd="sng" algn="ctr">
            <a:solidFill>
              <a:srgbClr val="E64A0E">
                <a:lumMod val="50000"/>
              </a:srgbClr>
            </a:solidFill>
            <a:prstDash val="solid"/>
            <a:headEnd type="oval"/>
            <a:tailEnd type="oval"/>
          </a:ln>
          <a:effectLst/>
        </p:spPr>
      </p:cxnSp>
      <p:sp>
        <p:nvSpPr>
          <p:cNvPr id="2" name="CasellaDiTesto 1">
            <a:extLst>
              <a:ext uri="{FF2B5EF4-FFF2-40B4-BE49-F238E27FC236}">
                <a16:creationId xmlns:a16="http://schemas.microsoft.com/office/drawing/2014/main" id="{7DFFDEFE-484A-0280-0582-1F66639D404E}"/>
              </a:ext>
            </a:extLst>
          </p:cNvPr>
          <p:cNvSpPr txBox="1"/>
          <p:nvPr/>
        </p:nvSpPr>
        <p:spPr>
          <a:xfrm>
            <a:off x="952500" y="262234"/>
            <a:ext cx="10560466" cy="830997"/>
          </a:xfrm>
          <a:prstGeom prst="rect">
            <a:avLst/>
          </a:prstGeom>
          <a:noFill/>
        </p:spPr>
        <p:txBody>
          <a:bodyPr wrap="square" rtlCol="0">
            <a:spAutoFit/>
          </a:bodyPr>
          <a:lstStyle/>
          <a:p>
            <a:r>
              <a:rPr lang="it-IT" sz="2400" b="1" dirty="0">
                <a:effectLst>
                  <a:outerShdw blurRad="38100" dist="38100" dir="2700000" algn="tl">
                    <a:srgbClr val="000000">
                      <a:alpha val="43137"/>
                    </a:srgbClr>
                  </a:outerShdw>
                </a:effectLst>
              </a:rPr>
              <a:t>Farmaci a base di ormoni stimolati dai nutrienti (GLP1ra o GIP/GLP1ra): meccanismo d'azione</a:t>
            </a:r>
          </a:p>
        </p:txBody>
      </p:sp>
    </p:spTree>
    <p:extLst>
      <p:ext uri="{BB962C8B-B14F-4D97-AF65-F5344CB8AC3E}">
        <p14:creationId xmlns:p14="http://schemas.microsoft.com/office/powerpoint/2010/main" val="3782047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CE435-B5B3-4F05-99FD-2116BEE0A94F}"/>
              </a:ext>
            </a:extLst>
          </p:cNvPr>
          <p:cNvSpPr>
            <a:spLocks noGrp="1"/>
          </p:cNvSpPr>
          <p:nvPr>
            <p:ph type="title"/>
          </p:nvPr>
        </p:nvSpPr>
        <p:spPr>
          <a:xfrm>
            <a:off x="2638136" y="188373"/>
            <a:ext cx="7630391" cy="1325563"/>
          </a:xfrm>
        </p:spPr>
        <p:txBody>
          <a:bodyPr/>
          <a:lstStyle/>
          <a:p>
            <a:r>
              <a:rPr lang="en-GB" dirty="0"/>
              <a:t>Treatment strategies for obesity</a:t>
            </a:r>
          </a:p>
        </p:txBody>
      </p:sp>
      <p:sp>
        <p:nvSpPr>
          <p:cNvPr id="4" name="Text Placeholder 3">
            <a:extLst>
              <a:ext uri="{FF2B5EF4-FFF2-40B4-BE49-F238E27FC236}">
                <a16:creationId xmlns:a16="http://schemas.microsoft.com/office/drawing/2014/main" id="{8E9ACDF6-FBF1-45A4-A2C3-40C84924D9B1}"/>
              </a:ext>
            </a:extLst>
          </p:cNvPr>
          <p:cNvSpPr>
            <a:spLocks noGrp="1"/>
          </p:cNvSpPr>
          <p:nvPr>
            <p:ph type="body" sz="quarter" idx="13"/>
          </p:nvPr>
        </p:nvSpPr>
        <p:spPr>
          <a:xfrm>
            <a:off x="647999" y="6210000"/>
            <a:ext cx="8652000" cy="324000"/>
          </a:xfrm>
        </p:spPr>
        <p:txBody>
          <a:bodyPr/>
          <a:lstStyle/>
          <a:p>
            <a:r>
              <a:rPr lang="en-US" dirty="0"/>
              <a:t>*approved by the EMA; †approved by the FDA; ‡approved by Health Canada.</a:t>
            </a:r>
            <a:br>
              <a:rPr lang="en-US" dirty="0"/>
            </a:br>
            <a:r>
              <a:rPr lang="en-US" dirty="0"/>
              <a:t>1. </a:t>
            </a:r>
            <a:r>
              <a:rPr lang="en-GB" dirty="0"/>
              <a:t>Garvey et al. </a:t>
            </a:r>
            <a:r>
              <a:rPr lang="en-GB" dirty="0" err="1"/>
              <a:t>Endocr</a:t>
            </a:r>
            <a:r>
              <a:rPr lang="en-GB" dirty="0"/>
              <a:t> </a:t>
            </a:r>
            <a:r>
              <a:rPr lang="en-GB" dirty="0" err="1"/>
              <a:t>Pract</a:t>
            </a:r>
            <a:r>
              <a:rPr lang="en-GB" dirty="0"/>
              <a:t>. 2016:1–203; 2. </a:t>
            </a:r>
            <a:r>
              <a:rPr lang="en-GB" dirty="0" err="1"/>
              <a:t>Mechanick</a:t>
            </a:r>
            <a:r>
              <a:rPr lang="en-GB" dirty="0"/>
              <a:t> JI et al. SOARD. 2020;16:175-247; 3. </a:t>
            </a:r>
            <a:r>
              <a:rPr lang="it-IT" dirty="0"/>
              <a:t>Wharton et al. CMAJ. 2020;192:E875-91</a:t>
            </a:r>
            <a:r>
              <a:rPr lang="en-GB" dirty="0"/>
              <a:t>; 4. </a:t>
            </a:r>
            <a:r>
              <a:rPr lang="en-US" dirty="0"/>
              <a:t>FDA approved drugs. Available at: http://www.fda.gov/Drugs/default.htm. Accessed October 2022; 5. Pharmacotherapy in Obesity Management. Obesity Canada. 2022. Available at: https://obesitycanada.ca/wp-content/uploads/2022/10/Pharmacotherapy-CPG-2022_final.pdf. Accessed November 2022; 6. EMA approved drugs. Available at: http://www.ema.europa.eu/. Accessed October 2022.</a:t>
            </a:r>
            <a:endParaRPr lang="en-GB" dirty="0"/>
          </a:p>
        </p:txBody>
      </p:sp>
      <p:grpSp>
        <p:nvGrpSpPr>
          <p:cNvPr id="186" name="Group 185">
            <a:extLst>
              <a:ext uri="{FF2B5EF4-FFF2-40B4-BE49-F238E27FC236}">
                <a16:creationId xmlns:a16="http://schemas.microsoft.com/office/drawing/2014/main" id="{BD665E4F-6CBC-45E7-A768-B4403698F11C}"/>
              </a:ext>
            </a:extLst>
          </p:cNvPr>
          <p:cNvGrpSpPr/>
          <p:nvPr/>
        </p:nvGrpSpPr>
        <p:grpSpPr>
          <a:xfrm>
            <a:off x="4292981" y="1815043"/>
            <a:ext cx="3644986" cy="4190902"/>
            <a:chOff x="312738" y="1311274"/>
            <a:chExt cx="2786121" cy="2971801"/>
          </a:xfrm>
        </p:grpSpPr>
        <p:sp>
          <p:nvSpPr>
            <p:cNvPr id="188" name="Rounded Rectangle 39">
              <a:extLst>
                <a:ext uri="{FF2B5EF4-FFF2-40B4-BE49-F238E27FC236}">
                  <a16:creationId xmlns:a16="http://schemas.microsoft.com/office/drawing/2014/main" id="{FE2BAAF7-6EE9-4439-B5EB-76C1351B9EF5}"/>
                </a:ext>
              </a:extLst>
            </p:cNvPr>
            <p:cNvSpPr/>
            <p:nvPr/>
          </p:nvSpPr>
          <p:spPr bwMode="gray">
            <a:xfrm>
              <a:off x="312738" y="1725268"/>
              <a:ext cx="2786121" cy="2557807"/>
            </a:xfrm>
            <a:prstGeom prst="rect">
              <a:avLst/>
            </a:prstGeom>
            <a:solidFill>
              <a:schemeClr val="accent5">
                <a:lumMod val="20000"/>
                <a:lumOff val="80000"/>
              </a:schemeClr>
            </a:solidFill>
            <a:ln w="6350" algn="ctr">
              <a:noFill/>
              <a:miter lim="800000"/>
              <a:headEnd/>
              <a:tailEnd/>
            </a:ln>
          </p:spPr>
          <p:txBody>
            <a:bodyPr wrap="square" lIns="88900" tIns="88900" rIns="88900" bIns="88900" rtlCol="0" anchor="ctr"/>
            <a:lstStyle/>
            <a:p>
              <a:pPr algn="ctr">
                <a:spcBef>
                  <a:spcPts val="300"/>
                </a:spcBef>
                <a:buFont typeface="Wingdings 2" pitchFamily="18" charset="2"/>
                <a:buNone/>
              </a:pPr>
              <a:endParaRPr lang="en-GB" sz="1400">
                <a:solidFill>
                  <a:prstClr val="black"/>
                </a:solidFill>
              </a:endParaRPr>
            </a:p>
          </p:txBody>
        </p:sp>
        <p:sp>
          <p:nvSpPr>
            <p:cNvPr id="189" name="Rounded Rectangle 39">
              <a:extLst>
                <a:ext uri="{FF2B5EF4-FFF2-40B4-BE49-F238E27FC236}">
                  <a16:creationId xmlns:a16="http://schemas.microsoft.com/office/drawing/2014/main" id="{9764DE39-9F23-46F3-8FBB-105378C96E20}"/>
                </a:ext>
              </a:extLst>
            </p:cNvPr>
            <p:cNvSpPr/>
            <p:nvPr/>
          </p:nvSpPr>
          <p:spPr bwMode="gray">
            <a:xfrm>
              <a:off x="312738" y="1311274"/>
              <a:ext cx="2786121" cy="314325"/>
            </a:xfrm>
            <a:prstGeom prst="round2SameRect">
              <a:avLst>
                <a:gd name="adj1" fmla="val 0"/>
                <a:gd name="adj2" fmla="val 0"/>
              </a:avLst>
            </a:prstGeom>
            <a:solidFill>
              <a:srgbClr val="3B97DE"/>
            </a:solidFill>
            <a:ln w="3175" algn="ctr">
              <a:noFill/>
              <a:miter lim="800000"/>
              <a:headEnd/>
              <a:tailEnd/>
            </a:ln>
          </p:spPr>
          <p:txBody>
            <a:bodyPr wrap="square" lIns="0" tIns="0" rIns="0" bIns="0" rtlCol="0" anchor="ctr"/>
            <a:lstStyle/>
            <a:p>
              <a:pPr algn="ctr">
                <a:spcBef>
                  <a:spcPts val="300"/>
                </a:spcBef>
                <a:buFont typeface="Wingdings 2" pitchFamily="18" charset="2"/>
                <a:buNone/>
              </a:pPr>
              <a:r>
                <a:rPr lang="en-GB" sz="1600" b="1">
                  <a:solidFill>
                    <a:prstClr val="white"/>
                  </a:solidFill>
                </a:rPr>
                <a:t>Pharmacotherapy</a:t>
              </a:r>
            </a:p>
          </p:txBody>
        </p:sp>
        <p:grpSp>
          <p:nvGrpSpPr>
            <p:cNvPr id="190" name="Group 189">
              <a:extLst>
                <a:ext uri="{FF2B5EF4-FFF2-40B4-BE49-F238E27FC236}">
                  <a16:creationId xmlns:a16="http://schemas.microsoft.com/office/drawing/2014/main" id="{9BA4DD91-1114-467A-AD5A-2C53DBB25717}"/>
                </a:ext>
              </a:extLst>
            </p:cNvPr>
            <p:cNvGrpSpPr/>
            <p:nvPr/>
          </p:nvGrpSpPr>
          <p:grpSpPr>
            <a:xfrm>
              <a:off x="398970" y="1580250"/>
              <a:ext cx="2613582" cy="243367"/>
              <a:chOff x="376649" y="1580250"/>
              <a:chExt cx="2613582" cy="243367"/>
            </a:xfrm>
          </p:grpSpPr>
          <p:grpSp>
            <p:nvGrpSpPr>
              <p:cNvPr id="191" name="Group 190">
                <a:extLst>
                  <a:ext uri="{FF2B5EF4-FFF2-40B4-BE49-F238E27FC236}">
                    <a16:creationId xmlns:a16="http://schemas.microsoft.com/office/drawing/2014/main" id="{C613D361-A2A4-4D79-8E3E-C699C611D080}"/>
                  </a:ext>
                </a:extLst>
              </p:cNvPr>
              <p:cNvGrpSpPr/>
              <p:nvPr/>
            </p:nvGrpSpPr>
            <p:grpSpPr>
              <a:xfrm>
                <a:off x="376649" y="1580250"/>
                <a:ext cx="46595" cy="243367"/>
                <a:chOff x="3600992" y="851864"/>
                <a:chExt cx="40494" cy="211503"/>
              </a:xfrm>
            </p:grpSpPr>
            <p:sp>
              <p:nvSpPr>
                <p:cNvPr id="202" name="Oval 201">
                  <a:extLst>
                    <a:ext uri="{FF2B5EF4-FFF2-40B4-BE49-F238E27FC236}">
                      <a16:creationId xmlns:a16="http://schemas.microsoft.com/office/drawing/2014/main" id="{36740BEC-5B47-45AB-81F7-08F6FC9EAD1B}"/>
                    </a:ext>
                  </a:extLst>
                </p:cNvPr>
                <p:cNvSpPr/>
                <p:nvPr/>
              </p:nvSpPr>
              <p:spPr bwMode="gray">
                <a:xfrm>
                  <a:off x="3609032" y="1036418"/>
                  <a:ext cx="24500" cy="26949"/>
                </a:xfrm>
                <a:prstGeom prst="ellipse">
                  <a:avLst/>
                </a:prstGeom>
                <a:solidFill>
                  <a:schemeClr val="accent3"/>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03" name="Oval 202">
                  <a:extLst>
                    <a:ext uri="{FF2B5EF4-FFF2-40B4-BE49-F238E27FC236}">
                      <a16:creationId xmlns:a16="http://schemas.microsoft.com/office/drawing/2014/main" id="{0CB1F0D4-ED11-45EC-9838-3E06FDAE7990}"/>
                    </a:ext>
                  </a:extLst>
                </p:cNvPr>
                <p:cNvSpPr/>
                <p:nvPr/>
              </p:nvSpPr>
              <p:spPr bwMode="gray">
                <a:xfrm>
                  <a:off x="3609032" y="851864"/>
                  <a:ext cx="24500" cy="26949"/>
                </a:xfrm>
                <a:prstGeom prst="ellipse">
                  <a:avLst/>
                </a:prstGeom>
                <a:solidFill>
                  <a:schemeClr val="accent3"/>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grpSp>
              <p:nvGrpSpPr>
                <p:cNvPr id="204" name="Group 203">
                  <a:extLst>
                    <a:ext uri="{FF2B5EF4-FFF2-40B4-BE49-F238E27FC236}">
                      <a16:creationId xmlns:a16="http://schemas.microsoft.com/office/drawing/2014/main" id="{6CB5969E-BE29-4B47-B99F-1DFD87447FB7}"/>
                    </a:ext>
                  </a:extLst>
                </p:cNvPr>
                <p:cNvGrpSpPr/>
                <p:nvPr/>
              </p:nvGrpSpPr>
              <p:grpSpPr>
                <a:xfrm>
                  <a:off x="3600992" y="864079"/>
                  <a:ext cx="40494" cy="185488"/>
                  <a:chOff x="4517745" y="6009328"/>
                  <a:chExt cx="166255" cy="692291"/>
                </a:xfrm>
              </p:grpSpPr>
              <p:sp>
                <p:nvSpPr>
                  <p:cNvPr id="205" name="Rounded Rectangle 410">
                    <a:extLst>
                      <a:ext uri="{FF2B5EF4-FFF2-40B4-BE49-F238E27FC236}">
                        <a16:creationId xmlns:a16="http://schemas.microsoft.com/office/drawing/2014/main" id="{7D29BB76-B0C3-446E-82AA-5D9C220102C9}"/>
                      </a:ext>
                    </a:extLst>
                  </p:cNvPr>
                  <p:cNvSpPr/>
                  <p:nvPr/>
                </p:nvSpPr>
                <p:spPr bwMode="gray">
                  <a:xfrm rot="5400000" flipH="1">
                    <a:off x="4529028" y="6057970"/>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06" name="Oval 205">
                    <a:extLst>
                      <a:ext uri="{FF2B5EF4-FFF2-40B4-BE49-F238E27FC236}">
                        <a16:creationId xmlns:a16="http://schemas.microsoft.com/office/drawing/2014/main" id="{63BDEDF4-E85B-4D44-840C-22C0AA89A3E1}"/>
                      </a:ext>
                    </a:extLst>
                  </p:cNvPr>
                  <p:cNvSpPr/>
                  <p:nvPr/>
                </p:nvSpPr>
                <p:spPr bwMode="gray">
                  <a:xfrm>
                    <a:off x="4517745" y="6127527"/>
                    <a:ext cx="166255" cy="166255"/>
                  </a:xfrm>
                  <a:prstGeom prst="ellipse">
                    <a:avLst/>
                  </a:prstGeom>
                  <a:no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07" name="Rounded Rectangle 412">
                    <a:extLst>
                      <a:ext uri="{FF2B5EF4-FFF2-40B4-BE49-F238E27FC236}">
                        <a16:creationId xmlns:a16="http://schemas.microsoft.com/office/drawing/2014/main" id="{A33A4891-7270-485E-9AD8-9B32AE168245}"/>
                      </a:ext>
                    </a:extLst>
                  </p:cNvPr>
                  <p:cNvSpPr/>
                  <p:nvPr/>
                </p:nvSpPr>
                <p:spPr bwMode="gray">
                  <a:xfrm rot="5400000" flipH="1">
                    <a:off x="4529028" y="6313537"/>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08" name="Oval 207">
                    <a:extLst>
                      <a:ext uri="{FF2B5EF4-FFF2-40B4-BE49-F238E27FC236}">
                        <a16:creationId xmlns:a16="http://schemas.microsoft.com/office/drawing/2014/main" id="{D2031FE7-A90C-4304-8264-1FCAF368289F}"/>
                      </a:ext>
                    </a:extLst>
                  </p:cNvPr>
                  <p:cNvSpPr/>
                  <p:nvPr/>
                </p:nvSpPr>
                <p:spPr bwMode="gray">
                  <a:xfrm>
                    <a:off x="4517745" y="6383094"/>
                    <a:ext cx="166255" cy="166255"/>
                  </a:xfrm>
                  <a:prstGeom prst="ellipse">
                    <a:avLst/>
                  </a:prstGeom>
                  <a:no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09" name="Rounded Rectangle 414">
                    <a:extLst>
                      <a:ext uri="{FF2B5EF4-FFF2-40B4-BE49-F238E27FC236}">
                        <a16:creationId xmlns:a16="http://schemas.microsoft.com/office/drawing/2014/main" id="{507A85B7-F074-4928-A637-BF9ADDAB0C25}"/>
                      </a:ext>
                    </a:extLst>
                  </p:cNvPr>
                  <p:cNvSpPr/>
                  <p:nvPr/>
                </p:nvSpPr>
                <p:spPr bwMode="gray">
                  <a:xfrm rot="5400000" flipH="1">
                    <a:off x="4529027" y="6606572"/>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10" name="Rounded Rectangle 415">
                    <a:extLst>
                      <a:ext uri="{FF2B5EF4-FFF2-40B4-BE49-F238E27FC236}">
                        <a16:creationId xmlns:a16="http://schemas.microsoft.com/office/drawing/2014/main" id="{C37680AA-ED9B-4230-8F25-22F55B057E9D}"/>
                      </a:ext>
                    </a:extLst>
                  </p:cNvPr>
                  <p:cNvSpPr/>
                  <p:nvPr/>
                </p:nvSpPr>
                <p:spPr bwMode="gray">
                  <a:xfrm rot="5400000" flipH="1">
                    <a:off x="4529027" y="6590519"/>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grpSp>
          </p:grpSp>
          <p:grpSp>
            <p:nvGrpSpPr>
              <p:cNvPr id="192" name="Group 191">
                <a:extLst>
                  <a:ext uri="{FF2B5EF4-FFF2-40B4-BE49-F238E27FC236}">
                    <a16:creationId xmlns:a16="http://schemas.microsoft.com/office/drawing/2014/main" id="{4B25E75F-E7BC-47E5-A9CE-68F09A454538}"/>
                  </a:ext>
                </a:extLst>
              </p:cNvPr>
              <p:cNvGrpSpPr/>
              <p:nvPr/>
            </p:nvGrpSpPr>
            <p:grpSpPr>
              <a:xfrm>
                <a:off x="2943636" y="1580250"/>
                <a:ext cx="46595" cy="243367"/>
                <a:chOff x="3600992" y="851864"/>
                <a:chExt cx="40494" cy="211503"/>
              </a:xfrm>
            </p:grpSpPr>
            <p:sp>
              <p:nvSpPr>
                <p:cNvPr id="193" name="Oval 192">
                  <a:extLst>
                    <a:ext uri="{FF2B5EF4-FFF2-40B4-BE49-F238E27FC236}">
                      <a16:creationId xmlns:a16="http://schemas.microsoft.com/office/drawing/2014/main" id="{9B5D9B48-2187-46C1-B6FA-30885EE4EC38}"/>
                    </a:ext>
                  </a:extLst>
                </p:cNvPr>
                <p:cNvSpPr/>
                <p:nvPr/>
              </p:nvSpPr>
              <p:spPr bwMode="gray">
                <a:xfrm>
                  <a:off x="3609032" y="1036418"/>
                  <a:ext cx="24500" cy="26949"/>
                </a:xfrm>
                <a:prstGeom prst="ellipse">
                  <a:avLst/>
                </a:prstGeom>
                <a:solidFill>
                  <a:schemeClr val="accent3"/>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194" name="Oval 193">
                  <a:extLst>
                    <a:ext uri="{FF2B5EF4-FFF2-40B4-BE49-F238E27FC236}">
                      <a16:creationId xmlns:a16="http://schemas.microsoft.com/office/drawing/2014/main" id="{360891E1-E0A8-47CB-B7CD-695492636696}"/>
                    </a:ext>
                  </a:extLst>
                </p:cNvPr>
                <p:cNvSpPr/>
                <p:nvPr/>
              </p:nvSpPr>
              <p:spPr bwMode="gray">
                <a:xfrm>
                  <a:off x="3609032" y="851864"/>
                  <a:ext cx="24500" cy="26949"/>
                </a:xfrm>
                <a:prstGeom prst="ellipse">
                  <a:avLst/>
                </a:prstGeom>
                <a:solidFill>
                  <a:schemeClr val="accent3"/>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grpSp>
              <p:nvGrpSpPr>
                <p:cNvPr id="195" name="Group 194">
                  <a:extLst>
                    <a:ext uri="{FF2B5EF4-FFF2-40B4-BE49-F238E27FC236}">
                      <a16:creationId xmlns:a16="http://schemas.microsoft.com/office/drawing/2014/main" id="{D1223A35-40DF-426A-9D70-5D70B851E5CF}"/>
                    </a:ext>
                  </a:extLst>
                </p:cNvPr>
                <p:cNvGrpSpPr/>
                <p:nvPr/>
              </p:nvGrpSpPr>
              <p:grpSpPr>
                <a:xfrm>
                  <a:off x="3600992" y="864079"/>
                  <a:ext cx="40494" cy="185488"/>
                  <a:chOff x="4517745" y="6009328"/>
                  <a:chExt cx="166255" cy="692291"/>
                </a:xfrm>
              </p:grpSpPr>
              <p:sp>
                <p:nvSpPr>
                  <p:cNvPr id="196" name="Rounded Rectangle 410">
                    <a:extLst>
                      <a:ext uri="{FF2B5EF4-FFF2-40B4-BE49-F238E27FC236}">
                        <a16:creationId xmlns:a16="http://schemas.microsoft.com/office/drawing/2014/main" id="{6F4C3F6B-CE7B-42EB-9881-D65393A090AB}"/>
                      </a:ext>
                    </a:extLst>
                  </p:cNvPr>
                  <p:cNvSpPr/>
                  <p:nvPr/>
                </p:nvSpPr>
                <p:spPr bwMode="gray">
                  <a:xfrm rot="5400000" flipH="1">
                    <a:off x="4529028" y="6057970"/>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197" name="Oval 196">
                    <a:extLst>
                      <a:ext uri="{FF2B5EF4-FFF2-40B4-BE49-F238E27FC236}">
                        <a16:creationId xmlns:a16="http://schemas.microsoft.com/office/drawing/2014/main" id="{F7A4CD5C-8BF9-4EBC-84F3-FFEF3FF48472}"/>
                      </a:ext>
                    </a:extLst>
                  </p:cNvPr>
                  <p:cNvSpPr/>
                  <p:nvPr/>
                </p:nvSpPr>
                <p:spPr bwMode="gray">
                  <a:xfrm>
                    <a:off x="4517745" y="6127527"/>
                    <a:ext cx="166255" cy="166255"/>
                  </a:xfrm>
                  <a:prstGeom prst="ellipse">
                    <a:avLst/>
                  </a:prstGeom>
                  <a:no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198" name="Rounded Rectangle 412">
                    <a:extLst>
                      <a:ext uri="{FF2B5EF4-FFF2-40B4-BE49-F238E27FC236}">
                        <a16:creationId xmlns:a16="http://schemas.microsoft.com/office/drawing/2014/main" id="{06E7AF7D-640E-4FA3-BA2D-1E0DDA128F56}"/>
                      </a:ext>
                    </a:extLst>
                  </p:cNvPr>
                  <p:cNvSpPr/>
                  <p:nvPr/>
                </p:nvSpPr>
                <p:spPr bwMode="gray">
                  <a:xfrm rot="5400000" flipH="1">
                    <a:off x="4529028" y="6313537"/>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199" name="Oval 198">
                    <a:extLst>
                      <a:ext uri="{FF2B5EF4-FFF2-40B4-BE49-F238E27FC236}">
                        <a16:creationId xmlns:a16="http://schemas.microsoft.com/office/drawing/2014/main" id="{3062B123-6DB9-416C-A8EF-B5C0FE923843}"/>
                      </a:ext>
                    </a:extLst>
                  </p:cNvPr>
                  <p:cNvSpPr/>
                  <p:nvPr/>
                </p:nvSpPr>
                <p:spPr bwMode="gray">
                  <a:xfrm>
                    <a:off x="4517745" y="6383094"/>
                    <a:ext cx="166255" cy="166255"/>
                  </a:xfrm>
                  <a:prstGeom prst="ellipse">
                    <a:avLst/>
                  </a:prstGeom>
                  <a:no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00" name="Rounded Rectangle 414">
                    <a:extLst>
                      <a:ext uri="{FF2B5EF4-FFF2-40B4-BE49-F238E27FC236}">
                        <a16:creationId xmlns:a16="http://schemas.microsoft.com/office/drawing/2014/main" id="{B8EC5E60-4894-48AF-8D7F-C3F0927B5623}"/>
                      </a:ext>
                    </a:extLst>
                  </p:cNvPr>
                  <p:cNvSpPr/>
                  <p:nvPr/>
                </p:nvSpPr>
                <p:spPr bwMode="gray">
                  <a:xfrm rot="5400000" flipH="1">
                    <a:off x="4529027" y="6606572"/>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01" name="Rounded Rectangle 415">
                    <a:extLst>
                      <a:ext uri="{FF2B5EF4-FFF2-40B4-BE49-F238E27FC236}">
                        <a16:creationId xmlns:a16="http://schemas.microsoft.com/office/drawing/2014/main" id="{89C02EB6-A40E-46FC-956B-47728E1DE3C1}"/>
                      </a:ext>
                    </a:extLst>
                  </p:cNvPr>
                  <p:cNvSpPr/>
                  <p:nvPr/>
                </p:nvSpPr>
                <p:spPr bwMode="gray">
                  <a:xfrm rot="5400000" flipH="1">
                    <a:off x="4529027" y="6590519"/>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grpSp>
          </p:grpSp>
        </p:grpSp>
      </p:grpSp>
      <p:grpSp>
        <p:nvGrpSpPr>
          <p:cNvPr id="211" name="Group 210">
            <a:extLst>
              <a:ext uri="{FF2B5EF4-FFF2-40B4-BE49-F238E27FC236}">
                <a16:creationId xmlns:a16="http://schemas.microsoft.com/office/drawing/2014/main" id="{0585C5CE-7C03-47FB-8BC4-A6EA945CFE5F}"/>
              </a:ext>
            </a:extLst>
          </p:cNvPr>
          <p:cNvGrpSpPr/>
          <p:nvPr/>
        </p:nvGrpSpPr>
        <p:grpSpPr>
          <a:xfrm>
            <a:off x="8066551" y="1815043"/>
            <a:ext cx="3474720" cy="3789045"/>
            <a:chOff x="6045140" y="1311274"/>
            <a:chExt cx="2786121" cy="2971801"/>
          </a:xfrm>
        </p:grpSpPr>
        <p:grpSp>
          <p:nvGrpSpPr>
            <p:cNvPr id="212" name="Group 211">
              <a:extLst>
                <a:ext uri="{FF2B5EF4-FFF2-40B4-BE49-F238E27FC236}">
                  <a16:creationId xmlns:a16="http://schemas.microsoft.com/office/drawing/2014/main" id="{531B668D-ECE9-4A97-9C5B-5F4C3D343B0A}"/>
                </a:ext>
              </a:extLst>
            </p:cNvPr>
            <p:cNvGrpSpPr/>
            <p:nvPr/>
          </p:nvGrpSpPr>
          <p:grpSpPr>
            <a:xfrm>
              <a:off x="6045140" y="1311274"/>
              <a:ext cx="2786121" cy="2971801"/>
              <a:chOff x="312738" y="1311274"/>
              <a:chExt cx="2786121" cy="2971801"/>
            </a:xfrm>
          </p:grpSpPr>
          <p:sp>
            <p:nvSpPr>
              <p:cNvPr id="218" name="Rounded Rectangle 39">
                <a:extLst>
                  <a:ext uri="{FF2B5EF4-FFF2-40B4-BE49-F238E27FC236}">
                    <a16:creationId xmlns:a16="http://schemas.microsoft.com/office/drawing/2014/main" id="{169531A2-249F-44FC-81D5-E51EE2BD7085}"/>
                  </a:ext>
                </a:extLst>
              </p:cNvPr>
              <p:cNvSpPr/>
              <p:nvPr/>
            </p:nvSpPr>
            <p:spPr bwMode="gray">
              <a:xfrm>
                <a:off x="312738" y="1725268"/>
                <a:ext cx="2786121" cy="2557807"/>
              </a:xfrm>
              <a:prstGeom prst="rect">
                <a:avLst/>
              </a:prstGeom>
              <a:solidFill>
                <a:schemeClr val="accent6">
                  <a:lumMod val="20000"/>
                  <a:lumOff val="80000"/>
                </a:schemeClr>
              </a:solidFill>
              <a:ln w="6350" algn="ctr">
                <a:noFill/>
                <a:miter lim="800000"/>
                <a:headEnd/>
                <a:tailEnd/>
              </a:ln>
            </p:spPr>
            <p:txBody>
              <a:bodyPr wrap="square" lIns="88900" tIns="88900" rIns="88900" bIns="88900" rtlCol="0" anchor="ctr"/>
              <a:lstStyle/>
              <a:p>
                <a:pPr algn="ctr">
                  <a:spcBef>
                    <a:spcPts val="300"/>
                  </a:spcBef>
                  <a:buFont typeface="Wingdings 2" pitchFamily="18" charset="2"/>
                  <a:buNone/>
                </a:pPr>
                <a:endParaRPr lang="en-GB" sz="1400">
                  <a:solidFill>
                    <a:prstClr val="black"/>
                  </a:solidFill>
                </a:endParaRPr>
              </a:p>
            </p:txBody>
          </p:sp>
          <p:sp>
            <p:nvSpPr>
              <p:cNvPr id="219" name="Rounded Rectangle 39">
                <a:extLst>
                  <a:ext uri="{FF2B5EF4-FFF2-40B4-BE49-F238E27FC236}">
                    <a16:creationId xmlns:a16="http://schemas.microsoft.com/office/drawing/2014/main" id="{4E781C6E-BC90-4226-9817-3D5FCBF8AD5B}"/>
                  </a:ext>
                </a:extLst>
              </p:cNvPr>
              <p:cNvSpPr/>
              <p:nvPr/>
            </p:nvSpPr>
            <p:spPr bwMode="gray">
              <a:xfrm>
                <a:off x="312738" y="1311274"/>
                <a:ext cx="2786121" cy="314325"/>
              </a:xfrm>
              <a:prstGeom prst="round2SameRect">
                <a:avLst>
                  <a:gd name="adj1" fmla="val 0"/>
                  <a:gd name="adj2" fmla="val 0"/>
                </a:avLst>
              </a:prstGeom>
              <a:solidFill>
                <a:schemeClr val="accent6"/>
              </a:solidFill>
              <a:ln w="3175" algn="ctr">
                <a:noFill/>
                <a:miter lim="800000"/>
                <a:headEnd/>
                <a:tailEnd/>
              </a:ln>
            </p:spPr>
            <p:txBody>
              <a:bodyPr wrap="square" lIns="0" tIns="0" rIns="0" bIns="0" rtlCol="0" anchor="ctr"/>
              <a:lstStyle/>
              <a:p>
                <a:pPr algn="ctr">
                  <a:spcBef>
                    <a:spcPts val="300"/>
                  </a:spcBef>
                  <a:buFont typeface="Wingdings 2" pitchFamily="18" charset="2"/>
                  <a:buNone/>
                </a:pPr>
                <a:r>
                  <a:rPr lang="en-GB" sz="1600" b="1">
                    <a:solidFill>
                      <a:prstClr val="white"/>
                    </a:solidFill>
                  </a:rPr>
                  <a:t>Bariatric surgery</a:t>
                </a:r>
              </a:p>
            </p:txBody>
          </p:sp>
          <p:grpSp>
            <p:nvGrpSpPr>
              <p:cNvPr id="220" name="Group 219">
                <a:extLst>
                  <a:ext uri="{FF2B5EF4-FFF2-40B4-BE49-F238E27FC236}">
                    <a16:creationId xmlns:a16="http://schemas.microsoft.com/office/drawing/2014/main" id="{50CF1D02-B053-4A10-B76C-43B6D819D531}"/>
                  </a:ext>
                </a:extLst>
              </p:cNvPr>
              <p:cNvGrpSpPr/>
              <p:nvPr/>
            </p:nvGrpSpPr>
            <p:grpSpPr>
              <a:xfrm>
                <a:off x="398970" y="1580250"/>
                <a:ext cx="2613582" cy="243367"/>
                <a:chOff x="376649" y="1580250"/>
                <a:chExt cx="2613582" cy="243367"/>
              </a:xfrm>
            </p:grpSpPr>
            <p:grpSp>
              <p:nvGrpSpPr>
                <p:cNvPr id="221" name="Group 220">
                  <a:extLst>
                    <a:ext uri="{FF2B5EF4-FFF2-40B4-BE49-F238E27FC236}">
                      <a16:creationId xmlns:a16="http://schemas.microsoft.com/office/drawing/2014/main" id="{5039FA15-C74D-4226-91DE-E55AA3AB464C}"/>
                    </a:ext>
                  </a:extLst>
                </p:cNvPr>
                <p:cNvGrpSpPr/>
                <p:nvPr/>
              </p:nvGrpSpPr>
              <p:grpSpPr>
                <a:xfrm>
                  <a:off x="376649" y="1580250"/>
                  <a:ext cx="46595" cy="243367"/>
                  <a:chOff x="3600992" y="851864"/>
                  <a:chExt cx="40494" cy="211503"/>
                </a:xfrm>
              </p:grpSpPr>
              <p:sp>
                <p:nvSpPr>
                  <p:cNvPr id="232" name="Oval 231">
                    <a:extLst>
                      <a:ext uri="{FF2B5EF4-FFF2-40B4-BE49-F238E27FC236}">
                        <a16:creationId xmlns:a16="http://schemas.microsoft.com/office/drawing/2014/main" id="{750D56DF-2CCB-44C8-ABE3-F502B077A1D8}"/>
                      </a:ext>
                    </a:extLst>
                  </p:cNvPr>
                  <p:cNvSpPr/>
                  <p:nvPr/>
                </p:nvSpPr>
                <p:spPr bwMode="gray">
                  <a:xfrm>
                    <a:off x="3609032" y="1036418"/>
                    <a:ext cx="24500" cy="26949"/>
                  </a:xfrm>
                  <a:prstGeom prst="ellipse">
                    <a:avLst/>
                  </a:prstGeom>
                  <a:solidFill>
                    <a:schemeClr val="accent3"/>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33" name="Oval 232">
                    <a:extLst>
                      <a:ext uri="{FF2B5EF4-FFF2-40B4-BE49-F238E27FC236}">
                        <a16:creationId xmlns:a16="http://schemas.microsoft.com/office/drawing/2014/main" id="{064605F8-49E5-4281-9ECC-B077D447904B}"/>
                      </a:ext>
                    </a:extLst>
                  </p:cNvPr>
                  <p:cNvSpPr/>
                  <p:nvPr/>
                </p:nvSpPr>
                <p:spPr bwMode="gray">
                  <a:xfrm>
                    <a:off x="3609032" y="851864"/>
                    <a:ext cx="24500" cy="26949"/>
                  </a:xfrm>
                  <a:prstGeom prst="ellipse">
                    <a:avLst/>
                  </a:prstGeom>
                  <a:solidFill>
                    <a:schemeClr val="accent3"/>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grpSp>
                <p:nvGrpSpPr>
                  <p:cNvPr id="234" name="Group 233">
                    <a:extLst>
                      <a:ext uri="{FF2B5EF4-FFF2-40B4-BE49-F238E27FC236}">
                        <a16:creationId xmlns:a16="http://schemas.microsoft.com/office/drawing/2014/main" id="{A04E67B1-63A6-49DB-A74B-7CCA9687A1F8}"/>
                      </a:ext>
                    </a:extLst>
                  </p:cNvPr>
                  <p:cNvGrpSpPr/>
                  <p:nvPr/>
                </p:nvGrpSpPr>
                <p:grpSpPr>
                  <a:xfrm>
                    <a:off x="3600992" y="864079"/>
                    <a:ext cx="40494" cy="185488"/>
                    <a:chOff x="4517745" y="6009328"/>
                    <a:chExt cx="166255" cy="692291"/>
                  </a:xfrm>
                </p:grpSpPr>
                <p:sp>
                  <p:nvSpPr>
                    <p:cNvPr id="235" name="Rounded Rectangle 410">
                      <a:extLst>
                        <a:ext uri="{FF2B5EF4-FFF2-40B4-BE49-F238E27FC236}">
                          <a16:creationId xmlns:a16="http://schemas.microsoft.com/office/drawing/2014/main" id="{A73CBFDE-CE6D-4038-83D0-429010382D8C}"/>
                        </a:ext>
                      </a:extLst>
                    </p:cNvPr>
                    <p:cNvSpPr/>
                    <p:nvPr/>
                  </p:nvSpPr>
                  <p:spPr bwMode="gray">
                    <a:xfrm rot="5400000" flipH="1">
                      <a:off x="4529028" y="6057970"/>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36" name="Oval 235">
                      <a:extLst>
                        <a:ext uri="{FF2B5EF4-FFF2-40B4-BE49-F238E27FC236}">
                          <a16:creationId xmlns:a16="http://schemas.microsoft.com/office/drawing/2014/main" id="{E9624BD9-9A3B-4030-8490-FE6502743A22}"/>
                        </a:ext>
                      </a:extLst>
                    </p:cNvPr>
                    <p:cNvSpPr/>
                    <p:nvPr/>
                  </p:nvSpPr>
                  <p:spPr bwMode="gray">
                    <a:xfrm>
                      <a:off x="4517745" y="6127527"/>
                      <a:ext cx="166255" cy="166255"/>
                    </a:xfrm>
                    <a:prstGeom prst="ellipse">
                      <a:avLst/>
                    </a:prstGeom>
                    <a:no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37" name="Rounded Rectangle 412">
                      <a:extLst>
                        <a:ext uri="{FF2B5EF4-FFF2-40B4-BE49-F238E27FC236}">
                          <a16:creationId xmlns:a16="http://schemas.microsoft.com/office/drawing/2014/main" id="{DFF267CB-D394-4147-A9F3-130E1CA06A5E}"/>
                        </a:ext>
                      </a:extLst>
                    </p:cNvPr>
                    <p:cNvSpPr/>
                    <p:nvPr/>
                  </p:nvSpPr>
                  <p:spPr bwMode="gray">
                    <a:xfrm rot="5400000" flipH="1">
                      <a:off x="4529028" y="6313537"/>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38" name="Oval 237">
                      <a:extLst>
                        <a:ext uri="{FF2B5EF4-FFF2-40B4-BE49-F238E27FC236}">
                          <a16:creationId xmlns:a16="http://schemas.microsoft.com/office/drawing/2014/main" id="{BD2B91CE-878F-423D-953D-63B16EBAE4D3}"/>
                        </a:ext>
                      </a:extLst>
                    </p:cNvPr>
                    <p:cNvSpPr/>
                    <p:nvPr/>
                  </p:nvSpPr>
                  <p:spPr bwMode="gray">
                    <a:xfrm>
                      <a:off x="4517745" y="6383094"/>
                      <a:ext cx="166255" cy="166255"/>
                    </a:xfrm>
                    <a:prstGeom prst="ellipse">
                      <a:avLst/>
                    </a:prstGeom>
                    <a:no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39" name="Rounded Rectangle 414">
                      <a:extLst>
                        <a:ext uri="{FF2B5EF4-FFF2-40B4-BE49-F238E27FC236}">
                          <a16:creationId xmlns:a16="http://schemas.microsoft.com/office/drawing/2014/main" id="{77749251-E410-48F8-BDF0-342644B996BE}"/>
                        </a:ext>
                      </a:extLst>
                    </p:cNvPr>
                    <p:cNvSpPr/>
                    <p:nvPr/>
                  </p:nvSpPr>
                  <p:spPr bwMode="gray">
                    <a:xfrm rot="5400000" flipH="1">
                      <a:off x="4529027" y="6606572"/>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40" name="Rounded Rectangle 415">
                      <a:extLst>
                        <a:ext uri="{FF2B5EF4-FFF2-40B4-BE49-F238E27FC236}">
                          <a16:creationId xmlns:a16="http://schemas.microsoft.com/office/drawing/2014/main" id="{AC0EA1CD-A115-4887-9755-F0736E3AFB31}"/>
                        </a:ext>
                      </a:extLst>
                    </p:cNvPr>
                    <p:cNvSpPr/>
                    <p:nvPr/>
                  </p:nvSpPr>
                  <p:spPr bwMode="gray">
                    <a:xfrm rot="5400000" flipH="1">
                      <a:off x="4529027" y="6590519"/>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grpSp>
            </p:grpSp>
            <p:grpSp>
              <p:nvGrpSpPr>
                <p:cNvPr id="222" name="Group 221">
                  <a:extLst>
                    <a:ext uri="{FF2B5EF4-FFF2-40B4-BE49-F238E27FC236}">
                      <a16:creationId xmlns:a16="http://schemas.microsoft.com/office/drawing/2014/main" id="{C041BFDC-89EE-4FA0-B46E-9DFC74EF746B}"/>
                    </a:ext>
                  </a:extLst>
                </p:cNvPr>
                <p:cNvGrpSpPr/>
                <p:nvPr/>
              </p:nvGrpSpPr>
              <p:grpSpPr>
                <a:xfrm>
                  <a:off x="2943636" y="1580250"/>
                  <a:ext cx="46595" cy="243367"/>
                  <a:chOff x="3600992" y="851864"/>
                  <a:chExt cx="40494" cy="211503"/>
                </a:xfrm>
              </p:grpSpPr>
              <p:sp>
                <p:nvSpPr>
                  <p:cNvPr id="223" name="Oval 222">
                    <a:extLst>
                      <a:ext uri="{FF2B5EF4-FFF2-40B4-BE49-F238E27FC236}">
                        <a16:creationId xmlns:a16="http://schemas.microsoft.com/office/drawing/2014/main" id="{897CED58-F994-42BF-AF9C-67A1BB14E844}"/>
                      </a:ext>
                    </a:extLst>
                  </p:cNvPr>
                  <p:cNvSpPr/>
                  <p:nvPr/>
                </p:nvSpPr>
                <p:spPr bwMode="gray">
                  <a:xfrm>
                    <a:off x="3609032" y="1036418"/>
                    <a:ext cx="24500" cy="26949"/>
                  </a:xfrm>
                  <a:prstGeom prst="ellipse">
                    <a:avLst/>
                  </a:prstGeom>
                  <a:solidFill>
                    <a:schemeClr val="accent3"/>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24" name="Oval 223">
                    <a:extLst>
                      <a:ext uri="{FF2B5EF4-FFF2-40B4-BE49-F238E27FC236}">
                        <a16:creationId xmlns:a16="http://schemas.microsoft.com/office/drawing/2014/main" id="{23D393FD-B112-42ED-92B7-CE06B225E5A5}"/>
                      </a:ext>
                    </a:extLst>
                  </p:cNvPr>
                  <p:cNvSpPr/>
                  <p:nvPr/>
                </p:nvSpPr>
                <p:spPr bwMode="gray">
                  <a:xfrm>
                    <a:off x="3609032" y="851864"/>
                    <a:ext cx="24500" cy="26949"/>
                  </a:xfrm>
                  <a:prstGeom prst="ellipse">
                    <a:avLst/>
                  </a:prstGeom>
                  <a:solidFill>
                    <a:schemeClr val="accent3"/>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grpSp>
                <p:nvGrpSpPr>
                  <p:cNvPr id="225" name="Group 224">
                    <a:extLst>
                      <a:ext uri="{FF2B5EF4-FFF2-40B4-BE49-F238E27FC236}">
                        <a16:creationId xmlns:a16="http://schemas.microsoft.com/office/drawing/2014/main" id="{E1DE7A96-B1E3-44F8-92BB-83793C4F10D1}"/>
                      </a:ext>
                    </a:extLst>
                  </p:cNvPr>
                  <p:cNvGrpSpPr/>
                  <p:nvPr/>
                </p:nvGrpSpPr>
                <p:grpSpPr>
                  <a:xfrm>
                    <a:off x="3600992" y="864079"/>
                    <a:ext cx="40494" cy="185488"/>
                    <a:chOff x="4517745" y="6009328"/>
                    <a:chExt cx="166255" cy="692291"/>
                  </a:xfrm>
                </p:grpSpPr>
                <p:sp>
                  <p:nvSpPr>
                    <p:cNvPr id="226" name="Rounded Rectangle 410">
                      <a:extLst>
                        <a:ext uri="{FF2B5EF4-FFF2-40B4-BE49-F238E27FC236}">
                          <a16:creationId xmlns:a16="http://schemas.microsoft.com/office/drawing/2014/main" id="{DA7826A3-062D-40F2-A74F-445D741685E2}"/>
                        </a:ext>
                      </a:extLst>
                    </p:cNvPr>
                    <p:cNvSpPr/>
                    <p:nvPr/>
                  </p:nvSpPr>
                  <p:spPr bwMode="gray">
                    <a:xfrm rot="5400000" flipH="1">
                      <a:off x="4529028" y="6057970"/>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27" name="Oval 226">
                      <a:extLst>
                        <a:ext uri="{FF2B5EF4-FFF2-40B4-BE49-F238E27FC236}">
                          <a16:creationId xmlns:a16="http://schemas.microsoft.com/office/drawing/2014/main" id="{94E98676-36CF-407B-BA9E-3F1D2ACE32D7}"/>
                        </a:ext>
                      </a:extLst>
                    </p:cNvPr>
                    <p:cNvSpPr/>
                    <p:nvPr/>
                  </p:nvSpPr>
                  <p:spPr bwMode="gray">
                    <a:xfrm>
                      <a:off x="4517745" y="6127527"/>
                      <a:ext cx="166255" cy="166255"/>
                    </a:xfrm>
                    <a:prstGeom prst="ellipse">
                      <a:avLst/>
                    </a:prstGeom>
                    <a:no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28" name="Rounded Rectangle 412">
                      <a:extLst>
                        <a:ext uri="{FF2B5EF4-FFF2-40B4-BE49-F238E27FC236}">
                          <a16:creationId xmlns:a16="http://schemas.microsoft.com/office/drawing/2014/main" id="{75FDA58C-B700-453E-9374-5A764712E0FB}"/>
                        </a:ext>
                      </a:extLst>
                    </p:cNvPr>
                    <p:cNvSpPr/>
                    <p:nvPr/>
                  </p:nvSpPr>
                  <p:spPr bwMode="gray">
                    <a:xfrm rot="5400000" flipH="1">
                      <a:off x="4529028" y="6313537"/>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29" name="Oval 228">
                      <a:extLst>
                        <a:ext uri="{FF2B5EF4-FFF2-40B4-BE49-F238E27FC236}">
                          <a16:creationId xmlns:a16="http://schemas.microsoft.com/office/drawing/2014/main" id="{EBFC06E9-5F8E-4C2B-BDC6-C9E1DDAA1A4E}"/>
                        </a:ext>
                      </a:extLst>
                    </p:cNvPr>
                    <p:cNvSpPr/>
                    <p:nvPr/>
                  </p:nvSpPr>
                  <p:spPr bwMode="gray">
                    <a:xfrm>
                      <a:off x="4517745" y="6383094"/>
                      <a:ext cx="166255" cy="166255"/>
                    </a:xfrm>
                    <a:prstGeom prst="ellipse">
                      <a:avLst/>
                    </a:prstGeom>
                    <a:no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30" name="Rounded Rectangle 414">
                      <a:extLst>
                        <a:ext uri="{FF2B5EF4-FFF2-40B4-BE49-F238E27FC236}">
                          <a16:creationId xmlns:a16="http://schemas.microsoft.com/office/drawing/2014/main" id="{233F0E75-845D-4F79-B0D2-B48FA2D79F39}"/>
                        </a:ext>
                      </a:extLst>
                    </p:cNvPr>
                    <p:cNvSpPr/>
                    <p:nvPr/>
                  </p:nvSpPr>
                  <p:spPr bwMode="gray">
                    <a:xfrm rot="5400000" flipH="1">
                      <a:off x="4529027" y="6606572"/>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31" name="Rounded Rectangle 415">
                      <a:extLst>
                        <a:ext uri="{FF2B5EF4-FFF2-40B4-BE49-F238E27FC236}">
                          <a16:creationId xmlns:a16="http://schemas.microsoft.com/office/drawing/2014/main" id="{F1D78A23-BC89-4807-9A4F-1638653A11E3}"/>
                        </a:ext>
                      </a:extLst>
                    </p:cNvPr>
                    <p:cNvSpPr/>
                    <p:nvPr/>
                  </p:nvSpPr>
                  <p:spPr bwMode="gray">
                    <a:xfrm rot="5400000" flipH="1">
                      <a:off x="4529027" y="6590519"/>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grpSp>
            </p:grpSp>
          </p:grpSp>
        </p:grpSp>
        <p:grpSp>
          <p:nvGrpSpPr>
            <p:cNvPr id="213" name="Group 212">
              <a:extLst>
                <a:ext uri="{FF2B5EF4-FFF2-40B4-BE49-F238E27FC236}">
                  <a16:creationId xmlns:a16="http://schemas.microsoft.com/office/drawing/2014/main" id="{A35C3A12-E078-424B-8DCB-CC470DB6CEC5}"/>
                </a:ext>
              </a:extLst>
            </p:cNvPr>
            <p:cNvGrpSpPr/>
            <p:nvPr/>
          </p:nvGrpSpPr>
          <p:grpSpPr>
            <a:xfrm>
              <a:off x="6131497" y="1962149"/>
              <a:ext cx="2606255" cy="2201598"/>
              <a:chOff x="6131497" y="1966438"/>
              <a:chExt cx="2606255" cy="1461115"/>
            </a:xfrm>
          </p:grpSpPr>
          <p:sp>
            <p:nvSpPr>
              <p:cNvPr id="214" name="Rounded Rectangle 59">
                <a:extLst>
                  <a:ext uri="{FF2B5EF4-FFF2-40B4-BE49-F238E27FC236}">
                    <a16:creationId xmlns:a16="http://schemas.microsoft.com/office/drawing/2014/main" id="{1075ABF4-B9CF-441C-BAD8-2B7B7D96FE14}"/>
                  </a:ext>
                </a:extLst>
              </p:cNvPr>
              <p:cNvSpPr>
                <a:spLocks/>
              </p:cNvSpPr>
              <p:nvPr/>
            </p:nvSpPr>
            <p:spPr>
              <a:xfrm>
                <a:off x="7455472" y="1966438"/>
                <a:ext cx="1282279" cy="715089"/>
              </a:xfrm>
              <a:prstGeom prst="rect">
                <a:avLst/>
              </a:prstGeom>
              <a:solidFill>
                <a:schemeClr val="accent6">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400">
                    <a:solidFill>
                      <a:srgbClr val="001965"/>
                    </a:solidFill>
                  </a:rPr>
                  <a:t>Roux-en-Y Gastric Bypass</a:t>
                </a:r>
              </a:p>
            </p:txBody>
          </p:sp>
          <p:sp>
            <p:nvSpPr>
              <p:cNvPr id="215" name="Rounded Rectangle 60">
                <a:extLst>
                  <a:ext uri="{FF2B5EF4-FFF2-40B4-BE49-F238E27FC236}">
                    <a16:creationId xmlns:a16="http://schemas.microsoft.com/office/drawing/2014/main" id="{E727F22F-33AA-436C-ACA7-4C3FA0B54A7C}"/>
                  </a:ext>
                </a:extLst>
              </p:cNvPr>
              <p:cNvSpPr>
                <a:spLocks/>
              </p:cNvSpPr>
              <p:nvPr/>
            </p:nvSpPr>
            <p:spPr>
              <a:xfrm>
                <a:off x="6131498" y="1966438"/>
                <a:ext cx="1282280" cy="715089"/>
              </a:xfrm>
              <a:prstGeom prst="rect">
                <a:avLst/>
              </a:prstGeom>
              <a:solidFill>
                <a:schemeClr val="accent6">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400">
                    <a:solidFill>
                      <a:srgbClr val="001965"/>
                    </a:solidFill>
                  </a:rPr>
                  <a:t>Gastric band</a:t>
                </a:r>
              </a:p>
            </p:txBody>
          </p:sp>
          <p:sp>
            <p:nvSpPr>
              <p:cNvPr id="216" name="Rounded Rectangle 62">
                <a:extLst>
                  <a:ext uri="{FF2B5EF4-FFF2-40B4-BE49-F238E27FC236}">
                    <a16:creationId xmlns:a16="http://schemas.microsoft.com/office/drawing/2014/main" id="{3CC6E654-F1DC-40B9-98CC-FEBD2E8789EE}"/>
                  </a:ext>
                </a:extLst>
              </p:cNvPr>
              <p:cNvSpPr>
                <a:spLocks/>
              </p:cNvSpPr>
              <p:nvPr/>
            </p:nvSpPr>
            <p:spPr>
              <a:xfrm>
                <a:off x="6131497" y="2712464"/>
                <a:ext cx="1282280" cy="715089"/>
              </a:xfrm>
              <a:prstGeom prst="rect">
                <a:avLst/>
              </a:prstGeom>
              <a:solidFill>
                <a:schemeClr val="accent6">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400">
                    <a:solidFill>
                      <a:srgbClr val="001965"/>
                    </a:solidFill>
                  </a:rPr>
                  <a:t>Sleeve gastrectomy</a:t>
                </a:r>
              </a:p>
            </p:txBody>
          </p:sp>
          <p:sp>
            <p:nvSpPr>
              <p:cNvPr id="217" name="Rounded Rectangle 62">
                <a:extLst>
                  <a:ext uri="{FF2B5EF4-FFF2-40B4-BE49-F238E27FC236}">
                    <a16:creationId xmlns:a16="http://schemas.microsoft.com/office/drawing/2014/main" id="{21CB82BC-4A0A-4396-BF72-D70B2809A7AE}"/>
                  </a:ext>
                </a:extLst>
              </p:cNvPr>
              <p:cNvSpPr>
                <a:spLocks/>
              </p:cNvSpPr>
              <p:nvPr/>
            </p:nvSpPr>
            <p:spPr>
              <a:xfrm>
                <a:off x="7455472" y="2712464"/>
                <a:ext cx="1282280" cy="715089"/>
              </a:xfrm>
              <a:prstGeom prst="rect">
                <a:avLst/>
              </a:prstGeom>
              <a:solidFill>
                <a:schemeClr val="accent6">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400">
                    <a:solidFill>
                      <a:srgbClr val="001965"/>
                    </a:solidFill>
                  </a:rPr>
                  <a:t>Biliopancreatic diversion</a:t>
                </a:r>
              </a:p>
            </p:txBody>
          </p:sp>
        </p:grpSp>
      </p:grpSp>
      <p:grpSp>
        <p:nvGrpSpPr>
          <p:cNvPr id="241" name="Group 240">
            <a:extLst>
              <a:ext uri="{FF2B5EF4-FFF2-40B4-BE49-F238E27FC236}">
                <a16:creationId xmlns:a16="http://schemas.microsoft.com/office/drawing/2014/main" id="{E6D01DBF-2DEA-4E34-93E3-913B13FEC70D}"/>
              </a:ext>
            </a:extLst>
          </p:cNvPr>
          <p:cNvGrpSpPr/>
          <p:nvPr/>
        </p:nvGrpSpPr>
        <p:grpSpPr>
          <a:xfrm>
            <a:off x="647996" y="1815043"/>
            <a:ext cx="3474720" cy="3789045"/>
            <a:chOff x="312738" y="1311274"/>
            <a:chExt cx="2786121" cy="2971801"/>
          </a:xfrm>
        </p:grpSpPr>
        <p:sp>
          <p:nvSpPr>
            <p:cNvPr id="242" name="Rounded Rectangle 39">
              <a:extLst>
                <a:ext uri="{FF2B5EF4-FFF2-40B4-BE49-F238E27FC236}">
                  <a16:creationId xmlns:a16="http://schemas.microsoft.com/office/drawing/2014/main" id="{5D15EF68-9BC4-4AE3-9331-72BCF6AFA39A}"/>
                </a:ext>
              </a:extLst>
            </p:cNvPr>
            <p:cNvSpPr/>
            <p:nvPr/>
          </p:nvSpPr>
          <p:spPr bwMode="gray">
            <a:xfrm>
              <a:off x="312738" y="1725268"/>
              <a:ext cx="2786121" cy="2557807"/>
            </a:xfrm>
            <a:prstGeom prst="rect">
              <a:avLst/>
            </a:prstGeom>
            <a:solidFill>
              <a:srgbClr val="CCDEF6"/>
            </a:solidFill>
            <a:ln w="6350" algn="ctr">
              <a:noFill/>
              <a:miter lim="800000"/>
              <a:headEnd/>
              <a:tailEnd/>
            </a:ln>
          </p:spPr>
          <p:txBody>
            <a:bodyPr wrap="square" lIns="88900" tIns="88900" rIns="88900" bIns="88900" rtlCol="0" anchor="ctr"/>
            <a:lstStyle/>
            <a:p>
              <a:pPr algn="ctr">
                <a:spcBef>
                  <a:spcPts val="300"/>
                </a:spcBef>
                <a:buFont typeface="Wingdings 2" pitchFamily="18" charset="2"/>
                <a:buNone/>
              </a:pPr>
              <a:endParaRPr lang="en-GB" sz="1400">
                <a:solidFill>
                  <a:prstClr val="black"/>
                </a:solidFill>
              </a:endParaRPr>
            </a:p>
          </p:txBody>
        </p:sp>
        <p:sp>
          <p:nvSpPr>
            <p:cNvPr id="243" name="Rounded Rectangle 39">
              <a:extLst>
                <a:ext uri="{FF2B5EF4-FFF2-40B4-BE49-F238E27FC236}">
                  <a16:creationId xmlns:a16="http://schemas.microsoft.com/office/drawing/2014/main" id="{2371791C-23D2-411C-83A6-9ADBF0C198C0}"/>
                </a:ext>
              </a:extLst>
            </p:cNvPr>
            <p:cNvSpPr/>
            <p:nvPr/>
          </p:nvSpPr>
          <p:spPr bwMode="gray">
            <a:xfrm>
              <a:off x="312738" y="1311274"/>
              <a:ext cx="2786121" cy="314325"/>
            </a:xfrm>
            <a:prstGeom prst="round2SameRect">
              <a:avLst>
                <a:gd name="adj1" fmla="val 0"/>
                <a:gd name="adj2" fmla="val 0"/>
              </a:avLst>
            </a:prstGeom>
            <a:solidFill>
              <a:schemeClr val="tx2"/>
            </a:solidFill>
            <a:ln w="3175" algn="ctr">
              <a:noFill/>
              <a:miter lim="800000"/>
              <a:headEnd/>
              <a:tailEnd/>
            </a:ln>
          </p:spPr>
          <p:txBody>
            <a:bodyPr wrap="square" lIns="0" tIns="0" rIns="0" bIns="0" rtlCol="0" anchor="ctr"/>
            <a:lstStyle/>
            <a:p>
              <a:pPr algn="ctr">
                <a:spcBef>
                  <a:spcPts val="300"/>
                </a:spcBef>
                <a:buFont typeface="Wingdings 2" pitchFamily="18" charset="2"/>
                <a:buNone/>
              </a:pPr>
              <a:r>
                <a:rPr lang="en-GB" sz="1600" b="1">
                  <a:solidFill>
                    <a:prstClr val="white"/>
                  </a:solidFill>
                </a:rPr>
                <a:t>Behavioral interventions</a:t>
              </a:r>
            </a:p>
          </p:txBody>
        </p:sp>
        <p:grpSp>
          <p:nvGrpSpPr>
            <p:cNvPr id="244" name="Group 243">
              <a:extLst>
                <a:ext uri="{FF2B5EF4-FFF2-40B4-BE49-F238E27FC236}">
                  <a16:creationId xmlns:a16="http://schemas.microsoft.com/office/drawing/2014/main" id="{BB17E594-BB4F-4888-A9C5-CE43E8584BBF}"/>
                </a:ext>
              </a:extLst>
            </p:cNvPr>
            <p:cNvGrpSpPr/>
            <p:nvPr/>
          </p:nvGrpSpPr>
          <p:grpSpPr>
            <a:xfrm>
              <a:off x="398970" y="1580250"/>
              <a:ext cx="2613582" cy="243367"/>
              <a:chOff x="376649" y="1580250"/>
              <a:chExt cx="2613582" cy="243367"/>
            </a:xfrm>
          </p:grpSpPr>
          <p:grpSp>
            <p:nvGrpSpPr>
              <p:cNvPr id="245" name="Group 244">
                <a:extLst>
                  <a:ext uri="{FF2B5EF4-FFF2-40B4-BE49-F238E27FC236}">
                    <a16:creationId xmlns:a16="http://schemas.microsoft.com/office/drawing/2014/main" id="{6C6D8E92-33FB-42D5-B465-998425BE54AA}"/>
                  </a:ext>
                </a:extLst>
              </p:cNvPr>
              <p:cNvGrpSpPr/>
              <p:nvPr/>
            </p:nvGrpSpPr>
            <p:grpSpPr>
              <a:xfrm>
                <a:off x="376649" y="1580250"/>
                <a:ext cx="46595" cy="243367"/>
                <a:chOff x="3600992" y="851864"/>
                <a:chExt cx="40494" cy="211503"/>
              </a:xfrm>
            </p:grpSpPr>
            <p:sp>
              <p:nvSpPr>
                <p:cNvPr id="256" name="Oval 255">
                  <a:extLst>
                    <a:ext uri="{FF2B5EF4-FFF2-40B4-BE49-F238E27FC236}">
                      <a16:creationId xmlns:a16="http://schemas.microsoft.com/office/drawing/2014/main" id="{5902056A-C113-4194-B729-98298109961D}"/>
                    </a:ext>
                  </a:extLst>
                </p:cNvPr>
                <p:cNvSpPr/>
                <p:nvPr/>
              </p:nvSpPr>
              <p:spPr bwMode="gray">
                <a:xfrm>
                  <a:off x="3609032" y="1036418"/>
                  <a:ext cx="24500" cy="26949"/>
                </a:xfrm>
                <a:prstGeom prst="ellipse">
                  <a:avLst/>
                </a:prstGeom>
                <a:solidFill>
                  <a:schemeClr val="accent3"/>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57" name="Oval 256">
                  <a:extLst>
                    <a:ext uri="{FF2B5EF4-FFF2-40B4-BE49-F238E27FC236}">
                      <a16:creationId xmlns:a16="http://schemas.microsoft.com/office/drawing/2014/main" id="{2A72B032-A10E-41E8-9397-6D123DF33FAA}"/>
                    </a:ext>
                  </a:extLst>
                </p:cNvPr>
                <p:cNvSpPr/>
                <p:nvPr/>
              </p:nvSpPr>
              <p:spPr bwMode="gray">
                <a:xfrm>
                  <a:off x="3609032" y="851864"/>
                  <a:ext cx="24500" cy="26949"/>
                </a:xfrm>
                <a:prstGeom prst="ellipse">
                  <a:avLst/>
                </a:prstGeom>
                <a:solidFill>
                  <a:schemeClr val="accent3"/>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grpSp>
              <p:nvGrpSpPr>
                <p:cNvPr id="258" name="Group 257">
                  <a:extLst>
                    <a:ext uri="{FF2B5EF4-FFF2-40B4-BE49-F238E27FC236}">
                      <a16:creationId xmlns:a16="http://schemas.microsoft.com/office/drawing/2014/main" id="{9A3C2F8F-73BA-4449-B540-52DE60AB0D28}"/>
                    </a:ext>
                  </a:extLst>
                </p:cNvPr>
                <p:cNvGrpSpPr/>
                <p:nvPr/>
              </p:nvGrpSpPr>
              <p:grpSpPr>
                <a:xfrm>
                  <a:off x="3600992" y="864079"/>
                  <a:ext cx="40494" cy="185488"/>
                  <a:chOff x="4517745" y="6009328"/>
                  <a:chExt cx="166255" cy="692291"/>
                </a:xfrm>
              </p:grpSpPr>
              <p:sp>
                <p:nvSpPr>
                  <p:cNvPr id="259" name="Rounded Rectangle 410">
                    <a:extLst>
                      <a:ext uri="{FF2B5EF4-FFF2-40B4-BE49-F238E27FC236}">
                        <a16:creationId xmlns:a16="http://schemas.microsoft.com/office/drawing/2014/main" id="{2D8EA978-8217-461F-92F3-47D49A9220C9}"/>
                      </a:ext>
                    </a:extLst>
                  </p:cNvPr>
                  <p:cNvSpPr/>
                  <p:nvPr/>
                </p:nvSpPr>
                <p:spPr bwMode="gray">
                  <a:xfrm rot="5400000" flipH="1">
                    <a:off x="4529028" y="6057970"/>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60" name="Oval 259">
                    <a:extLst>
                      <a:ext uri="{FF2B5EF4-FFF2-40B4-BE49-F238E27FC236}">
                        <a16:creationId xmlns:a16="http://schemas.microsoft.com/office/drawing/2014/main" id="{B6EAC21A-5F22-4092-8869-9D5591050093}"/>
                      </a:ext>
                    </a:extLst>
                  </p:cNvPr>
                  <p:cNvSpPr/>
                  <p:nvPr/>
                </p:nvSpPr>
                <p:spPr bwMode="gray">
                  <a:xfrm>
                    <a:off x="4517745" y="6127527"/>
                    <a:ext cx="166255" cy="166255"/>
                  </a:xfrm>
                  <a:prstGeom prst="ellipse">
                    <a:avLst/>
                  </a:prstGeom>
                  <a:no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61" name="Rounded Rectangle 412">
                    <a:extLst>
                      <a:ext uri="{FF2B5EF4-FFF2-40B4-BE49-F238E27FC236}">
                        <a16:creationId xmlns:a16="http://schemas.microsoft.com/office/drawing/2014/main" id="{0DD61F7C-BA70-4666-BEEE-9369E4CEF778}"/>
                      </a:ext>
                    </a:extLst>
                  </p:cNvPr>
                  <p:cNvSpPr/>
                  <p:nvPr/>
                </p:nvSpPr>
                <p:spPr bwMode="gray">
                  <a:xfrm rot="5400000" flipH="1">
                    <a:off x="4529028" y="6313537"/>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62" name="Oval 261">
                    <a:extLst>
                      <a:ext uri="{FF2B5EF4-FFF2-40B4-BE49-F238E27FC236}">
                        <a16:creationId xmlns:a16="http://schemas.microsoft.com/office/drawing/2014/main" id="{B79BB2D8-2608-42B8-AD4B-D799C2B1D90C}"/>
                      </a:ext>
                    </a:extLst>
                  </p:cNvPr>
                  <p:cNvSpPr/>
                  <p:nvPr/>
                </p:nvSpPr>
                <p:spPr bwMode="gray">
                  <a:xfrm>
                    <a:off x="4517745" y="6383094"/>
                    <a:ext cx="166255" cy="166255"/>
                  </a:xfrm>
                  <a:prstGeom prst="ellipse">
                    <a:avLst/>
                  </a:prstGeom>
                  <a:no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63" name="Rounded Rectangle 414">
                    <a:extLst>
                      <a:ext uri="{FF2B5EF4-FFF2-40B4-BE49-F238E27FC236}">
                        <a16:creationId xmlns:a16="http://schemas.microsoft.com/office/drawing/2014/main" id="{92509336-985F-4779-B00C-E9B7B04FC028}"/>
                      </a:ext>
                    </a:extLst>
                  </p:cNvPr>
                  <p:cNvSpPr/>
                  <p:nvPr/>
                </p:nvSpPr>
                <p:spPr bwMode="gray">
                  <a:xfrm rot="5400000" flipH="1">
                    <a:off x="4529027" y="6606572"/>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64" name="Rounded Rectangle 415">
                    <a:extLst>
                      <a:ext uri="{FF2B5EF4-FFF2-40B4-BE49-F238E27FC236}">
                        <a16:creationId xmlns:a16="http://schemas.microsoft.com/office/drawing/2014/main" id="{3DF76B20-5154-4420-9F2D-DCE3B5597A1C}"/>
                      </a:ext>
                    </a:extLst>
                  </p:cNvPr>
                  <p:cNvSpPr/>
                  <p:nvPr/>
                </p:nvSpPr>
                <p:spPr bwMode="gray">
                  <a:xfrm rot="5400000" flipH="1">
                    <a:off x="4529027" y="6590519"/>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grpSp>
          </p:grpSp>
          <p:grpSp>
            <p:nvGrpSpPr>
              <p:cNvPr id="246" name="Group 245">
                <a:extLst>
                  <a:ext uri="{FF2B5EF4-FFF2-40B4-BE49-F238E27FC236}">
                    <a16:creationId xmlns:a16="http://schemas.microsoft.com/office/drawing/2014/main" id="{C206D209-00B4-4E7C-A865-DC313B9375BD}"/>
                  </a:ext>
                </a:extLst>
              </p:cNvPr>
              <p:cNvGrpSpPr/>
              <p:nvPr/>
            </p:nvGrpSpPr>
            <p:grpSpPr>
              <a:xfrm>
                <a:off x="2943636" y="1580250"/>
                <a:ext cx="46595" cy="243367"/>
                <a:chOff x="3600992" y="851864"/>
                <a:chExt cx="40494" cy="211503"/>
              </a:xfrm>
            </p:grpSpPr>
            <p:sp>
              <p:nvSpPr>
                <p:cNvPr id="247" name="Oval 246">
                  <a:extLst>
                    <a:ext uri="{FF2B5EF4-FFF2-40B4-BE49-F238E27FC236}">
                      <a16:creationId xmlns:a16="http://schemas.microsoft.com/office/drawing/2014/main" id="{5EEEAD1E-501F-4EC4-83F1-3B09A8AA730B}"/>
                    </a:ext>
                  </a:extLst>
                </p:cNvPr>
                <p:cNvSpPr/>
                <p:nvPr/>
              </p:nvSpPr>
              <p:spPr bwMode="gray">
                <a:xfrm>
                  <a:off x="3609032" y="1036418"/>
                  <a:ext cx="24500" cy="26949"/>
                </a:xfrm>
                <a:prstGeom prst="ellipse">
                  <a:avLst/>
                </a:prstGeom>
                <a:solidFill>
                  <a:schemeClr val="accent3"/>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48" name="Oval 247">
                  <a:extLst>
                    <a:ext uri="{FF2B5EF4-FFF2-40B4-BE49-F238E27FC236}">
                      <a16:creationId xmlns:a16="http://schemas.microsoft.com/office/drawing/2014/main" id="{59A2FB25-A281-4E37-A176-74DFC8DA05FC}"/>
                    </a:ext>
                  </a:extLst>
                </p:cNvPr>
                <p:cNvSpPr/>
                <p:nvPr/>
              </p:nvSpPr>
              <p:spPr bwMode="gray">
                <a:xfrm>
                  <a:off x="3609032" y="851864"/>
                  <a:ext cx="24500" cy="26949"/>
                </a:xfrm>
                <a:prstGeom prst="ellipse">
                  <a:avLst/>
                </a:prstGeom>
                <a:solidFill>
                  <a:schemeClr val="accent3"/>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grpSp>
              <p:nvGrpSpPr>
                <p:cNvPr id="249" name="Group 248">
                  <a:extLst>
                    <a:ext uri="{FF2B5EF4-FFF2-40B4-BE49-F238E27FC236}">
                      <a16:creationId xmlns:a16="http://schemas.microsoft.com/office/drawing/2014/main" id="{B54DDDB1-9DAC-4AD6-84CA-AED1F0C5A566}"/>
                    </a:ext>
                  </a:extLst>
                </p:cNvPr>
                <p:cNvGrpSpPr/>
                <p:nvPr/>
              </p:nvGrpSpPr>
              <p:grpSpPr>
                <a:xfrm>
                  <a:off x="3600992" y="864079"/>
                  <a:ext cx="40494" cy="185488"/>
                  <a:chOff x="4517745" y="6009328"/>
                  <a:chExt cx="166255" cy="692291"/>
                </a:xfrm>
              </p:grpSpPr>
              <p:sp>
                <p:nvSpPr>
                  <p:cNvPr id="250" name="Rounded Rectangle 410">
                    <a:extLst>
                      <a:ext uri="{FF2B5EF4-FFF2-40B4-BE49-F238E27FC236}">
                        <a16:creationId xmlns:a16="http://schemas.microsoft.com/office/drawing/2014/main" id="{510DEF3F-A04D-4765-8781-DC75D106F7F9}"/>
                      </a:ext>
                    </a:extLst>
                  </p:cNvPr>
                  <p:cNvSpPr/>
                  <p:nvPr/>
                </p:nvSpPr>
                <p:spPr bwMode="gray">
                  <a:xfrm rot="5400000" flipH="1">
                    <a:off x="4529028" y="6057970"/>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51" name="Oval 250">
                    <a:extLst>
                      <a:ext uri="{FF2B5EF4-FFF2-40B4-BE49-F238E27FC236}">
                        <a16:creationId xmlns:a16="http://schemas.microsoft.com/office/drawing/2014/main" id="{C4076546-5D3B-4950-A40B-8383943DECD4}"/>
                      </a:ext>
                    </a:extLst>
                  </p:cNvPr>
                  <p:cNvSpPr/>
                  <p:nvPr/>
                </p:nvSpPr>
                <p:spPr bwMode="gray">
                  <a:xfrm>
                    <a:off x="4517745" y="6127527"/>
                    <a:ext cx="166255" cy="166255"/>
                  </a:xfrm>
                  <a:prstGeom prst="ellipse">
                    <a:avLst/>
                  </a:prstGeom>
                  <a:no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52" name="Rounded Rectangle 412">
                    <a:extLst>
                      <a:ext uri="{FF2B5EF4-FFF2-40B4-BE49-F238E27FC236}">
                        <a16:creationId xmlns:a16="http://schemas.microsoft.com/office/drawing/2014/main" id="{75A5DC5E-7C63-4062-A29D-00D4CC1DABA4}"/>
                      </a:ext>
                    </a:extLst>
                  </p:cNvPr>
                  <p:cNvSpPr/>
                  <p:nvPr/>
                </p:nvSpPr>
                <p:spPr bwMode="gray">
                  <a:xfrm rot="5400000" flipH="1">
                    <a:off x="4529028" y="6313537"/>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53" name="Oval 252">
                    <a:extLst>
                      <a:ext uri="{FF2B5EF4-FFF2-40B4-BE49-F238E27FC236}">
                        <a16:creationId xmlns:a16="http://schemas.microsoft.com/office/drawing/2014/main" id="{0F9CDF89-D340-49E7-A8DA-5820F18090A8}"/>
                      </a:ext>
                    </a:extLst>
                  </p:cNvPr>
                  <p:cNvSpPr/>
                  <p:nvPr/>
                </p:nvSpPr>
                <p:spPr bwMode="gray">
                  <a:xfrm>
                    <a:off x="4517745" y="6383094"/>
                    <a:ext cx="166255" cy="166255"/>
                  </a:xfrm>
                  <a:prstGeom prst="ellipse">
                    <a:avLst/>
                  </a:prstGeom>
                  <a:no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54" name="Rounded Rectangle 414">
                    <a:extLst>
                      <a:ext uri="{FF2B5EF4-FFF2-40B4-BE49-F238E27FC236}">
                        <a16:creationId xmlns:a16="http://schemas.microsoft.com/office/drawing/2014/main" id="{DA7D199E-7638-4DDB-B720-CD8A972453CB}"/>
                      </a:ext>
                    </a:extLst>
                  </p:cNvPr>
                  <p:cNvSpPr/>
                  <p:nvPr/>
                </p:nvSpPr>
                <p:spPr bwMode="gray">
                  <a:xfrm rot="5400000" flipH="1">
                    <a:off x="4529027" y="6606572"/>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sp>
                <p:nvSpPr>
                  <p:cNvPr id="255" name="Rounded Rectangle 415">
                    <a:extLst>
                      <a:ext uri="{FF2B5EF4-FFF2-40B4-BE49-F238E27FC236}">
                        <a16:creationId xmlns:a16="http://schemas.microsoft.com/office/drawing/2014/main" id="{D871A2BB-AD0C-4DB6-B4D4-D62E0265FE2D}"/>
                      </a:ext>
                    </a:extLst>
                  </p:cNvPr>
                  <p:cNvSpPr/>
                  <p:nvPr/>
                </p:nvSpPr>
                <p:spPr bwMode="gray">
                  <a:xfrm rot="5400000" flipH="1">
                    <a:off x="4529027" y="6590519"/>
                    <a:ext cx="143689" cy="46406"/>
                  </a:xfrm>
                  <a:prstGeom prst="roundRect">
                    <a:avLst>
                      <a:gd name="adj" fmla="val 50000"/>
                    </a:avLst>
                  </a:prstGeom>
                  <a:solidFill>
                    <a:schemeClr val="bg1">
                      <a:lumMod val="50000"/>
                    </a:schemeClr>
                  </a:solidFill>
                  <a:ln w="3175" algn="ctr">
                    <a:solidFill>
                      <a:srgbClr val="E0DED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a:solidFill>
                        <a:prstClr val="white"/>
                      </a:solidFill>
                    </a:endParaRPr>
                  </a:p>
                </p:txBody>
              </p:sp>
            </p:grpSp>
          </p:grpSp>
        </p:grpSp>
      </p:grpSp>
      <p:sp>
        <p:nvSpPr>
          <p:cNvPr id="265" name="Rounded Rectangle 50">
            <a:extLst>
              <a:ext uri="{FF2B5EF4-FFF2-40B4-BE49-F238E27FC236}">
                <a16:creationId xmlns:a16="http://schemas.microsoft.com/office/drawing/2014/main" id="{7F413EBF-E08E-4004-8D0C-A68212CB4F7A}"/>
              </a:ext>
            </a:extLst>
          </p:cNvPr>
          <p:cNvSpPr>
            <a:spLocks/>
          </p:cNvSpPr>
          <p:nvPr/>
        </p:nvSpPr>
        <p:spPr>
          <a:xfrm>
            <a:off x="2464558" y="3465735"/>
            <a:ext cx="1571413" cy="952010"/>
          </a:xfrm>
          <a:prstGeom prst="rect">
            <a:avLst/>
          </a:prstGeom>
          <a:solidFill>
            <a:srgbClr val="99BDED"/>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r>
              <a:rPr lang="en-GB" sz="1400">
                <a:solidFill>
                  <a:srgbClr val="001965"/>
                </a:solidFill>
              </a:rPr>
              <a:t>Physical activity</a:t>
            </a:r>
          </a:p>
        </p:txBody>
      </p:sp>
      <p:sp>
        <p:nvSpPr>
          <p:cNvPr id="266" name="Rounded Rectangle 51">
            <a:extLst>
              <a:ext uri="{FF2B5EF4-FFF2-40B4-BE49-F238E27FC236}">
                <a16:creationId xmlns:a16="http://schemas.microsoft.com/office/drawing/2014/main" id="{07A969A2-45CE-42C6-9B52-7B3A0E089DFC}"/>
              </a:ext>
            </a:extLst>
          </p:cNvPr>
          <p:cNvSpPr>
            <a:spLocks/>
          </p:cNvSpPr>
          <p:nvPr/>
        </p:nvSpPr>
        <p:spPr>
          <a:xfrm>
            <a:off x="2464558" y="2650376"/>
            <a:ext cx="1571413" cy="679726"/>
          </a:xfrm>
          <a:prstGeom prst="rect">
            <a:avLst/>
          </a:prstGeom>
          <a:solidFill>
            <a:srgbClr val="99BDED"/>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en-GB" sz="1400">
                <a:solidFill>
                  <a:srgbClr val="001965"/>
                </a:solidFill>
              </a:rPr>
              <a:t>Diet</a:t>
            </a:r>
          </a:p>
        </p:txBody>
      </p:sp>
      <p:sp>
        <p:nvSpPr>
          <p:cNvPr id="267" name="Rounded Rectangle 52">
            <a:extLst>
              <a:ext uri="{FF2B5EF4-FFF2-40B4-BE49-F238E27FC236}">
                <a16:creationId xmlns:a16="http://schemas.microsoft.com/office/drawing/2014/main" id="{98C3910D-0ADE-44AD-A584-861989833AEE}"/>
              </a:ext>
            </a:extLst>
          </p:cNvPr>
          <p:cNvSpPr>
            <a:spLocks/>
          </p:cNvSpPr>
          <p:nvPr/>
        </p:nvSpPr>
        <p:spPr>
          <a:xfrm>
            <a:off x="734740" y="4553379"/>
            <a:ext cx="1677461" cy="951616"/>
          </a:xfrm>
          <a:prstGeom prst="rect">
            <a:avLst/>
          </a:prstGeom>
          <a:solidFill>
            <a:srgbClr val="99BDED"/>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r>
              <a:rPr lang="en-GB" sz="1400">
                <a:solidFill>
                  <a:srgbClr val="001965"/>
                </a:solidFill>
              </a:rPr>
              <a:t>Stress management</a:t>
            </a:r>
          </a:p>
        </p:txBody>
      </p:sp>
      <p:sp>
        <p:nvSpPr>
          <p:cNvPr id="268" name="Rounded Rectangle 53">
            <a:extLst>
              <a:ext uri="{FF2B5EF4-FFF2-40B4-BE49-F238E27FC236}">
                <a16:creationId xmlns:a16="http://schemas.microsoft.com/office/drawing/2014/main" id="{8659607B-B2FF-4590-86F2-D709BED6C8D9}"/>
              </a:ext>
            </a:extLst>
          </p:cNvPr>
          <p:cNvSpPr>
            <a:spLocks/>
          </p:cNvSpPr>
          <p:nvPr/>
        </p:nvSpPr>
        <p:spPr>
          <a:xfrm>
            <a:off x="2464559" y="4553379"/>
            <a:ext cx="1571413" cy="951616"/>
          </a:xfrm>
          <a:prstGeom prst="rect">
            <a:avLst/>
          </a:prstGeom>
          <a:solidFill>
            <a:srgbClr val="99BDED"/>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r>
              <a:rPr lang="en-GB" sz="1400">
                <a:solidFill>
                  <a:srgbClr val="001965"/>
                </a:solidFill>
              </a:rPr>
              <a:t>Sleep management</a:t>
            </a:r>
          </a:p>
        </p:txBody>
      </p:sp>
      <p:sp>
        <p:nvSpPr>
          <p:cNvPr id="269" name="Rounded Rectangle 48">
            <a:extLst>
              <a:ext uri="{FF2B5EF4-FFF2-40B4-BE49-F238E27FC236}">
                <a16:creationId xmlns:a16="http://schemas.microsoft.com/office/drawing/2014/main" id="{EB5142C8-A4B1-434E-9C6C-F1A257461BD4}"/>
              </a:ext>
            </a:extLst>
          </p:cNvPr>
          <p:cNvSpPr>
            <a:spLocks/>
          </p:cNvSpPr>
          <p:nvPr/>
        </p:nvSpPr>
        <p:spPr>
          <a:xfrm>
            <a:off x="734739" y="2650376"/>
            <a:ext cx="1677462" cy="679726"/>
          </a:xfrm>
          <a:prstGeom prst="rect">
            <a:avLst/>
          </a:prstGeom>
          <a:solidFill>
            <a:srgbClr val="99BDED"/>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r>
              <a:rPr lang="en-GB" sz="1400">
                <a:solidFill>
                  <a:srgbClr val="001965"/>
                </a:solidFill>
              </a:rPr>
              <a:t>Counselling</a:t>
            </a:r>
          </a:p>
        </p:txBody>
      </p:sp>
      <p:sp>
        <p:nvSpPr>
          <p:cNvPr id="270" name="Rounded Rectangle 49">
            <a:extLst>
              <a:ext uri="{FF2B5EF4-FFF2-40B4-BE49-F238E27FC236}">
                <a16:creationId xmlns:a16="http://schemas.microsoft.com/office/drawing/2014/main" id="{63D057F3-55E7-451A-A416-850D9BB8B4C6}"/>
              </a:ext>
            </a:extLst>
          </p:cNvPr>
          <p:cNvSpPr>
            <a:spLocks/>
          </p:cNvSpPr>
          <p:nvPr/>
        </p:nvSpPr>
        <p:spPr>
          <a:xfrm>
            <a:off x="734739" y="3465933"/>
            <a:ext cx="1677462" cy="951616"/>
          </a:xfrm>
          <a:prstGeom prst="rect">
            <a:avLst/>
          </a:prstGeom>
          <a:solidFill>
            <a:srgbClr val="99BDED"/>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r>
              <a:rPr lang="en-GB" sz="1400">
                <a:solidFill>
                  <a:srgbClr val="001965"/>
                </a:solidFill>
              </a:rPr>
              <a:t>Self-</a:t>
            </a:r>
            <a:br>
              <a:rPr lang="en-GB" sz="1400">
                <a:solidFill>
                  <a:srgbClr val="001965"/>
                </a:solidFill>
              </a:rPr>
            </a:br>
            <a:r>
              <a:rPr lang="en-GB" sz="1400">
                <a:solidFill>
                  <a:srgbClr val="001965"/>
                </a:solidFill>
              </a:rPr>
              <a:t>monitoring</a:t>
            </a:r>
          </a:p>
        </p:txBody>
      </p:sp>
      <p:sp>
        <p:nvSpPr>
          <p:cNvPr id="271" name="Rounded Rectangle 39">
            <a:extLst>
              <a:ext uri="{FF2B5EF4-FFF2-40B4-BE49-F238E27FC236}">
                <a16:creationId xmlns:a16="http://schemas.microsoft.com/office/drawing/2014/main" id="{0CF22108-77C5-44D6-AB8F-77E3BDE6AD2D}"/>
              </a:ext>
            </a:extLst>
          </p:cNvPr>
          <p:cNvSpPr>
            <a:spLocks/>
          </p:cNvSpPr>
          <p:nvPr/>
        </p:nvSpPr>
        <p:spPr>
          <a:xfrm>
            <a:off x="4580190" y="2529407"/>
            <a:ext cx="3096263" cy="330067"/>
          </a:xfrm>
          <a:prstGeom prst="rect">
            <a:avLst/>
          </a:prstGeom>
          <a:solidFill>
            <a:schemeClr val="accent5">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GB" sz="1400">
                <a:solidFill>
                  <a:srgbClr val="001965"/>
                </a:solidFill>
              </a:rPr>
              <a:t>Orlistat</a:t>
            </a:r>
            <a:r>
              <a:rPr lang="en-GB" sz="1400" baseline="30000">
                <a:solidFill>
                  <a:srgbClr val="001965"/>
                </a:solidFill>
              </a:rPr>
              <a:t>*</a:t>
            </a:r>
            <a:r>
              <a:rPr lang="en-GB" sz="1400" baseline="30000">
                <a:solidFill>
                  <a:srgbClr val="001965"/>
                </a:solidFill>
                <a:cs typeface="Arial" panose="020B0604020202020204" pitchFamily="34" charset="0"/>
              </a:rPr>
              <a:t>†‡</a:t>
            </a:r>
            <a:endParaRPr lang="en-GB" sz="1400" baseline="30000">
              <a:solidFill>
                <a:srgbClr val="001965"/>
              </a:solidFill>
            </a:endParaRPr>
          </a:p>
        </p:txBody>
      </p:sp>
      <p:sp>
        <p:nvSpPr>
          <p:cNvPr id="274" name="Rounded Rectangle 43">
            <a:extLst>
              <a:ext uri="{FF2B5EF4-FFF2-40B4-BE49-F238E27FC236}">
                <a16:creationId xmlns:a16="http://schemas.microsoft.com/office/drawing/2014/main" id="{0A1D3DC3-2FEA-49F7-B5DE-A5C64827F6DD}"/>
              </a:ext>
            </a:extLst>
          </p:cNvPr>
          <p:cNvSpPr>
            <a:spLocks/>
          </p:cNvSpPr>
          <p:nvPr/>
        </p:nvSpPr>
        <p:spPr>
          <a:xfrm>
            <a:off x="4580190" y="4003295"/>
            <a:ext cx="3096263" cy="349774"/>
          </a:xfrm>
          <a:prstGeom prst="rect">
            <a:avLst/>
          </a:prstGeom>
          <a:solidFill>
            <a:schemeClr val="accent5">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GB" sz="1400">
                <a:solidFill>
                  <a:srgbClr val="001965"/>
                </a:solidFill>
              </a:rPr>
              <a:t>Naltrexone/bupropion</a:t>
            </a:r>
            <a:r>
              <a:rPr lang="en-GB" sz="1400" baseline="30000">
                <a:solidFill>
                  <a:srgbClr val="001965"/>
                </a:solidFill>
              </a:rPr>
              <a:t>*</a:t>
            </a:r>
            <a:r>
              <a:rPr lang="en-GB" sz="1400" baseline="30000">
                <a:solidFill>
                  <a:srgbClr val="001965"/>
                </a:solidFill>
                <a:cs typeface="Arial" panose="020B0604020202020204" pitchFamily="34" charset="0"/>
              </a:rPr>
              <a:t>†‡</a:t>
            </a:r>
            <a:endParaRPr lang="en-GB" sz="1400" baseline="30000">
              <a:solidFill>
                <a:srgbClr val="001965"/>
              </a:solidFill>
            </a:endParaRPr>
          </a:p>
        </p:txBody>
      </p:sp>
      <p:sp>
        <p:nvSpPr>
          <p:cNvPr id="277" name="Rounded Rectangle 43">
            <a:extLst>
              <a:ext uri="{FF2B5EF4-FFF2-40B4-BE49-F238E27FC236}">
                <a16:creationId xmlns:a16="http://schemas.microsoft.com/office/drawing/2014/main" id="{493DB34D-B691-408D-AA74-7706CCEEBBD2}"/>
              </a:ext>
            </a:extLst>
          </p:cNvPr>
          <p:cNvSpPr>
            <a:spLocks/>
          </p:cNvSpPr>
          <p:nvPr/>
        </p:nvSpPr>
        <p:spPr>
          <a:xfrm>
            <a:off x="4580190" y="5012165"/>
            <a:ext cx="3096263" cy="349774"/>
          </a:xfrm>
          <a:prstGeom prst="rect">
            <a:avLst/>
          </a:prstGeom>
          <a:solidFill>
            <a:schemeClr val="accent5">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GB" sz="1400" err="1">
                <a:solidFill>
                  <a:srgbClr val="001965"/>
                </a:solidFill>
              </a:rPr>
              <a:t>Setmelanotide</a:t>
            </a:r>
            <a:r>
              <a:rPr lang="en-GB" sz="1400" baseline="30000">
                <a:solidFill>
                  <a:srgbClr val="001965"/>
                </a:solidFill>
              </a:rPr>
              <a:t>*</a:t>
            </a:r>
            <a:r>
              <a:rPr lang="en-GB" sz="1400" baseline="30000">
                <a:solidFill>
                  <a:srgbClr val="001965"/>
                </a:solidFill>
                <a:cs typeface="Arial" panose="020B0604020202020204" pitchFamily="34" charset="0"/>
              </a:rPr>
              <a:t>†</a:t>
            </a:r>
            <a:endParaRPr lang="en-GB" sz="1400">
              <a:solidFill>
                <a:srgbClr val="001965"/>
              </a:solidFill>
            </a:endParaRPr>
          </a:p>
        </p:txBody>
      </p:sp>
      <p:sp>
        <p:nvSpPr>
          <p:cNvPr id="281" name="Rounded Rectangle 43">
            <a:extLst>
              <a:ext uri="{FF2B5EF4-FFF2-40B4-BE49-F238E27FC236}">
                <a16:creationId xmlns:a16="http://schemas.microsoft.com/office/drawing/2014/main" id="{7912048F-D218-4402-882D-4FD52D5A95BD}"/>
              </a:ext>
            </a:extLst>
          </p:cNvPr>
          <p:cNvSpPr>
            <a:spLocks/>
          </p:cNvSpPr>
          <p:nvPr/>
        </p:nvSpPr>
        <p:spPr>
          <a:xfrm>
            <a:off x="4580190" y="4507729"/>
            <a:ext cx="3096263" cy="349774"/>
          </a:xfrm>
          <a:prstGeom prst="rect">
            <a:avLst/>
          </a:prstGeom>
          <a:solidFill>
            <a:schemeClr val="accent5">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GB" sz="1400">
                <a:solidFill>
                  <a:srgbClr val="001965"/>
                </a:solidFill>
              </a:rPr>
              <a:t>Semaglutide 2.4 mg</a:t>
            </a:r>
            <a:r>
              <a:rPr lang="en-GB" sz="1400" baseline="30000">
                <a:solidFill>
                  <a:srgbClr val="001965"/>
                </a:solidFill>
                <a:cs typeface="Arial" panose="020B0604020202020204" pitchFamily="34" charset="0"/>
              </a:rPr>
              <a:t>†‡</a:t>
            </a:r>
            <a:endParaRPr lang="en-GB" sz="1400" baseline="30000">
              <a:solidFill>
                <a:srgbClr val="001965"/>
              </a:solidFill>
            </a:endParaRPr>
          </a:p>
        </p:txBody>
      </p:sp>
      <p:sp>
        <p:nvSpPr>
          <p:cNvPr id="284" name="Rounded Rectangle 41">
            <a:extLst>
              <a:ext uri="{FF2B5EF4-FFF2-40B4-BE49-F238E27FC236}">
                <a16:creationId xmlns:a16="http://schemas.microsoft.com/office/drawing/2014/main" id="{093E2D4F-CD64-4376-A6BD-0416F01404A1}"/>
              </a:ext>
            </a:extLst>
          </p:cNvPr>
          <p:cNvSpPr>
            <a:spLocks/>
          </p:cNvSpPr>
          <p:nvPr/>
        </p:nvSpPr>
        <p:spPr>
          <a:xfrm>
            <a:off x="4580190" y="3498861"/>
            <a:ext cx="3096263" cy="349774"/>
          </a:xfrm>
          <a:prstGeom prst="rect">
            <a:avLst/>
          </a:prstGeom>
          <a:solidFill>
            <a:schemeClr val="accent5">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GB" sz="1400">
                <a:solidFill>
                  <a:srgbClr val="001965"/>
                </a:solidFill>
              </a:rPr>
              <a:t>Phentermine/topiramate</a:t>
            </a:r>
            <a:r>
              <a:rPr lang="en-GB" sz="1400" baseline="30000">
                <a:solidFill>
                  <a:srgbClr val="001965"/>
                </a:solidFill>
                <a:cs typeface="Arial" panose="020B0604020202020204" pitchFamily="34" charset="0"/>
              </a:rPr>
              <a:t>†</a:t>
            </a:r>
            <a:endParaRPr lang="en-GB" sz="1400" baseline="30000">
              <a:solidFill>
                <a:srgbClr val="001965"/>
              </a:solidFill>
            </a:endParaRPr>
          </a:p>
        </p:txBody>
      </p:sp>
      <p:sp>
        <p:nvSpPr>
          <p:cNvPr id="287" name="Rounded Rectangle 40">
            <a:extLst>
              <a:ext uri="{FF2B5EF4-FFF2-40B4-BE49-F238E27FC236}">
                <a16:creationId xmlns:a16="http://schemas.microsoft.com/office/drawing/2014/main" id="{A190EE7D-5D97-4D39-994B-07E103D2FDCA}"/>
              </a:ext>
            </a:extLst>
          </p:cNvPr>
          <p:cNvSpPr>
            <a:spLocks/>
          </p:cNvSpPr>
          <p:nvPr/>
        </p:nvSpPr>
        <p:spPr>
          <a:xfrm>
            <a:off x="4580190" y="3014134"/>
            <a:ext cx="3096263" cy="330067"/>
          </a:xfrm>
          <a:prstGeom prst="rect">
            <a:avLst/>
          </a:prstGeom>
          <a:solidFill>
            <a:schemeClr val="accent5">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GB" sz="1400">
                <a:solidFill>
                  <a:srgbClr val="001965"/>
                </a:solidFill>
              </a:rPr>
              <a:t>Liraglutide 3.0 mg</a:t>
            </a:r>
            <a:r>
              <a:rPr lang="en-GB" sz="1400" baseline="30000">
                <a:solidFill>
                  <a:srgbClr val="001965"/>
                </a:solidFill>
              </a:rPr>
              <a:t>*</a:t>
            </a:r>
            <a:r>
              <a:rPr lang="en-GB" sz="1400" baseline="30000">
                <a:solidFill>
                  <a:srgbClr val="001965"/>
                </a:solidFill>
                <a:cs typeface="Arial" panose="020B0604020202020204" pitchFamily="34" charset="0"/>
              </a:rPr>
              <a:t>†‡</a:t>
            </a:r>
            <a:endParaRPr lang="en-GB" sz="1400" baseline="30000">
              <a:solidFill>
                <a:srgbClr val="001965"/>
              </a:solidFill>
            </a:endParaRPr>
          </a:p>
        </p:txBody>
      </p:sp>
      <p:pic>
        <p:nvPicPr>
          <p:cNvPr id="94" name="Picture 10" descr="Bandiera Italia"/>
          <p:cNvPicPr>
            <a:picLocks noChangeAspect="1" noChangeArrowheads="1"/>
          </p:cNvPicPr>
          <p:nvPr/>
        </p:nvPicPr>
        <p:blipFill>
          <a:blip r:embed="rId3" cstate="print"/>
          <a:srcRect/>
          <a:stretch>
            <a:fillRect/>
          </a:stretch>
        </p:blipFill>
        <p:spPr bwMode="auto">
          <a:xfrm>
            <a:off x="6653146" y="2442010"/>
            <a:ext cx="472309" cy="400871"/>
          </a:xfrm>
          <a:prstGeom prst="rect">
            <a:avLst/>
          </a:prstGeom>
          <a:noFill/>
        </p:spPr>
      </p:pic>
      <p:pic>
        <p:nvPicPr>
          <p:cNvPr id="95" name="Picture 10" descr="Bandiera Italia"/>
          <p:cNvPicPr>
            <a:picLocks noChangeAspect="1" noChangeArrowheads="1"/>
          </p:cNvPicPr>
          <p:nvPr/>
        </p:nvPicPr>
        <p:blipFill>
          <a:blip r:embed="rId3" cstate="print"/>
          <a:srcRect/>
          <a:stretch>
            <a:fillRect/>
          </a:stretch>
        </p:blipFill>
        <p:spPr bwMode="auto">
          <a:xfrm>
            <a:off x="6662896" y="2986552"/>
            <a:ext cx="472309" cy="400871"/>
          </a:xfrm>
          <a:prstGeom prst="rect">
            <a:avLst/>
          </a:prstGeom>
          <a:noFill/>
        </p:spPr>
      </p:pic>
      <p:pic>
        <p:nvPicPr>
          <p:cNvPr id="96" name="Picture 10" descr="Bandiera Italia"/>
          <p:cNvPicPr>
            <a:picLocks noChangeAspect="1" noChangeArrowheads="1"/>
          </p:cNvPicPr>
          <p:nvPr/>
        </p:nvPicPr>
        <p:blipFill>
          <a:blip r:embed="rId3" cstate="print"/>
          <a:srcRect/>
          <a:stretch>
            <a:fillRect/>
          </a:stretch>
        </p:blipFill>
        <p:spPr bwMode="auto">
          <a:xfrm>
            <a:off x="6680658" y="3977746"/>
            <a:ext cx="472309" cy="400871"/>
          </a:xfrm>
          <a:prstGeom prst="rect">
            <a:avLst/>
          </a:prstGeom>
          <a:noFill/>
        </p:spPr>
      </p:pic>
      <p:pic>
        <p:nvPicPr>
          <p:cNvPr id="97" name="Picture 10" descr="Bandiera Italia"/>
          <p:cNvPicPr>
            <a:picLocks noChangeAspect="1" noChangeArrowheads="1"/>
          </p:cNvPicPr>
          <p:nvPr/>
        </p:nvPicPr>
        <p:blipFill>
          <a:blip r:embed="rId3" cstate="print"/>
          <a:srcRect/>
          <a:stretch>
            <a:fillRect/>
          </a:stretch>
        </p:blipFill>
        <p:spPr bwMode="auto">
          <a:xfrm>
            <a:off x="6653145" y="4533963"/>
            <a:ext cx="472309" cy="400871"/>
          </a:xfrm>
          <a:prstGeom prst="rect">
            <a:avLst/>
          </a:prstGeom>
          <a:noFill/>
        </p:spPr>
      </p:pic>
      <p:sp>
        <p:nvSpPr>
          <p:cNvPr id="98" name="Rounded Rectangle 43">
            <a:extLst>
              <a:ext uri="{FF2B5EF4-FFF2-40B4-BE49-F238E27FC236}">
                <a16:creationId xmlns:a16="http://schemas.microsoft.com/office/drawing/2014/main" id="{493DB34D-B691-408D-AA74-7706CCEEBBD2}"/>
              </a:ext>
            </a:extLst>
          </p:cNvPr>
          <p:cNvSpPr>
            <a:spLocks/>
          </p:cNvSpPr>
          <p:nvPr/>
        </p:nvSpPr>
        <p:spPr>
          <a:xfrm>
            <a:off x="4588604" y="5506532"/>
            <a:ext cx="3096263" cy="349774"/>
          </a:xfrm>
          <a:prstGeom prst="rect">
            <a:avLst/>
          </a:prstGeom>
          <a:solidFill>
            <a:schemeClr val="accent5">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GB" sz="1400" dirty="0">
                <a:solidFill>
                  <a:srgbClr val="001965"/>
                </a:solidFill>
              </a:rPr>
              <a:t>Tirzepatide</a:t>
            </a:r>
            <a:r>
              <a:rPr lang="en-GB" sz="1400" baseline="30000" dirty="0">
                <a:solidFill>
                  <a:srgbClr val="001965"/>
                </a:solidFill>
              </a:rPr>
              <a:t>*</a:t>
            </a:r>
            <a:r>
              <a:rPr lang="en-GB" sz="1400" baseline="30000" dirty="0">
                <a:solidFill>
                  <a:srgbClr val="001965"/>
                </a:solidFill>
                <a:cs typeface="Arial" panose="020B0604020202020204" pitchFamily="34" charset="0"/>
              </a:rPr>
              <a:t>†</a:t>
            </a:r>
            <a:endParaRPr lang="en-GB" sz="1400" dirty="0">
              <a:solidFill>
                <a:srgbClr val="001965"/>
              </a:solidFill>
            </a:endParaRPr>
          </a:p>
        </p:txBody>
      </p:sp>
      <p:pic>
        <p:nvPicPr>
          <p:cNvPr id="99" name="Picture 10" descr="Bandiera Italia"/>
          <p:cNvPicPr>
            <a:picLocks noChangeAspect="1" noChangeArrowheads="1"/>
          </p:cNvPicPr>
          <p:nvPr/>
        </p:nvPicPr>
        <p:blipFill>
          <a:blip r:embed="rId3" cstate="print"/>
          <a:srcRect/>
          <a:stretch>
            <a:fillRect/>
          </a:stretch>
        </p:blipFill>
        <p:spPr bwMode="auto">
          <a:xfrm>
            <a:off x="6650481" y="5463969"/>
            <a:ext cx="472309" cy="400871"/>
          </a:xfrm>
          <a:prstGeom prst="rect">
            <a:avLst/>
          </a:prstGeom>
          <a:noFill/>
        </p:spPr>
      </p:pic>
    </p:spTree>
    <p:extLst>
      <p:ext uri="{BB962C8B-B14F-4D97-AF65-F5344CB8AC3E}">
        <p14:creationId xmlns:p14="http://schemas.microsoft.com/office/powerpoint/2010/main" val="273294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ppt_x"/>
                                          </p:val>
                                        </p:tav>
                                        <p:tav tm="100000">
                                          <p:val>
                                            <p:strVal val="#ppt_x"/>
                                          </p:val>
                                        </p:tav>
                                      </p:tavLst>
                                    </p:anim>
                                    <p:anim calcmode="lin" valueType="num">
                                      <p:cBhvr additive="base">
                                        <p:cTn id="8"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53" name="Straight Connector 252">
            <a:extLst>
              <a:ext uri="{FF2B5EF4-FFF2-40B4-BE49-F238E27FC236}">
                <a16:creationId xmlns:a16="http://schemas.microsoft.com/office/drawing/2014/main" id="{1A69B551-2DC6-40DB-B327-44D22F2B7BFC}"/>
              </a:ext>
            </a:extLst>
          </p:cNvPr>
          <p:cNvCxnSpPr>
            <a:cxnSpLocks/>
          </p:cNvCxnSpPr>
          <p:nvPr/>
        </p:nvCxnSpPr>
        <p:spPr>
          <a:xfrm>
            <a:off x="1735729" y="1743827"/>
            <a:ext cx="3286935" cy="0"/>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6466255-F89B-410E-B951-4E7E03BA09BA}"/>
              </a:ext>
            </a:extLst>
          </p:cNvPr>
          <p:cNvSpPr>
            <a:spLocks noGrp="1"/>
          </p:cNvSpPr>
          <p:nvPr>
            <p:ph type="title"/>
          </p:nvPr>
        </p:nvSpPr>
        <p:spPr>
          <a:xfrm>
            <a:off x="657318" y="243721"/>
            <a:ext cx="11099253" cy="1049712"/>
          </a:xfrm>
        </p:spPr>
        <p:txBody>
          <a:bodyPr/>
          <a:lstStyle/>
          <a:p>
            <a:r>
              <a:rPr lang="en-GB" sz="3333" b="1" dirty="0"/>
              <a:t>Cagrilintide/Semaglutide</a:t>
            </a:r>
            <a:br>
              <a:rPr lang="en-GB" sz="3333" b="1" dirty="0"/>
            </a:br>
            <a:r>
              <a:rPr lang="en-GB" sz="2000" dirty="0">
                <a:solidFill>
                  <a:srgbClr val="3B97DE"/>
                </a:solidFill>
              </a:rPr>
              <a:t>Observed mean change from baseline (%)</a:t>
            </a:r>
          </a:p>
        </p:txBody>
      </p:sp>
      <p:graphicFrame>
        <p:nvGraphicFramePr>
          <p:cNvPr id="2" name="Table 1"/>
          <p:cNvGraphicFramePr>
            <a:graphicFrameLocks noGrp="1"/>
          </p:cNvGraphicFramePr>
          <p:nvPr/>
        </p:nvGraphicFramePr>
        <p:xfrm>
          <a:off x="5827771" y="1654435"/>
          <a:ext cx="5706917" cy="4178614"/>
        </p:xfrm>
        <a:graphic>
          <a:graphicData uri="http://schemas.openxmlformats.org/drawingml/2006/table">
            <a:tbl>
              <a:tblPr firstRow="1" bandRow="1">
                <a:tableStyleId>{5C22544A-7EE6-4342-B048-85BDC9FD1C3A}</a:tableStyleId>
              </a:tblPr>
              <a:tblGrid>
                <a:gridCol w="2192280">
                  <a:extLst>
                    <a:ext uri="{9D8B030D-6E8A-4147-A177-3AD203B41FA5}">
                      <a16:colId xmlns:a16="http://schemas.microsoft.com/office/drawing/2014/main" val="2027511486"/>
                    </a:ext>
                  </a:extLst>
                </a:gridCol>
                <a:gridCol w="983287">
                  <a:extLst>
                    <a:ext uri="{9D8B030D-6E8A-4147-A177-3AD203B41FA5}">
                      <a16:colId xmlns:a16="http://schemas.microsoft.com/office/drawing/2014/main" val="329010513"/>
                    </a:ext>
                  </a:extLst>
                </a:gridCol>
                <a:gridCol w="1265675">
                  <a:extLst>
                    <a:ext uri="{9D8B030D-6E8A-4147-A177-3AD203B41FA5}">
                      <a16:colId xmlns:a16="http://schemas.microsoft.com/office/drawing/2014/main" val="1715896824"/>
                    </a:ext>
                  </a:extLst>
                </a:gridCol>
                <a:gridCol w="1265675">
                  <a:extLst>
                    <a:ext uri="{9D8B030D-6E8A-4147-A177-3AD203B41FA5}">
                      <a16:colId xmlns:a16="http://schemas.microsoft.com/office/drawing/2014/main" val="2943805803"/>
                    </a:ext>
                  </a:extLst>
                </a:gridCol>
              </a:tblGrid>
              <a:tr h="822960">
                <a:tc>
                  <a:txBody>
                    <a:bodyPr/>
                    <a:lstStyle/>
                    <a:p>
                      <a:endParaRPr lang="en-GB" sz="1300"/>
                    </a:p>
                  </a:txBody>
                  <a:tcPr/>
                </a:tc>
                <a:tc>
                  <a:txBody>
                    <a:bodyPr/>
                    <a:lstStyle/>
                    <a:p>
                      <a:pPr algn="ctr"/>
                      <a:r>
                        <a:rPr lang="en-GB" sz="1200"/>
                        <a:t>Mean</a:t>
                      </a:r>
                      <a:r>
                        <a:rPr lang="en-GB" sz="1200" baseline="0"/>
                        <a:t> e</a:t>
                      </a:r>
                      <a:r>
                        <a:rPr lang="en-GB" sz="1200"/>
                        <a:t>stimate</a:t>
                      </a:r>
                    </a:p>
                  </a:txBody>
                  <a:tcPr anchor="ctr"/>
                </a:tc>
                <a:tc>
                  <a:txBody>
                    <a:bodyPr/>
                    <a:lstStyle/>
                    <a:p>
                      <a:pPr algn="ctr"/>
                      <a:r>
                        <a:rPr lang="en-GB" sz="1200"/>
                        <a:t>Treatment difference vs</a:t>
                      </a:r>
                      <a:r>
                        <a:rPr lang="en-GB" sz="1200" baseline="0"/>
                        <a:t> placebo, sema 2.4 mg</a:t>
                      </a:r>
                      <a:endParaRPr lang="en-GB" sz="1200"/>
                    </a:p>
                  </a:txBody>
                  <a:tcPr anchor="ctr"/>
                </a:tc>
                <a:tc>
                  <a:txBody>
                    <a:bodyPr/>
                    <a:lstStyle/>
                    <a:p>
                      <a:pPr algn="ctr"/>
                      <a:r>
                        <a:rPr lang="en-GB" sz="1200"/>
                        <a:t>95% CI</a:t>
                      </a:r>
                    </a:p>
                  </a:txBody>
                  <a:tcPr anchor="ctr"/>
                </a:tc>
                <a:extLst>
                  <a:ext uri="{0D108BD9-81ED-4DB2-BD59-A6C34878D82A}">
                    <a16:rowId xmlns:a16="http://schemas.microsoft.com/office/drawing/2014/main" val="849112363"/>
                  </a:ext>
                </a:extLst>
              </a:tr>
              <a:tr h="360777">
                <a:tc>
                  <a:txBody>
                    <a:bodyPr/>
                    <a:lstStyle/>
                    <a:p>
                      <a:pPr marL="0" marR="0" lvl="0" indent="0" algn="l" defTabSz="981075" rtl="0" eaLnBrk="1" fontAlgn="base" latinLnBrk="0" hangingPunct="1">
                        <a:lnSpc>
                          <a:spcPct val="100000"/>
                        </a:lnSpc>
                        <a:spcBef>
                          <a:spcPts val="0"/>
                        </a:spcBef>
                        <a:spcAft>
                          <a:spcPct val="0"/>
                        </a:spcAft>
                        <a:buClr>
                          <a:srgbClr val="00B7FF"/>
                        </a:buClr>
                        <a:buSzPct val="120000"/>
                        <a:buFontTx/>
                        <a:buNone/>
                        <a:tabLst/>
                      </a:pPr>
                      <a:r>
                        <a:rPr kumimoji="0" lang="en-GB" sz="1200" b="0" i="0" u="none" strike="noStrike" cap="none" normalizeH="0" baseline="0">
                          <a:ln>
                            <a:noFill/>
                          </a:ln>
                          <a:solidFill>
                            <a:schemeClr val="bg1"/>
                          </a:solidFill>
                          <a:effectLst/>
                          <a:latin typeface="+mn-lt"/>
                          <a:cs typeface="Arial" pitchFamily="34" charset="0"/>
                        </a:rPr>
                        <a:t>Cagri 0.16 mg, Sema 2.4 mg</a:t>
                      </a:r>
                    </a:p>
                  </a:txBody>
                  <a:tcPr marL="72000" marR="0" marT="0" marB="0" anchor="ctr" horzOverflow="overflow">
                    <a:solidFill>
                      <a:srgbClr val="1F6D68"/>
                    </a:solidFill>
                  </a:tcPr>
                </a:tc>
                <a:tc>
                  <a:txBody>
                    <a:bodyPr/>
                    <a:lstStyle/>
                    <a:p>
                      <a:pPr algn="ctr" fontAlgn="b"/>
                      <a:r>
                        <a:rPr kumimoji="0" lang="en-GB" sz="1200" b="0" i="0" u="none" strike="noStrike" kern="1200" cap="none" normalizeH="0" baseline="0">
                          <a:ln>
                            <a:noFill/>
                          </a:ln>
                          <a:solidFill>
                            <a:srgbClr val="001965"/>
                          </a:solidFill>
                          <a:effectLst/>
                          <a:latin typeface="+mn-lt"/>
                          <a:ea typeface="+mn-ea"/>
                          <a:cs typeface="Arial" pitchFamily="34" charset="0"/>
                        </a:rPr>
                        <a:t>-8.3</a:t>
                      </a:r>
                    </a:p>
                  </a:txBody>
                  <a:tcPr marL="12700" marR="12700" marT="12700" marB="0" anchor="ctr">
                    <a:lnR w="12700" cap="flat" cmpd="sng" algn="ctr">
                      <a:solidFill>
                        <a:srgbClr val="939AA7"/>
                      </a:solidFill>
                      <a:prstDash val="solid"/>
                      <a:round/>
                      <a:headEnd type="none" w="med" len="med"/>
                      <a:tailEnd type="none" w="med" len="med"/>
                    </a:lnR>
                    <a:lnB w="12700" cap="flat" cmpd="sng" algn="ctr">
                      <a:solidFill>
                        <a:srgbClr val="939AA7"/>
                      </a:solidFill>
                      <a:prstDash val="solid"/>
                      <a:round/>
                      <a:headEnd type="none" w="med" len="med"/>
                      <a:tailEnd type="none" w="med" len="med"/>
                    </a:lnB>
                    <a:solidFill>
                      <a:srgbClr val="EFEDEC"/>
                    </a:solidFill>
                  </a:tcPr>
                </a:tc>
                <a:tc>
                  <a:txBody>
                    <a:bodyPr/>
                    <a:lstStyle/>
                    <a:p>
                      <a:pPr algn="ctr" fontAlgn="b"/>
                      <a:r>
                        <a:rPr kumimoji="0" lang="en-GB" sz="1200" b="1" i="0" u="none" strike="noStrike" kern="1200" cap="none" normalizeH="0" baseline="0">
                          <a:ln>
                            <a:noFill/>
                          </a:ln>
                          <a:solidFill>
                            <a:srgbClr val="001965"/>
                          </a:solidFill>
                          <a:effectLst/>
                          <a:latin typeface="+mn-lt"/>
                          <a:ea typeface="+mn-ea"/>
                          <a:cs typeface="Arial" pitchFamily="34" charset="0"/>
                        </a:rPr>
                        <a:t>  1.4</a:t>
                      </a:r>
                    </a:p>
                  </a:txBody>
                  <a:tcPr marL="12700" marR="12700" marT="12700" marB="0" anchor="ctr">
                    <a:lnL w="12700" cap="flat" cmpd="sng" algn="ctr">
                      <a:solidFill>
                        <a:srgbClr val="939AA7"/>
                      </a:solidFill>
                      <a:prstDash val="solid"/>
                      <a:round/>
                      <a:headEnd type="none" w="med" len="med"/>
                      <a:tailEnd type="none" w="med" len="med"/>
                    </a:lnL>
                    <a:lnR w="12700" cap="flat" cmpd="sng" algn="ctr">
                      <a:solidFill>
                        <a:srgbClr val="939AA7"/>
                      </a:solidFill>
                      <a:prstDash val="solid"/>
                      <a:round/>
                      <a:headEnd type="none" w="med" len="med"/>
                      <a:tailEnd type="none" w="med" len="med"/>
                    </a:lnR>
                    <a:lnB w="12700" cap="flat" cmpd="sng" algn="ctr">
                      <a:solidFill>
                        <a:srgbClr val="939AA7"/>
                      </a:solidFill>
                      <a:prstDash val="solid"/>
                      <a:round/>
                      <a:headEnd type="none" w="med" len="med"/>
                      <a:tailEnd type="none" w="med" len="med"/>
                    </a:lnB>
                    <a:noFill/>
                  </a:tcPr>
                </a:tc>
                <a:tc>
                  <a:txBody>
                    <a:bodyPr/>
                    <a:lstStyle/>
                    <a:p>
                      <a:pPr algn="ctr" fontAlgn="b"/>
                      <a:r>
                        <a:rPr kumimoji="0" lang="en-GB" sz="1200" b="0" i="0" u="none" strike="noStrike" kern="1200" cap="none" normalizeH="0" baseline="0">
                          <a:ln>
                            <a:noFill/>
                          </a:ln>
                          <a:solidFill>
                            <a:srgbClr val="001965"/>
                          </a:solidFill>
                          <a:effectLst/>
                          <a:latin typeface="+mn-lt"/>
                          <a:ea typeface="+mn-ea"/>
                          <a:cs typeface="Arial" pitchFamily="34" charset="0"/>
                        </a:rPr>
                        <a:t>[-2.6; 5.4]</a:t>
                      </a:r>
                    </a:p>
                  </a:txBody>
                  <a:tcPr marL="12700" marR="12700" marT="12700" marB="0" anchor="ctr">
                    <a:lnL w="12700" cap="flat" cmpd="sng" algn="ctr">
                      <a:solidFill>
                        <a:srgbClr val="939AA7"/>
                      </a:solidFill>
                      <a:prstDash val="solid"/>
                      <a:round/>
                      <a:headEnd type="none" w="med" len="med"/>
                      <a:tailEnd type="none" w="med" len="med"/>
                    </a:lnL>
                    <a:lnB w="12700" cap="flat" cmpd="sng" algn="ctr">
                      <a:solidFill>
                        <a:srgbClr val="939AA7"/>
                      </a:solidFill>
                      <a:prstDash val="solid"/>
                      <a:round/>
                      <a:headEnd type="none" w="med" len="med"/>
                      <a:tailEnd type="none" w="med" len="med"/>
                    </a:lnB>
                    <a:solidFill>
                      <a:srgbClr val="EFEDEC"/>
                    </a:solidFill>
                  </a:tcPr>
                </a:tc>
                <a:extLst>
                  <a:ext uri="{0D108BD9-81ED-4DB2-BD59-A6C34878D82A}">
                    <a16:rowId xmlns:a16="http://schemas.microsoft.com/office/drawing/2014/main" val="2717850564"/>
                  </a:ext>
                </a:extLst>
              </a:tr>
              <a:tr h="360777">
                <a:tc>
                  <a:txBody>
                    <a:bodyPr/>
                    <a:lstStyle/>
                    <a:p>
                      <a:pPr marL="0" marR="0" lvl="0" indent="0" algn="l" defTabSz="981075" rtl="0" eaLnBrk="1" fontAlgn="base" latinLnBrk="0" hangingPunct="1">
                        <a:lnSpc>
                          <a:spcPct val="100000"/>
                        </a:lnSpc>
                        <a:spcBef>
                          <a:spcPts val="0"/>
                        </a:spcBef>
                        <a:spcAft>
                          <a:spcPct val="0"/>
                        </a:spcAft>
                        <a:buClr>
                          <a:srgbClr val="00B7FF"/>
                        </a:buClr>
                        <a:buSzPct val="120000"/>
                        <a:buFontTx/>
                        <a:buNone/>
                        <a:tabLst/>
                      </a:pPr>
                      <a:r>
                        <a:rPr kumimoji="0" lang="en-GB" sz="1200" b="0" i="0" u="none" strike="noStrike" cap="none" normalizeH="0" baseline="0">
                          <a:ln>
                            <a:noFill/>
                          </a:ln>
                          <a:solidFill>
                            <a:schemeClr val="bg1"/>
                          </a:solidFill>
                          <a:effectLst/>
                          <a:latin typeface="+mn-lt"/>
                          <a:cs typeface="Arial" pitchFamily="34" charset="0"/>
                        </a:rPr>
                        <a:t>Cagri 0.3 mg, Sema 2.4 mg</a:t>
                      </a:r>
                    </a:p>
                  </a:txBody>
                  <a:tcPr marL="72000" marR="0" marT="0" marB="0" anchor="ctr" horzOverflow="overflow">
                    <a:solidFill>
                      <a:srgbClr val="69D3CD"/>
                    </a:solidFill>
                  </a:tcPr>
                </a:tc>
                <a:tc>
                  <a:txBody>
                    <a:bodyPr/>
                    <a:lstStyle/>
                    <a:p>
                      <a:pPr algn="ctr" fontAlgn="b"/>
                      <a:r>
                        <a:rPr kumimoji="0" lang="en-GB" sz="1200" b="0" i="0" u="none" strike="noStrike" kern="1200" cap="none" normalizeH="0" baseline="0">
                          <a:ln>
                            <a:noFill/>
                          </a:ln>
                          <a:solidFill>
                            <a:srgbClr val="001965"/>
                          </a:solidFill>
                          <a:effectLst/>
                          <a:latin typeface="+mn-lt"/>
                          <a:ea typeface="+mn-ea"/>
                          <a:cs typeface="Arial" pitchFamily="34" charset="0"/>
                        </a:rPr>
                        <a:t>-10.0</a:t>
                      </a:r>
                    </a:p>
                  </a:txBody>
                  <a:tcPr marL="12700" marR="12700" marT="12700" marB="0" anchor="ctr">
                    <a:lnR w="12700" cap="flat" cmpd="sng" algn="ctr">
                      <a:solidFill>
                        <a:srgbClr val="939AA7"/>
                      </a:solidFill>
                      <a:prstDash val="solid"/>
                      <a:round/>
                      <a:headEnd type="none" w="med" len="med"/>
                      <a:tailEnd type="none" w="med" len="med"/>
                    </a:lnR>
                    <a:lnT w="12700" cap="flat" cmpd="sng" algn="ctr">
                      <a:solidFill>
                        <a:srgbClr val="939AA7"/>
                      </a:solidFill>
                      <a:prstDash val="solid"/>
                      <a:round/>
                      <a:headEnd type="none" w="med" len="med"/>
                      <a:tailEnd type="none" w="med" len="med"/>
                    </a:lnT>
                    <a:lnB w="12700" cap="flat" cmpd="sng" algn="ctr">
                      <a:solidFill>
                        <a:srgbClr val="939AA7"/>
                      </a:solidFill>
                      <a:prstDash val="solid"/>
                      <a:round/>
                      <a:headEnd type="none" w="med" len="med"/>
                      <a:tailEnd type="none" w="med" len="med"/>
                    </a:lnB>
                    <a:solidFill>
                      <a:srgbClr val="EFEDEC"/>
                    </a:solidFill>
                  </a:tcPr>
                </a:tc>
                <a:tc>
                  <a:txBody>
                    <a:bodyPr/>
                    <a:lstStyle/>
                    <a:p>
                      <a:pPr algn="ctr" fontAlgn="b"/>
                      <a:r>
                        <a:rPr kumimoji="0" lang="en-GB" sz="1200" b="1" i="0" u="none" strike="noStrike" kern="1200" cap="none" normalizeH="0" baseline="0">
                          <a:ln>
                            <a:noFill/>
                          </a:ln>
                          <a:solidFill>
                            <a:srgbClr val="001965"/>
                          </a:solidFill>
                          <a:effectLst/>
                          <a:latin typeface="+mn-lt"/>
                          <a:ea typeface="+mn-ea"/>
                          <a:cs typeface="Arial" pitchFamily="34" charset="0"/>
                        </a:rPr>
                        <a:t>-0.3</a:t>
                      </a:r>
                    </a:p>
                  </a:txBody>
                  <a:tcPr marL="12700" marR="12700" marT="12700" marB="0" anchor="ctr">
                    <a:lnL w="12700" cap="flat" cmpd="sng" algn="ctr">
                      <a:solidFill>
                        <a:srgbClr val="939AA7"/>
                      </a:solidFill>
                      <a:prstDash val="solid"/>
                      <a:round/>
                      <a:headEnd type="none" w="med" len="med"/>
                      <a:tailEnd type="none" w="med" len="med"/>
                    </a:lnL>
                    <a:lnR w="12700" cap="flat" cmpd="sng" algn="ctr">
                      <a:solidFill>
                        <a:srgbClr val="939AA7"/>
                      </a:solidFill>
                      <a:prstDash val="solid"/>
                      <a:round/>
                      <a:headEnd type="none" w="med" len="med"/>
                      <a:tailEnd type="none" w="med" len="med"/>
                    </a:lnR>
                    <a:lnT w="12700" cap="flat" cmpd="sng" algn="ctr">
                      <a:solidFill>
                        <a:srgbClr val="939AA7"/>
                      </a:solidFill>
                      <a:prstDash val="solid"/>
                      <a:round/>
                      <a:headEnd type="none" w="med" len="med"/>
                      <a:tailEnd type="none" w="med" len="med"/>
                    </a:lnT>
                    <a:lnB w="12700" cap="flat" cmpd="sng" algn="ctr">
                      <a:solidFill>
                        <a:srgbClr val="939AA7"/>
                      </a:solidFill>
                      <a:prstDash val="solid"/>
                      <a:round/>
                      <a:headEnd type="none" w="med" len="med"/>
                      <a:tailEnd type="none" w="med" len="med"/>
                    </a:lnB>
                    <a:noFill/>
                  </a:tcPr>
                </a:tc>
                <a:tc>
                  <a:txBody>
                    <a:bodyPr/>
                    <a:lstStyle/>
                    <a:p>
                      <a:pPr algn="ctr" fontAlgn="b"/>
                      <a:r>
                        <a:rPr kumimoji="0" lang="en-GB" sz="1200" b="0" i="0" u="none" strike="noStrike" kern="1200" cap="none" normalizeH="0" baseline="0">
                          <a:ln>
                            <a:noFill/>
                          </a:ln>
                          <a:solidFill>
                            <a:srgbClr val="001965"/>
                          </a:solidFill>
                          <a:effectLst/>
                          <a:latin typeface="+mn-lt"/>
                          <a:ea typeface="+mn-ea"/>
                          <a:cs typeface="Arial" pitchFamily="34" charset="0"/>
                        </a:rPr>
                        <a:t>[-4.1; 3.6]</a:t>
                      </a:r>
                    </a:p>
                  </a:txBody>
                  <a:tcPr marL="12700" marR="12700" marT="12700" marB="0" anchor="ctr">
                    <a:lnL w="12700" cap="flat" cmpd="sng" algn="ctr">
                      <a:solidFill>
                        <a:srgbClr val="939AA7"/>
                      </a:solidFill>
                      <a:prstDash val="solid"/>
                      <a:round/>
                      <a:headEnd type="none" w="med" len="med"/>
                      <a:tailEnd type="none" w="med" len="med"/>
                    </a:lnL>
                    <a:lnT w="12700" cap="flat" cmpd="sng" algn="ctr">
                      <a:solidFill>
                        <a:srgbClr val="939AA7"/>
                      </a:solidFill>
                      <a:prstDash val="solid"/>
                      <a:round/>
                      <a:headEnd type="none" w="med" len="med"/>
                      <a:tailEnd type="none" w="med" len="med"/>
                    </a:lnT>
                    <a:lnB w="12700" cap="flat" cmpd="sng" algn="ctr">
                      <a:solidFill>
                        <a:srgbClr val="939AA7"/>
                      </a:solidFill>
                      <a:prstDash val="solid"/>
                      <a:round/>
                      <a:headEnd type="none" w="med" len="med"/>
                      <a:tailEnd type="none" w="med" len="med"/>
                    </a:lnB>
                    <a:solidFill>
                      <a:srgbClr val="EFEDEC"/>
                    </a:solidFill>
                  </a:tcPr>
                </a:tc>
                <a:extLst>
                  <a:ext uri="{0D108BD9-81ED-4DB2-BD59-A6C34878D82A}">
                    <a16:rowId xmlns:a16="http://schemas.microsoft.com/office/drawing/2014/main" val="2883496712"/>
                  </a:ext>
                </a:extLst>
              </a:tr>
              <a:tr h="360777">
                <a:tc>
                  <a:txBody>
                    <a:bodyPr/>
                    <a:lstStyle/>
                    <a:p>
                      <a:pPr marL="0" marR="0" lvl="0" indent="0" algn="l" defTabSz="981075" rtl="0" eaLnBrk="1" fontAlgn="base" latinLnBrk="0" hangingPunct="1">
                        <a:lnSpc>
                          <a:spcPct val="100000"/>
                        </a:lnSpc>
                        <a:spcBef>
                          <a:spcPts val="0"/>
                        </a:spcBef>
                        <a:spcAft>
                          <a:spcPct val="0"/>
                        </a:spcAft>
                        <a:buClr>
                          <a:srgbClr val="00B7FF"/>
                        </a:buClr>
                        <a:buSzPct val="120000"/>
                        <a:buFontTx/>
                        <a:buNone/>
                        <a:tabLst/>
                      </a:pPr>
                      <a:r>
                        <a:rPr kumimoji="0" lang="en-GB" sz="1200" b="0" i="0" u="none" strike="noStrike" cap="none" normalizeH="0" baseline="0">
                          <a:ln>
                            <a:noFill/>
                          </a:ln>
                          <a:solidFill>
                            <a:schemeClr val="bg1"/>
                          </a:solidFill>
                          <a:effectLst/>
                          <a:latin typeface="+mn-lt"/>
                          <a:cs typeface="Arial" pitchFamily="34" charset="0"/>
                        </a:rPr>
                        <a:t>Cagri 0.6 mg, Sema 2.4 mg</a:t>
                      </a:r>
                    </a:p>
                  </a:txBody>
                  <a:tcPr marL="72000" marR="0" marT="0" marB="0" anchor="ctr" horzOverflow="overflow">
                    <a:solidFill>
                      <a:srgbClr val="2A918B"/>
                    </a:solidFill>
                  </a:tcPr>
                </a:tc>
                <a:tc>
                  <a:txBody>
                    <a:bodyPr/>
                    <a:lstStyle/>
                    <a:p>
                      <a:pPr algn="ctr" fontAlgn="b"/>
                      <a:r>
                        <a:rPr kumimoji="0" lang="en-GB" sz="1200" b="0" i="0" u="none" strike="noStrike" kern="1200" cap="none" normalizeH="0" baseline="0">
                          <a:ln>
                            <a:noFill/>
                          </a:ln>
                          <a:solidFill>
                            <a:srgbClr val="001965"/>
                          </a:solidFill>
                          <a:effectLst/>
                          <a:latin typeface="+mn-lt"/>
                          <a:ea typeface="+mn-ea"/>
                          <a:cs typeface="Arial" pitchFamily="34" charset="0"/>
                        </a:rPr>
                        <a:t>-10.6</a:t>
                      </a:r>
                    </a:p>
                  </a:txBody>
                  <a:tcPr marL="12700" marR="12700" marT="12700" marB="0" anchor="ctr">
                    <a:lnR w="12700" cap="flat" cmpd="sng" algn="ctr">
                      <a:solidFill>
                        <a:srgbClr val="939AA7"/>
                      </a:solidFill>
                      <a:prstDash val="solid"/>
                      <a:round/>
                      <a:headEnd type="none" w="med" len="med"/>
                      <a:tailEnd type="none" w="med" len="med"/>
                    </a:lnR>
                    <a:lnT w="12700" cap="flat" cmpd="sng" algn="ctr">
                      <a:solidFill>
                        <a:srgbClr val="939AA7"/>
                      </a:solidFill>
                      <a:prstDash val="solid"/>
                      <a:round/>
                      <a:headEnd type="none" w="med" len="med"/>
                      <a:tailEnd type="none" w="med" len="med"/>
                    </a:lnT>
                    <a:lnB w="12700" cap="flat" cmpd="sng" algn="ctr">
                      <a:solidFill>
                        <a:srgbClr val="939AA7"/>
                      </a:solidFill>
                      <a:prstDash val="solid"/>
                      <a:round/>
                      <a:headEnd type="none" w="med" len="med"/>
                      <a:tailEnd type="none" w="med" len="med"/>
                    </a:lnB>
                    <a:solidFill>
                      <a:srgbClr val="EFEDEC"/>
                    </a:solidFill>
                  </a:tcPr>
                </a:tc>
                <a:tc>
                  <a:txBody>
                    <a:bodyPr/>
                    <a:lstStyle/>
                    <a:p>
                      <a:pPr algn="ctr" fontAlgn="b"/>
                      <a:r>
                        <a:rPr kumimoji="0" lang="en-GB" sz="1200" b="1" i="0" u="none" strike="noStrike" kern="1200" cap="none" normalizeH="0" baseline="0">
                          <a:ln>
                            <a:noFill/>
                          </a:ln>
                          <a:solidFill>
                            <a:srgbClr val="001965"/>
                          </a:solidFill>
                          <a:effectLst/>
                          <a:latin typeface="+mn-lt"/>
                          <a:ea typeface="+mn-ea"/>
                          <a:cs typeface="Arial" pitchFamily="34" charset="0"/>
                        </a:rPr>
                        <a:t>-0.9</a:t>
                      </a:r>
                    </a:p>
                  </a:txBody>
                  <a:tcPr marL="12700" marR="12700" marT="12700" marB="0" anchor="ctr">
                    <a:lnL w="12700" cap="flat" cmpd="sng" algn="ctr">
                      <a:solidFill>
                        <a:srgbClr val="939AA7"/>
                      </a:solidFill>
                      <a:prstDash val="solid"/>
                      <a:round/>
                      <a:headEnd type="none" w="med" len="med"/>
                      <a:tailEnd type="none" w="med" len="med"/>
                    </a:lnL>
                    <a:lnR w="12700" cap="flat" cmpd="sng" algn="ctr">
                      <a:solidFill>
                        <a:srgbClr val="939AA7"/>
                      </a:solidFill>
                      <a:prstDash val="solid"/>
                      <a:round/>
                      <a:headEnd type="none" w="med" len="med"/>
                      <a:tailEnd type="none" w="med" len="med"/>
                    </a:lnR>
                    <a:lnT w="12700" cap="flat" cmpd="sng" algn="ctr">
                      <a:solidFill>
                        <a:srgbClr val="939AA7"/>
                      </a:solidFill>
                      <a:prstDash val="solid"/>
                      <a:round/>
                      <a:headEnd type="none" w="med" len="med"/>
                      <a:tailEnd type="none" w="med" len="med"/>
                    </a:lnT>
                    <a:lnB w="12700" cap="flat" cmpd="sng" algn="ctr">
                      <a:solidFill>
                        <a:srgbClr val="939AA7"/>
                      </a:solidFill>
                      <a:prstDash val="solid"/>
                      <a:round/>
                      <a:headEnd type="none" w="med" len="med"/>
                      <a:tailEnd type="none" w="med" len="med"/>
                    </a:lnB>
                    <a:noFill/>
                  </a:tcPr>
                </a:tc>
                <a:tc>
                  <a:txBody>
                    <a:bodyPr/>
                    <a:lstStyle/>
                    <a:p>
                      <a:pPr algn="ctr" fontAlgn="b"/>
                      <a:r>
                        <a:rPr kumimoji="0" lang="en-GB" sz="1200" b="0" i="0" u="none" strike="noStrike" kern="1200" cap="none" normalizeH="0" baseline="0">
                          <a:ln>
                            <a:noFill/>
                          </a:ln>
                          <a:solidFill>
                            <a:srgbClr val="001965"/>
                          </a:solidFill>
                          <a:effectLst/>
                          <a:latin typeface="+mn-lt"/>
                          <a:ea typeface="+mn-ea"/>
                          <a:cs typeface="Arial" pitchFamily="34" charset="0"/>
                        </a:rPr>
                        <a:t>[-5.0; 3.3]</a:t>
                      </a:r>
                    </a:p>
                  </a:txBody>
                  <a:tcPr marL="12700" marR="12700" marT="12700" marB="0" anchor="ctr">
                    <a:lnL w="12700" cap="flat" cmpd="sng" algn="ctr">
                      <a:solidFill>
                        <a:srgbClr val="939AA7"/>
                      </a:solidFill>
                      <a:prstDash val="solid"/>
                      <a:round/>
                      <a:headEnd type="none" w="med" len="med"/>
                      <a:tailEnd type="none" w="med" len="med"/>
                    </a:lnL>
                    <a:lnT w="12700" cap="flat" cmpd="sng" algn="ctr">
                      <a:solidFill>
                        <a:srgbClr val="939AA7"/>
                      </a:solidFill>
                      <a:prstDash val="solid"/>
                      <a:round/>
                      <a:headEnd type="none" w="med" len="med"/>
                      <a:tailEnd type="none" w="med" len="med"/>
                    </a:lnT>
                    <a:lnB w="12700" cap="flat" cmpd="sng" algn="ctr">
                      <a:solidFill>
                        <a:srgbClr val="939AA7"/>
                      </a:solidFill>
                      <a:prstDash val="solid"/>
                      <a:round/>
                      <a:headEnd type="none" w="med" len="med"/>
                      <a:tailEnd type="none" w="med" len="med"/>
                    </a:lnB>
                    <a:solidFill>
                      <a:srgbClr val="EFEDEC"/>
                    </a:solidFill>
                  </a:tcPr>
                </a:tc>
                <a:extLst>
                  <a:ext uri="{0D108BD9-81ED-4DB2-BD59-A6C34878D82A}">
                    <a16:rowId xmlns:a16="http://schemas.microsoft.com/office/drawing/2014/main" val="962488956"/>
                  </a:ext>
                </a:extLst>
              </a:tr>
              <a:tr h="360777">
                <a:tc>
                  <a:txBody>
                    <a:bodyPr/>
                    <a:lstStyle/>
                    <a:p>
                      <a:pPr marL="0" marR="0" lvl="0" indent="0" algn="l" defTabSz="981075" rtl="0" eaLnBrk="1" fontAlgn="base" latinLnBrk="0" hangingPunct="1">
                        <a:lnSpc>
                          <a:spcPct val="100000"/>
                        </a:lnSpc>
                        <a:spcBef>
                          <a:spcPts val="0"/>
                        </a:spcBef>
                        <a:spcAft>
                          <a:spcPct val="0"/>
                        </a:spcAft>
                        <a:buClr>
                          <a:srgbClr val="00B7FF"/>
                        </a:buClr>
                        <a:buSzPct val="120000"/>
                        <a:buFontTx/>
                        <a:buNone/>
                        <a:tabLst/>
                      </a:pPr>
                      <a:r>
                        <a:rPr kumimoji="0" lang="en-GB" sz="1200" b="0" i="0" u="none" strike="noStrike" cap="none" normalizeH="0" baseline="0">
                          <a:ln>
                            <a:noFill/>
                          </a:ln>
                          <a:solidFill>
                            <a:schemeClr val="bg1"/>
                          </a:solidFill>
                          <a:effectLst/>
                          <a:latin typeface="+mn-lt"/>
                          <a:cs typeface="Arial" pitchFamily="34" charset="0"/>
                        </a:rPr>
                        <a:t>Cagri 1.2 mg, Sema 2.4 mg</a:t>
                      </a:r>
                    </a:p>
                  </a:txBody>
                  <a:tcPr marL="72000" marR="0" marT="0" marB="0" anchor="ctr" horzOverflow="overflow">
                    <a:solidFill>
                      <a:srgbClr val="3B97DE"/>
                    </a:solidFill>
                  </a:tcPr>
                </a:tc>
                <a:tc>
                  <a:txBody>
                    <a:bodyPr/>
                    <a:lstStyle/>
                    <a:p>
                      <a:pPr algn="ctr" fontAlgn="b"/>
                      <a:r>
                        <a:rPr kumimoji="0" lang="en-GB" sz="1200" b="0" i="0" u="none" strike="noStrike" kern="1200" cap="none" normalizeH="0" baseline="0">
                          <a:ln>
                            <a:noFill/>
                          </a:ln>
                          <a:solidFill>
                            <a:srgbClr val="001965"/>
                          </a:solidFill>
                          <a:effectLst/>
                          <a:latin typeface="+mn-lt"/>
                          <a:ea typeface="+mn-ea"/>
                          <a:cs typeface="Arial" pitchFamily="34" charset="0"/>
                        </a:rPr>
                        <a:t>-15.7</a:t>
                      </a:r>
                    </a:p>
                  </a:txBody>
                  <a:tcPr marL="12700" marR="12700" marT="12700" marB="0" anchor="ctr">
                    <a:lnR w="12700" cap="flat" cmpd="sng" algn="ctr">
                      <a:solidFill>
                        <a:srgbClr val="939AA7"/>
                      </a:solidFill>
                      <a:prstDash val="solid"/>
                      <a:round/>
                      <a:headEnd type="none" w="med" len="med"/>
                      <a:tailEnd type="none" w="med" len="med"/>
                    </a:lnR>
                    <a:lnT w="12700" cap="flat" cmpd="sng" algn="ctr">
                      <a:solidFill>
                        <a:srgbClr val="939AA7"/>
                      </a:solidFill>
                      <a:prstDash val="solid"/>
                      <a:round/>
                      <a:headEnd type="none" w="med" len="med"/>
                      <a:tailEnd type="none" w="med" len="med"/>
                    </a:lnT>
                    <a:lnB w="12700" cap="flat" cmpd="sng" algn="ctr">
                      <a:solidFill>
                        <a:srgbClr val="939AA7"/>
                      </a:solidFill>
                      <a:prstDash val="solid"/>
                      <a:round/>
                      <a:headEnd type="none" w="med" len="med"/>
                      <a:tailEnd type="none" w="med" len="med"/>
                    </a:lnB>
                    <a:solidFill>
                      <a:srgbClr val="EFEDEC"/>
                    </a:solidFill>
                  </a:tcPr>
                </a:tc>
                <a:tc>
                  <a:txBody>
                    <a:bodyPr/>
                    <a:lstStyle/>
                    <a:p>
                      <a:pPr algn="ctr" fontAlgn="b"/>
                      <a:r>
                        <a:rPr kumimoji="0" lang="en-GB" sz="1200" b="1" i="0" u="none" strike="noStrike" kern="1200" cap="none" normalizeH="0" baseline="0">
                          <a:ln>
                            <a:noFill/>
                          </a:ln>
                          <a:solidFill>
                            <a:srgbClr val="001965"/>
                          </a:solidFill>
                          <a:effectLst/>
                          <a:latin typeface="+mn-lt"/>
                          <a:ea typeface="+mn-ea"/>
                          <a:cs typeface="Arial" pitchFamily="34" charset="0"/>
                        </a:rPr>
                        <a:t>-6.0</a:t>
                      </a:r>
                    </a:p>
                  </a:txBody>
                  <a:tcPr marL="12700" marR="12700" marT="12700" marB="0" anchor="ctr">
                    <a:lnL w="12700" cap="flat" cmpd="sng" algn="ctr">
                      <a:solidFill>
                        <a:srgbClr val="939AA7"/>
                      </a:solidFill>
                      <a:prstDash val="solid"/>
                      <a:round/>
                      <a:headEnd type="none" w="med" len="med"/>
                      <a:tailEnd type="none" w="med" len="med"/>
                    </a:lnL>
                    <a:lnR w="12700" cap="flat" cmpd="sng" algn="ctr">
                      <a:solidFill>
                        <a:srgbClr val="939AA7"/>
                      </a:solidFill>
                      <a:prstDash val="solid"/>
                      <a:round/>
                      <a:headEnd type="none" w="med" len="med"/>
                      <a:tailEnd type="none" w="med" len="med"/>
                    </a:lnR>
                    <a:lnT w="12700" cap="flat" cmpd="sng" algn="ctr">
                      <a:solidFill>
                        <a:srgbClr val="939AA7"/>
                      </a:solidFill>
                      <a:prstDash val="solid"/>
                      <a:round/>
                      <a:headEnd type="none" w="med" len="med"/>
                      <a:tailEnd type="none" w="med" len="med"/>
                    </a:lnT>
                    <a:lnB w="12700" cap="flat" cmpd="sng" algn="ctr">
                      <a:solidFill>
                        <a:srgbClr val="939AA7"/>
                      </a:solidFill>
                      <a:prstDash val="solid"/>
                      <a:round/>
                      <a:headEnd type="none" w="med" len="med"/>
                      <a:tailEnd type="none" w="med" len="med"/>
                    </a:lnB>
                    <a:noFill/>
                  </a:tcPr>
                </a:tc>
                <a:tc>
                  <a:txBody>
                    <a:bodyPr/>
                    <a:lstStyle/>
                    <a:p>
                      <a:pPr algn="ctr" fontAlgn="b"/>
                      <a:r>
                        <a:rPr kumimoji="0" lang="en-GB" sz="1200" b="0" i="0" u="none" strike="noStrike" kern="1200" cap="none" normalizeH="0" baseline="0">
                          <a:ln>
                            <a:noFill/>
                          </a:ln>
                          <a:solidFill>
                            <a:srgbClr val="001965"/>
                          </a:solidFill>
                          <a:effectLst/>
                          <a:latin typeface="+mn-lt"/>
                          <a:ea typeface="+mn-ea"/>
                          <a:cs typeface="Arial" pitchFamily="34" charset="0"/>
                        </a:rPr>
                        <a:t>[-9.9; -2.0]</a:t>
                      </a:r>
                    </a:p>
                  </a:txBody>
                  <a:tcPr marL="12700" marR="12700" marT="12700" marB="0" anchor="ctr">
                    <a:lnL w="12700" cap="flat" cmpd="sng" algn="ctr">
                      <a:solidFill>
                        <a:srgbClr val="939AA7"/>
                      </a:solidFill>
                      <a:prstDash val="solid"/>
                      <a:round/>
                      <a:headEnd type="none" w="med" len="med"/>
                      <a:tailEnd type="none" w="med" len="med"/>
                    </a:lnL>
                    <a:lnT w="12700" cap="flat" cmpd="sng" algn="ctr">
                      <a:solidFill>
                        <a:srgbClr val="939AA7"/>
                      </a:solidFill>
                      <a:prstDash val="solid"/>
                      <a:round/>
                      <a:headEnd type="none" w="med" len="med"/>
                      <a:tailEnd type="none" w="med" len="med"/>
                    </a:lnT>
                    <a:lnB w="12700" cap="flat" cmpd="sng" algn="ctr">
                      <a:solidFill>
                        <a:srgbClr val="939AA7"/>
                      </a:solidFill>
                      <a:prstDash val="solid"/>
                      <a:round/>
                      <a:headEnd type="none" w="med" len="med"/>
                      <a:tailEnd type="none" w="med" len="med"/>
                    </a:lnB>
                    <a:solidFill>
                      <a:srgbClr val="EFEDEC"/>
                    </a:solidFill>
                  </a:tcPr>
                </a:tc>
                <a:extLst>
                  <a:ext uri="{0D108BD9-81ED-4DB2-BD59-A6C34878D82A}">
                    <a16:rowId xmlns:a16="http://schemas.microsoft.com/office/drawing/2014/main" val="3403799625"/>
                  </a:ext>
                </a:extLst>
              </a:tr>
              <a:tr h="360777">
                <a:tc>
                  <a:txBody>
                    <a:bodyPr/>
                    <a:lstStyle/>
                    <a:p>
                      <a:pPr marL="0" marR="0" lvl="0" indent="0" algn="l" defTabSz="981075" rtl="0" eaLnBrk="1" fontAlgn="base" latinLnBrk="0" hangingPunct="1">
                        <a:lnSpc>
                          <a:spcPct val="100000"/>
                        </a:lnSpc>
                        <a:spcBef>
                          <a:spcPts val="0"/>
                        </a:spcBef>
                        <a:spcAft>
                          <a:spcPct val="0"/>
                        </a:spcAft>
                        <a:buClr>
                          <a:srgbClr val="00B7FF"/>
                        </a:buClr>
                        <a:buSzPct val="120000"/>
                        <a:buFontTx/>
                        <a:buNone/>
                        <a:tabLst/>
                      </a:pPr>
                      <a:r>
                        <a:rPr kumimoji="0" lang="en-GB" sz="1200" b="0" i="0" u="none" strike="noStrike" cap="none" normalizeH="0" baseline="0">
                          <a:ln>
                            <a:noFill/>
                          </a:ln>
                          <a:solidFill>
                            <a:schemeClr val="bg1"/>
                          </a:solidFill>
                          <a:effectLst/>
                          <a:latin typeface="+mn-lt"/>
                          <a:cs typeface="Arial" pitchFamily="34" charset="0"/>
                        </a:rPr>
                        <a:t>Cagri 2.4 mg, Sema 2.4 mg</a:t>
                      </a:r>
                    </a:p>
                  </a:txBody>
                  <a:tcPr marL="72000" marR="0" marT="0" marB="0" anchor="ctr" horzOverflow="overflow">
                    <a:solidFill>
                      <a:srgbClr val="005AD2"/>
                    </a:solidFill>
                  </a:tcPr>
                </a:tc>
                <a:tc>
                  <a:txBody>
                    <a:bodyPr/>
                    <a:lstStyle/>
                    <a:p>
                      <a:pPr algn="ctr" fontAlgn="b"/>
                      <a:r>
                        <a:rPr kumimoji="0" lang="en-GB" sz="1200" b="0" i="0" u="none" strike="noStrike" kern="1200" cap="none" normalizeH="0" baseline="0">
                          <a:ln>
                            <a:noFill/>
                          </a:ln>
                          <a:solidFill>
                            <a:srgbClr val="001965"/>
                          </a:solidFill>
                          <a:effectLst/>
                          <a:latin typeface="+mn-lt"/>
                          <a:ea typeface="+mn-ea"/>
                          <a:cs typeface="Arial" pitchFamily="34" charset="0"/>
                        </a:rPr>
                        <a:t>-17.1</a:t>
                      </a:r>
                    </a:p>
                  </a:txBody>
                  <a:tcPr marL="12700" marR="12700" marT="12700" marB="0" anchor="ctr">
                    <a:lnR w="12700" cap="flat" cmpd="sng" algn="ctr">
                      <a:solidFill>
                        <a:srgbClr val="939AA7"/>
                      </a:solidFill>
                      <a:prstDash val="solid"/>
                      <a:round/>
                      <a:headEnd type="none" w="med" len="med"/>
                      <a:tailEnd type="none" w="med" len="med"/>
                    </a:lnR>
                    <a:lnT w="12700" cap="flat" cmpd="sng" algn="ctr">
                      <a:solidFill>
                        <a:srgbClr val="939AA7"/>
                      </a:solidFill>
                      <a:prstDash val="solid"/>
                      <a:round/>
                      <a:headEnd type="none" w="med" len="med"/>
                      <a:tailEnd type="none" w="med" len="med"/>
                    </a:lnT>
                    <a:lnB w="12700" cap="flat" cmpd="sng" algn="ctr">
                      <a:solidFill>
                        <a:srgbClr val="939AA7"/>
                      </a:solidFill>
                      <a:prstDash val="solid"/>
                      <a:round/>
                      <a:headEnd type="none" w="med" len="med"/>
                      <a:tailEnd type="none" w="med" len="med"/>
                    </a:lnB>
                    <a:solidFill>
                      <a:srgbClr val="EFEDEC"/>
                    </a:solidFill>
                  </a:tcPr>
                </a:tc>
                <a:tc>
                  <a:txBody>
                    <a:bodyPr/>
                    <a:lstStyle/>
                    <a:p>
                      <a:pPr algn="ctr" fontAlgn="b"/>
                      <a:r>
                        <a:rPr kumimoji="0" lang="en-GB" sz="1200" b="1" i="0" u="none" strike="noStrike" kern="1200" cap="none" normalizeH="0" baseline="0">
                          <a:ln>
                            <a:noFill/>
                          </a:ln>
                          <a:solidFill>
                            <a:srgbClr val="001965"/>
                          </a:solidFill>
                          <a:effectLst/>
                          <a:latin typeface="+mn-lt"/>
                          <a:ea typeface="+mn-ea"/>
                          <a:cs typeface="Arial" pitchFamily="34" charset="0"/>
                        </a:rPr>
                        <a:t>-7.4</a:t>
                      </a:r>
                    </a:p>
                  </a:txBody>
                  <a:tcPr marL="12700" marR="12700" marT="12700" marB="0" anchor="ctr">
                    <a:lnL w="12700" cap="flat" cmpd="sng" algn="ctr">
                      <a:solidFill>
                        <a:srgbClr val="939AA7"/>
                      </a:solidFill>
                      <a:prstDash val="solid"/>
                      <a:round/>
                      <a:headEnd type="none" w="med" len="med"/>
                      <a:tailEnd type="none" w="med" len="med"/>
                    </a:lnL>
                    <a:lnR w="12700" cap="flat" cmpd="sng" algn="ctr">
                      <a:solidFill>
                        <a:srgbClr val="939AA7"/>
                      </a:solidFill>
                      <a:prstDash val="solid"/>
                      <a:round/>
                      <a:headEnd type="none" w="med" len="med"/>
                      <a:tailEnd type="none" w="med" len="med"/>
                    </a:lnR>
                    <a:lnT w="12700" cap="flat" cmpd="sng" algn="ctr">
                      <a:solidFill>
                        <a:srgbClr val="939AA7"/>
                      </a:solidFill>
                      <a:prstDash val="solid"/>
                      <a:round/>
                      <a:headEnd type="none" w="med" len="med"/>
                      <a:tailEnd type="none" w="med" len="med"/>
                    </a:lnT>
                    <a:lnB w="12700" cap="flat" cmpd="sng" algn="ctr">
                      <a:solidFill>
                        <a:srgbClr val="939AA7"/>
                      </a:solidFill>
                      <a:prstDash val="solid"/>
                      <a:round/>
                      <a:headEnd type="none" w="med" len="med"/>
                      <a:tailEnd type="none" w="med" len="med"/>
                    </a:lnB>
                    <a:noFill/>
                  </a:tcPr>
                </a:tc>
                <a:tc>
                  <a:txBody>
                    <a:bodyPr/>
                    <a:lstStyle/>
                    <a:p>
                      <a:pPr algn="ctr" fontAlgn="b"/>
                      <a:r>
                        <a:rPr kumimoji="0" lang="en-GB" sz="1200" b="0" i="0" u="none" strike="noStrike" kern="1200" cap="none" normalizeH="0" baseline="0">
                          <a:ln>
                            <a:noFill/>
                          </a:ln>
                          <a:solidFill>
                            <a:srgbClr val="001965"/>
                          </a:solidFill>
                          <a:effectLst/>
                          <a:latin typeface="+mn-lt"/>
                          <a:ea typeface="+mn-ea"/>
                          <a:cs typeface="Arial" pitchFamily="34" charset="0"/>
                        </a:rPr>
                        <a:t>[-11.2; -3.5]</a:t>
                      </a:r>
                    </a:p>
                  </a:txBody>
                  <a:tcPr marL="12700" marR="12700" marT="12700" marB="0" anchor="ctr">
                    <a:lnL w="12700" cap="flat" cmpd="sng" algn="ctr">
                      <a:solidFill>
                        <a:srgbClr val="939AA7"/>
                      </a:solidFill>
                      <a:prstDash val="solid"/>
                      <a:round/>
                      <a:headEnd type="none" w="med" len="med"/>
                      <a:tailEnd type="none" w="med" len="med"/>
                    </a:lnL>
                    <a:lnT w="12700" cap="flat" cmpd="sng" algn="ctr">
                      <a:solidFill>
                        <a:srgbClr val="939AA7"/>
                      </a:solidFill>
                      <a:prstDash val="solid"/>
                      <a:round/>
                      <a:headEnd type="none" w="med" len="med"/>
                      <a:tailEnd type="none" w="med" len="med"/>
                    </a:lnT>
                    <a:lnB w="12700" cap="flat" cmpd="sng" algn="ctr">
                      <a:solidFill>
                        <a:srgbClr val="939AA7"/>
                      </a:solidFill>
                      <a:prstDash val="solid"/>
                      <a:round/>
                      <a:headEnd type="none" w="med" len="med"/>
                      <a:tailEnd type="none" w="med" len="med"/>
                    </a:lnB>
                    <a:solidFill>
                      <a:srgbClr val="EFEDEC"/>
                    </a:solidFill>
                  </a:tcPr>
                </a:tc>
                <a:extLst>
                  <a:ext uri="{0D108BD9-81ED-4DB2-BD59-A6C34878D82A}">
                    <a16:rowId xmlns:a16="http://schemas.microsoft.com/office/drawing/2014/main" val="2183706073"/>
                  </a:ext>
                </a:extLst>
              </a:tr>
              <a:tr h="84693">
                <a:tc>
                  <a:txBody>
                    <a:bodyPr/>
                    <a:lstStyle/>
                    <a:p>
                      <a:pPr marL="0" marR="0" lvl="0" indent="0" algn="l" defTabSz="981075" rtl="0" eaLnBrk="1" fontAlgn="base" latinLnBrk="0" hangingPunct="1">
                        <a:lnSpc>
                          <a:spcPct val="100000"/>
                        </a:lnSpc>
                        <a:spcBef>
                          <a:spcPts val="0"/>
                        </a:spcBef>
                        <a:spcAft>
                          <a:spcPct val="0"/>
                        </a:spcAft>
                        <a:buClr>
                          <a:srgbClr val="00B7FF"/>
                        </a:buClr>
                        <a:buSzPct val="120000"/>
                        <a:buFontTx/>
                        <a:buNone/>
                        <a:tabLst/>
                      </a:pPr>
                      <a:endParaRPr kumimoji="0" lang="en-GB" sz="300" b="0" i="0" u="none" strike="noStrike" cap="none" normalizeH="0" baseline="0">
                        <a:ln>
                          <a:noFill/>
                        </a:ln>
                        <a:solidFill>
                          <a:schemeClr val="bg1"/>
                        </a:solidFill>
                        <a:effectLst/>
                        <a:latin typeface="+mn-lt"/>
                        <a:cs typeface="Arial" pitchFamily="34" charset="0"/>
                      </a:endParaRPr>
                    </a:p>
                  </a:txBody>
                  <a:tcPr marL="72000" marR="0" marT="0" marB="0" anchor="ctr" horzOverflow="overflow">
                    <a:solidFill>
                      <a:schemeClr val="bg1"/>
                    </a:solidFill>
                  </a:tcPr>
                </a:tc>
                <a:tc>
                  <a:txBody>
                    <a:bodyPr/>
                    <a:lstStyle/>
                    <a:p>
                      <a:pPr algn="ctr" fontAlgn="b"/>
                      <a:endParaRPr kumimoji="0" lang="en-GB" sz="300" b="0" i="0" u="none" strike="noStrike" kern="1200" cap="none" normalizeH="0" baseline="0">
                        <a:ln>
                          <a:noFill/>
                        </a:ln>
                        <a:solidFill>
                          <a:srgbClr val="001965"/>
                        </a:solidFill>
                        <a:effectLst/>
                        <a:latin typeface="+mn-lt"/>
                        <a:ea typeface="+mn-ea"/>
                        <a:cs typeface="Arial" pitchFamily="34" charset="0"/>
                      </a:endParaRPr>
                    </a:p>
                  </a:txBody>
                  <a:tcPr marL="12700" marR="12700" marT="12700" marB="0" anchor="ctr">
                    <a:lnR w="12700" cap="flat" cmpd="sng" algn="ctr">
                      <a:solidFill>
                        <a:srgbClr val="939AA7"/>
                      </a:solidFill>
                      <a:prstDash val="solid"/>
                      <a:round/>
                      <a:headEnd type="none" w="med" len="med"/>
                      <a:tailEnd type="none" w="med" len="med"/>
                    </a:lnR>
                    <a:lnT w="12700" cap="flat" cmpd="sng" algn="ctr">
                      <a:solidFill>
                        <a:srgbClr val="939AA7"/>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b"/>
                      <a:endParaRPr kumimoji="0" lang="en-GB" sz="300" b="1" i="0" u="none" strike="noStrike" kern="1200" cap="none" normalizeH="0" baseline="0">
                        <a:ln>
                          <a:noFill/>
                        </a:ln>
                        <a:solidFill>
                          <a:srgbClr val="001965"/>
                        </a:solidFill>
                        <a:effectLst/>
                        <a:latin typeface="+mn-lt"/>
                        <a:ea typeface="+mn-ea"/>
                        <a:cs typeface="Arial" pitchFamily="34" charset="0"/>
                      </a:endParaRPr>
                    </a:p>
                  </a:txBody>
                  <a:tcPr marL="12700" marR="12700" marT="12700" marB="0" anchor="ctr">
                    <a:lnL w="12700" cap="flat" cmpd="sng" algn="ctr">
                      <a:solidFill>
                        <a:srgbClr val="939AA7"/>
                      </a:solidFill>
                      <a:prstDash val="solid"/>
                      <a:round/>
                      <a:headEnd type="none" w="med" len="med"/>
                      <a:tailEnd type="none" w="med" len="med"/>
                    </a:lnL>
                    <a:lnR w="12700" cap="flat" cmpd="sng" algn="ctr">
                      <a:solidFill>
                        <a:srgbClr val="939AA7"/>
                      </a:solidFill>
                      <a:prstDash val="solid"/>
                      <a:round/>
                      <a:headEnd type="none" w="med" len="med"/>
                      <a:tailEnd type="none" w="med" len="med"/>
                    </a:lnR>
                    <a:lnT w="12700" cap="flat" cmpd="sng" algn="ctr">
                      <a:solidFill>
                        <a:srgbClr val="939AA7"/>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b"/>
                      <a:endParaRPr kumimoji="0" lang="en-GB" sz="300" b="0" i="0" u="none" strike="noStrike" kern="1200" cap="none" normalizeH="0" baseline="0">
                        <a:ln>
                          <a:noFill/>
                        </a:ln>
                        <a:solidFill>
                          <a:srgbClr val="001965"/>
                        </a:solidFill>
                        <a:effectLst/>
                        <a:latin typeface="+mn-lt"/>
                        <a:ea typeface="+mn-ea"/>
                        <a:cs typeface="Arial" pitchFamily="34" charset="0"/>
                      </a:endParaRPr>
                    </a:p>
                  </a:txBody>
                  <a:tcPr marL="12700" marR="12700" marT="12700" marB="0" anchor="ctr">
                    <a:lnL w="12700" cap="flat" cmpd="sng" algn="ctr">
                      <a:solidFill>
                        <a:srgbClr val="939AA7"/>
                      </a:solidFill>
                      <a:prstDash val="solid"/>
                      <a:round/>
                      <a:headEnd type="none" w="med" len="med"/>
                      <a:tailEnd type="none" w="med" len="med"/>
                    </a:lnL>
                    <a:lnT w="12700" cap="flat" cmpd="sng" algn="ctr">
                      <a:solidFill>
                        <a:srgbClr val="939AA7"/>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61587306"/>
                  </a:ext>
                </a:extLst>
              </a:tr>
              <a:tr h="360777">
                <a:tc>
                  <a:txBody>
                    <a:bodyPr/>
                    <a:lstStyle/>
                    <a:p>
                      <a:pPr marL="0" marR="0" lvl="0" indent="0" algn="l" defTabSz="981075" rtl="0" eaLnBrk="1" fontAlgn="base" latinLnBrk="0" hangingPunct="1">
                        <a:lnSpc>
                          <a:spcPct val="100000"/>
                        </a:lnSpc>
                        <a:spcBef>
                          <a:spcPts val="0"/>
                        </a:spcBef>
                        <a:spcAft>
                          <a:spcPct val="0"/>
                        </a:spcAft>
                        <a:buClr>
                          <a:srgbClr val="00B7FF"/>
                        </a:buClr>
                        <a:buSzPct val="120000"/>
                        <a:buFontTx/>
                        <a:buNone/>
                        <a:tabLst/>
                      </a:pPr>
                      <a:r>
                        <a:rPr kumimoji="0" lang="en-GB" sz="1200" b="0" i="0" u="none" strike="noStrike" cap="none" normalizeH="0" baseline="0">
                          <a:ln>
                            <a:noFill/>
                          </a:ln>
                          <a:solidFill>
                            <a:schemeClr val="bg1"/>
                          </a:solidFill>
                          <a:effectLst/>
                          <a:latin typeface="+mn-lt"/>
                          <a:cs typeface="Arial" pitchFamily="34" charset="0"/>
                        </a:rPr>
                        <a:t>Cagri 4.5 mg, Sema 2.4 mg</a:t>
                      </a:r>
                    </a:p>
                  </a:txBody>
                  <a:tcPr marL="72000" marR="0" marT="0" marB="0" anchor="ctr" horzOverflow="overflow">
                    <a:solidFill>
                      <a:srgbClr val="001965"/>
                    </a:solidFill>
                  </a:tcPr>
                </a:tc>
                <a:tc>
                  <a:txBody>
                    <a:bodyPr/>
                    <a:lstStyle/>
                    <a:p>
                      <a:pPr algn="ctr" fontAlgn="b"/>
                      <a:r>
                        <a:rPr kumimoji="0" lang="en-GB" sz="1200" b="0" i="0" u="none" strike="noStrike" kern="1200" cap="none" normalizeH="0" baseline="0">
                          <a:ln>
                            <a:noFill/>
                          </a:ln>
                          <a:solidFill>
                            <a:srgbClr val="001965"/>
                          </a:solidFill>
                          <a:effectLst/>
                          <a:latin typeface="+mn-lt"/>
                          <a:ea typeface="+mn-ea"/>
                          <a:cs typeface="Arial" pitchFamily="34" charset="0"/>
                        </a:rPr>
                        <a:t>-15.4</a:t>
                      </a:r>
                    </a:p>
                  </a:txBody>
                  <a:tcPr marL="12700" marR="12700" marT="12700" marB="0" anchor="ctr">
                    <a:lnR w="12700" cap="flat" cmpd="sng" algn="ctr">
                      <a:solidFill>
                        <a:srgbClr val="939AA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39AA7"/>
                      </a:solidFill>
                      <a:prstDash val="solid"/>
                      <a:round/>
                      <a:headEnd type="none" w="med" len="med"/>
                      <a:tailEnd type="none" w="med" len="med"/>
                    </a:lnB>
                    <a:solidFill>
                      <a:srgbClr val="EFEDEC"/>
                    </a:solidFill>
                  </a:tcPr>
                </a:tc>
                <a:tc>
                  <a:txBody>
                    <a:bodyPr/>
                    <a:lstStyle/>
                    <a:p>
                      <a:pPr algn="ctr" fontAlgn="b"/>
                      <a:r>
                        <a:rPr kumimoji="0" lang="en-GB" sz="1200" b="1" i="0" u="none" strike="noStrike" kern="1200" cap="none" normalizeH="0" baseline="0" dirty="0">
                          <a:ln>
                            <a:noFill/>
                          </a:ln>
                          <a:solidFill>
                            <a:srgbClr val="001965"/>
                          </a:solidFill>
                          <a:effectLst/>
                          <a:latin typeface="+mn-lt"/>
                          <a:ea typeface="+mn-ea"/>
                          <a:cs typeface="Arial" pitchFamily="34" charset="0"/>
                        </a:rPr>
                        <a:t>-7.4</a:t>
                      </a:r>
                    </a:p>
                  </a:txBody>
                  <a:tcPr marL="12700" marR="12700" marT="12700" marB="0" anchor="ctr">
                    <a:lnL w="12700" cap="flat" cmpd="sng" algn="ctr">
                      <a:solidFill>
                        <a:srgbClr val="939AA7"/>
                      </a:solidFill>
                      <a:prstDash val="solid"/>
                      <a:round/>
                      <a:headEnd type="none" w="med" len="med"/>
                      <a:tailEnd type="none" w="med" len="med"/>
                    </a:lnL>
                    <a:lnR w="12700" cap="flat" cmpd="sng" algn="ctr">
                      <a:solidFill>
                        <a:srgbClr val="939AA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39AA7"/>
                      </a:solidFill>
                      <a:prstDash val="solid"/>
                      <a:round/>
                      <a:headEnd type="none" w="med" len="med"/>
                      <a:tailEnd type="none" w="med" len="med"/>
                    </a:lnB>
                    <a:noFill/>
                  </a:tcPr>
                </a:tc>
                <a:tc>
                  <a:txBody>
                    <a:bodyPr/>
                    <a:lstStyle/>
                    <a:p>
                      <a:pPr algn="ctr" fontAlgn="b"/>
                      <a:r>
                        <a:rPr kumimoji="0" lang="en-GB" sz="1200" b="0" i="0" u="none" strike="noStrike" kern="1200" cap="none" normalizeH="0" baseline="0">
                          <a:ln>
                            <a:noFill/>
                          </a:ln>
                          <a:solidFill>
                            <a:srgbClr val="001965"/>
                          </a:solidFill>
                          <a:effectLst/>
                          <a:latin typeface="+mn-lt"/>
                          <a:ea typeface="+mn-ea"/>
                          <a:cs typeface="Arial" pitchFamily="34" charset="0"/>
                        </a:rPr>
                        <a:t>[-12.8; -2.1]</a:t>
                      </a:r>
                    </a:p>
                  </a:txBody>
                  <a:tcPr marL="12700" marR="12700" marT="12700" marB="0" anchor="ctr">
                    <a:lnL w="12700" cap="flat" cmpd="sng" algn="ctr">
                      <a:solidFill>
                        <a:srgbClr val="939AA7"/>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939AA7"/>
                      </a:solidFill>
                      <a:prstDash val="solid"/>
                      <a:round/>
                      <a:headEnd type="none" w="med" len="med"/>
                      <a:tailEnd type="none" w="med" len="med"/>
                    </a:lnB>
                    <a:solidFill>
                      <a:srgbClr val="EFEDEC"/>
                    </a:solidFill>
                  </a:tcPr>
                </a:tc>
                <a:extLst>
                  <a:ext uri="{0D108BD9-81ED-4DB2-BD59-A6C34878D82A}">
                    <a16:rowId xmlns:a16="http://schemas.microsoft.com/office/drawing/2014/main" val="751114607"/>
                  </a:ext>
                </a:extLst>
              </a:tr>
              <a:tr h="96423">
                <a:tc>
                  <a:txBody>
                    <a:bodyPr/>
                    <a:lstStyle/>
                    <a:p>
                      <a:pPr marL="0" marR="0" lvl="0" indent="0" algn="l" defTabSz="981075" rtl="0" eaLnBrk="1" fontAlgn="base" latinLnBrk="0" hangingPunct="1">
                        <a:lnSpc>
                          <a:spcPct val="100000"/>
                        </a:lnSpc>
                        <a:spcBef>
                          <a:spcPts val="0"/>
                        </a:spcBef>
                        <a:spcAft>
                          <a:spcPct val="0"/>
                        </a:spcAft>
                        <a:buClr>
                          <a:srgbClr val="00B7FF"/>
                        </a:buClr>
                        <a:buSzPct val="120000"/>
                        <a:buFontTx/>
                        <a:buNone/>
                        <a:tabLst/>
                      </a:pPr>
                      <a:endParaRPr kumimoji="0" lang="en-GB" sz="300" b="0" i="0" u="none" strike="noStrike" cap="none" normalizeH="0" baseline="0">
                        <a:ln>
                          <a:noFill/>
                        </a:ln>
                        <a:solidFill>
                          <a:schemeClr val="bg1"/>
                        </a:solidFill>
                        <a:effectLst/>
                        <a:latin typeface="+mn-lt"/>
                        <a:cs typeface="Arial" pitchFamily="34" charset="0"/>
                      </a:endParaRPr>
                    </a:p>
                  </a:txBody>
                  <a:tcPr marL="72000" marR="0" marT="0" marB="0" anchor="ctr" horzOverflow="overflow">
                    <a:lnB w="12700" cmpd="sng">
                      <a:noFill/>
                    </a:lnB>
                    <a:solidFill>
                      <a:schemeClr val="bg1"/>
                    </a:solidFill>
                  </a:tcPr>
                </a:tc>
                <a:tc>
                  <a:txBody>
                    <a:bodyPr/>
                    <a:lstStyle/>
                    <a:p>
                      <a:pPr algn="ctr" fontAlgn="b"/>
                      <a:endParaRPr kumimoji="0" lang="en-GB" sz="300" b="0" i="0" u="none" strike="noStrike" kern="1200" cap="none" normalizeH="0" baseline="0">
                        <a:ln>
                          <a:noFill/>
                        </a:ln>
                        <a:solidFill>
                          <a:srgbClr val="001965"/>
                        </a:solidFill>
                        <a:effectLst/>
                        <a:latin typeface="+mn-lt"/>
                        <a:ea typeface="+mn-ea"/>
                        <a:cs typeface="Arial" pitchFamily="34" charset="0"/>
                      </a:endParaRPr>
                    </a:p>
                  </a:txBody>
                  <a:tcPr marL="12700" marR="12700" marT="12700" marB="0" anchor="ctr">
                    <a:lnR w="12700" cap="flat" cmpd="sng" algn="ctr">
                      <a:solidFill>
                        <a:srgbClr val="939AA7"/>
                      </a:solidFill>
                      <a:prstDash val="solid"/>
                      <a:round/>
                      <a:headEnd type="none" w="med" len="med"/>
                      <a:tailEnd type="none" w="med" len="med"/>
                    </a:lnR>
                    <a:lnT w="12700" cap="flat" cmpd="sng" algn="ctr">
                      <a:solidFill>
                        <a:srgbClr val="939AA7"/>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b"/>
                      <a:endParaRPr kumimoji="0" lang="en-GB" sz="300" b="1" i="0" u="none" strike="noStrike" kern="1200" cap="none" normalizeH="0" baseline="0">
                        <a:ln>
                          <a:noFill/>
                        </a:ln>
                        <a:solidFill>
                          <a:srgbClr val="001965"/>
                        </a:solidFill>
                        <a:effectLst/>
                        <a:latin typeface="+mn-lt"/>
                        <a:ea typeface="+mn-ea"/>
                        <a:cs typeface="Arial" pitchFamily="34" charset="0"/>
                      </a:endParaRPr>
                    </a:p>
                  </a:txBody>
                  <a:tcPr marL="12700" marR="12700" marT="12700" marB="0" anchor="ctr">
                    <a:lnL w="12700" cap="flat" cmpd="sng" algn="ctr">
                      <a:solidFill>
                        <a:srgbClr val="939AA7"/>
                      </a:solidFill>
                      <a:prstDash val="solid"/>
                      <a:round/>
                      <a:headEnd type="none" w="med" len="med"/>
                      <a:tailEnd type="none" w="med" len="med"/>
                    </a:lnL>
                    <a:lnR w="12700" cap="flat" cmpd="sng" algn="ctr">
                      <a:solidFill>
                        <a:srgbClr val="939AA7"/>
                      </a:solidFill>
                      <a:prstDash val="solid"/>
                      <a:round/>
                      <a:headEnd type="none" w="med" len="med"/>
                      <a:tailEnd type="none" w="med" len="med"/>
                    </a:lnR>
                    <a:lnT w="12700" cap="flat" cmpd="sng" algn="ctr">
                      <a:solidFill>
                        <a:srgbClr val="939AA7"/>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b"/>
                      <a:endParaRPr kumimoji="0" lang="en-GB" sz="300" b="0" i="0" u="none" strike="noStrike" kern="1200" cap="none" normalizeH="0" baseline="0">
                        <a:ln>
                          <a:noFill/>
                        </a:ln>
                        <a:solidFill>
                          <a:srgbClr val="001965"/>
                        </a:solidFill>
                        <a:effectLst/>
                        <a:latin typeface="+mn-lt"/>
                        <a:ea typeface="+mn-ea"/>
                        <a:cs typeface="Arial" pitchFamily="34" charset="0"/>
                      </a:endParaRPr>
                    </a:p>
                  </a:txBody>
                  <a:tcPr marL="12700" marR="12700" marT="12700" marB="0" anchor="ctr">
                    <a:lnL w="12700" cap="flat" cmpd="sng" algn="ctr">
                      <a:solidFill>
                        <a:srgbClr val="939AA7"/>
                      </a:solidFill>
                      <a:prstDash val="solid"/>
                      <a:round/>
                      <a:headEnd type="none" w="med" len="med"/>
                      <a:tailEnd type="none" w="med" len="med"/>
                    </a:lnL>
                    <a:lnT w="12700" cap="flat" cmpd="sng" algn="ctr">
                      <a:solidFill>
                        <a:srgbClr val="939AA7"/>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577318984"/>
                  </a:ext>
                </a:extLst>
              </a:tr>
              <a:tr h="360777">
                <a:tc>
                  <a:txBody>
                    <a:bodyPr/>
                    <a:lstStyle/>
                    <a:p>
                      <a:pPr marL="0" marR="0" lvl="0" indent="0" algn="l" defTabSz="981075" rtl="0" eaLnBrk="1" fontAlgn="base" latinLnBrk="0" hangingPunct="1">
                        <a:lnSpc>
                          <a:spcPct val="100000"/>
                        </a:lnSpc>
                        <a:spcBef>
                          <a:spcPts val="0"/>
                        </a:spcBef>
                        <a:spcAft>
                          <a:spcPct val="0"/>
                        </a:spcAft>
                        <a:buClr>
                          <a:srgbClr val="00B7FF"/>
                        </a:buClr>
                        <a:buSzPct val="120000"/>
                        <a:buFontTx/>
                        <a:buNone/>
                        <a:tabLst/>
                      </a:pPr>
                      <a:r>
                        <a:rPr kumimoji="0" lang="en-GB" sz="1200" b="0" i="0" u="none" strike="noStrike" cap="none" normalizeH="0" baseline="0">
                          <a:ln>
                            <a:noFill/>
                          </a:ln>
                          <a:solidFill>
                            <a:schemeClr val="bg1"/>
                          </a:solidFill>
                          <a:effectLst/>
                          <a:latin typeface="+mn-lt"/>
                          <a:cs typeface="Arial" pitchFamily="34" charset="0"/>
                        </a:rPr>
                        <a:t>Placebo, Sema 2.4 mg</a:t>
                      </a:r>
                    </a:p>
                  </a:txBody>
                  <a:tcPr marL="72000" marR="0" marT="0" marB="0" anchor="ctr" horzOverflow="overflow">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39AA7"/>
                    </a:solidFill>
                  </a:tcPr>
                </a:tc>
                <a:tc>
                  <a:txBody>
                    <a:bodyPr/>
                    <a:lstStyle/>
                    <a:p>
                      <a:pPr algn="ctr" fontAlgn="b"/>
                      <a:r>
                        <a:rPr kumimoji="0" lang="en-GB" sz="1200" b="0" i="0" u="none" strike="noStrike" kern="1200" cap="none" normalizeH="0" baseline="0">
                          <a:ln>
                            <a:noFill/>
                          </a:ln>
                          <a:solidFill>
                            <a:srgbClr val="001965"/>
                          </a:solidFill>
                          <a:effectLst/>
                          <a:latin typeface="+mn-lt"/>
                          <a:ea typeface="+mn-ea"/>
                          <a:cs typeface="Arial" pitchFamily="34" charset="0"/>
                        </a:rPr>
                        <a:t>-9.8</a:t>
                      </a:r>
                    </a:p>
                  </a:txBody>
                  <a:tcPr marL="12700" marR="12700" marT="12700" marB="0" anchor="ctr">
                    <a:lnL w="12700" cmpd="sng">
                      <a:noFill/>
                    </a:lnL>
                    <a:lnR w="12700" cap="flat" cmpd="sng" algn="ctr">
                      <a:solidFill>
                        <a:srgbClr val="939AA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39AA7"/>
                      </a:solidFill>
                      <a:prstDash val="solid"/>
                      <a:round/>
                      <a:headEnd type="none" w="med" len="med"/>
                      <a:tailEnd type="none" w="med" len="med"/>
                    </a:lnB>
                    <a:solidFill>
                      <a:srgbClr val="EFEDEC"/>
                    </a:solidFill>
                  </a:tcPr>
                </a:tc>
                <a:tc>
                  <a:txBody>
                    <a:bodyPr/>
                    <a:lstStyle/>
                    <a:p>
                      <a:endParaRPr lang="en-GB" sz="1200"/>
                    </a:p>
                  </a:txBody>
                  <a:tcPr>
                    <a:lnL w="12700" cap="flat" cmpd="sng" algn="ctr">
                      <a:solidFill>
                        <a:srgbClr val="939AA7"/>
                      </a:solidFill>
                      <a:prstDash val="solid"/>
                      <a:round/>
                      <a:headEnd type="none" w="med" len="med"/>
                      <a:tailEnd type="none" w="med" len="med"/>
                    </a:lnL>
                    <a:lnR w="12700" cap="flat" cmpd="sng" algn="ctr">
                      <a:solidFill>
                        <a:srgbClr val="939AA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39AA7"/>
                      </a:solidFill>
                      <a:prstDash val="solid"/>
                      <a:round/>
                      <a:headEnd type="none" w="med" len="med"/>
                      <a:tailEnd type="none" w="med" len="med"/>
                    </a:lnB>
                    <a:noFill/>
                  </a:tcPr>
                </a:tc>
                <a:tc>
                  <a:txBody>
                    <a:bodyPr/>
                    <a:lstStyle/>
                    <a:p>
                      <a:endParaRPr kumimoji="0" lang="en-GB" sz="1200" b="0" i="0" u="none" strike="noStrike" kern="1200" cap="none" normalizeH="0" baseline="0">
                        <a:ln>
                          <a:noFill/>
                        </a:ln>
                        <a:solidFill>
                          <a:srgbClr val="001965"/>
                        </a:solidFill>
                        <a:effectLst/>
                        <a:latin typeface="+mn-lt"/>
                        <a:ea typeface="+mn-ea"/>
                        <a:cs typeface="Arial" pitchFamily="34" charset="0"/>
                      </a:endParaRPr>
                    </a:p>
                  </a:txBody>
                  <a:tcPr>
                    <a:lnL w="12700" cap="flat" cmpd="sng" algn="ctr">
                      <a:solidFill>
                        <a:srgbClr val="939AA7"/>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939AA7"/>
                      </a:solidFill>
                      <a:prstDash val="solid"/>
                      <a:round/>
                      <a:headEnd type="none" w="med" len="med"/>
                      <a:tailEnd type="none" w="med" len="med"/>
                    </a:lnB>
                    <a:solidFill>
                      <a:srgbClr val="EFEDEC"/>
                    </a:solidFill>
                  </a:tcPr>
                </a:tc>
                <a:extLst>
                  <a:ext uri="{0D108BD9-81ED-4DB2-BD59-A6C34878D82A}">
                    <a16:rowId xmlns:a16="http://schemas.microsoft.com/office/drawing/2014/main" val="4180017022"/>
                  </a:ext>
                </a:extLst>
              </a:tr>
              <a:tr h="649099">
                <a:tc>
                  <a:txBody>
                    <a:bodyPr/>
                    <a:lstStyle/>
                    <a:p>
                      <a:pPr marL="0" marR="0" lvl="0" indent="0" algn="l" defTabSz="981075" rtl="0" eaLnBrk="1" fontAlgn="base" latinLnBrk="0" hangingPunct="1">
                        <a:lnSpc>
                          <a:spcPct val="100000"/>
                        </a:lnSpc>
                        <a:spcBef>
                          <a:spcPts val="0"/>
                        </a:spcBef>
                        <a:spcAft>
                          <a:spcPct val="0"/>
                        </a:spcAft>
                        <a:buClr>
                          <a:srgbClr val="00B7FF"/>
                        </a:buClr>
                        <a:buSzPct val="120000"/>
                        <a:buFontTx/>
                        <a:buNone/>
                        <a:tabLst/>
                      </a:pPr>
                      <a:r>
                        <a:rPr kumimoji="0" lang="en-GB" sz="1200" b="0" i="0" u="none" strike="noStrike" cap="none" normalizeH="0" baseline="0">
                          <a:ln>
                            <a:noFill/>
                          </a:ln>
                          <a:solidFill>
                            <a:schemeClr val="bg1"/>
                          </a:solidFill>
                          <a:effectLst/>
                          <a:latin typeface="+mn-lt"/>
                          <a:cs typeface="Arial" pitchFamily="34" charset="0"/>
                        </a:rPr>
                        <a:t>Placebo, Sema 2.4 mg </a:t>
                      </a:r>
                      <a:br>
                        <a:rPr kumimoji="0" lang="en-GB" sz="1200" b="0" i="0" u="none" strike="noStrike" cap="none" normalizeH="0" baseline="0">
                          <a:ln>
                            <a:noFill/>
                          </a:ln>
                          <a:solidFill>
                            <a:schemeClr val="bg1"/>
                          </a:solidFill>
                          <a:effectLst/>
                          <a:latin typeface="+mn-lt"/>
                          <a:cs typeface="Arial" pitchFamily="34" charset="0"/>
                        </a:rPr>
                      </a:br>
                      <a:r>
                        <a:rPr kumimoji="0" lang="en-GB" sz="1100" b="0" i="1" u="none" strike="noStrike" cap="none" normalizeH="0" baseline="0">
                          <a:ln>
                            <a:noFill/>
                          </a:ln>
                          <a:solidFill>
                            <a:schemeClr val="bg1"/>
                          </a:solidFill>
                          <a:effectLst/>
                          <a:latin typeface="+mn-lt"/>
                          <a:cs typeface="Arial" pitchFamily="34" charset="0"/>
                        </a:rPr>
                        <a:t>(comparator for cagri 4.5 mg, sema 2.4 mg arm)</a:t>
                      </a:r>
                    </a:p>
                  </a:txBody>
                  <a:tcPr marL="7200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001965"/>
                      </a:solidFill>
                      <a:prstDash val="solid"/>
                      <a:round/>
                      <a:headEnd type="none" w="med" len="med"/>
                      <a:tailEnd type="none" w="med" len="med"/>
                    </a:lnB>
                    <a:solidFill>
                      <a:srgbClr val="939AA7"/>
                    </a:solidFill>
                  </a:tcPr>
                </a:tc>
                <a:tc>
                  <a:txBody>
                    <a:bodyPr/>
                    <a:lstStyle/>
                    <a:p>
                      <a:pPr algn="ctr" fontAlgn="b"/>
                      <a:r>
                        <a:rPr kumimoji="0" lang="en-GB" sz="1200" b="0" i="0" u="none" strike="noStrike" kern="1200" cap="none" normalizeH="0" baseline="0">
                          <a:ln>
                            <a:noFill/>
                          </a:ln>
                          <a:solidFill>
                            <a:srgbClr val="001965"/>
                          </a:solidFill>
                          <a:effectLst/>
                          <a:latin typeface="+mn-lt"/>
                          <a:ea typeface="+mn-ea"/>
                          <a:cs typeface="Arial" pitchFamily="34" charset="0"/>
                        </a:rPr>
                        <a:t>-8.0</a:t>
                      </a:r>
                    </a:p>
                  </a:txBody>
                  <a:tcPr marL="12700" marR="12700" marT="12700" marB="0" anchor="ctr">
                    <a:lnL w="12700" cap="flat" cmpd="sng" algn="ctr">
                      <a:noFill/>
                      <a:prstDash val="solid"/>
                      <a:round/>
                      <a:headEnd type="none" w="med" len="med"/>
                      <a:tailEnd type="none" w="med" len="med"/>
                    </a:lnL>
                    <a:lnR w="12700" cap="flat" cmpd="sng" algn="ctr">
                      <a:solidFill>
                        <a:srgbClr val="939AA7"/>
                      </a:solidFill>
                      <a:prstDash val="solid"/>
                      <a:round/>
                      <a:headEnd type="none" w="med" len="med"/>
                      <a:tailEnd type="none" w="med" len="med"/>
                    </a:lnR>
                    <a:lnT w="12700" cap="flat" cmpd="sng" algn="ctr">
                      <a:solidFill>
                        <a:srgbClr val="939AA7"/>
                      </a:solidFill>
                      <a:prstDash val="solid"/>
                      <a:round/>
                      <a:headEnd type="none" w="med" len="med"/>
                      <a:tailEnd type="none" w="med" len="med"/>
                    </a:lnT>
                    <a:lnB w="19050" cap="flat" cmpd="sng" algn="ctr">
                      <a:solidFill>
                        <a:srgbClr val="001965"/>
                      </a:solidFill>
                      <a:prstDash val="solid"/>
                      <a:round/>
                      <a:headEnd type="none" w="med" len="med"/>
                      <a:tailEnd type="none" w="med" len="med"/>
                    </a:lnB>
                    <a:solidFill>
                      <a:srgbClr val="EFEDEC"/>
                    </a:solidFill>
                  </a:tcPr>
                </a:tc>
                <a:tc>
                  <a:txBody>
                    <a:bodyPr/>
                    <a:lstStyle/>
                    <a:p>
                      <a:endParaRPr lang="en-GB" sz="1200"/>
                    </a:p>
                  </a:txBody>
                  <a:tcPr>
                    <a:lnL w="12700" cap="flat" cmpd="sng" algn="ctr">
                      <a:solidFill>
                        <a:srgbClr val="939AA7"/>
                      </a:solidFill>
                      <a:prstDash val="solid"/>
                      <a:round/>
                      <a:headEnd type="none" w="med" len="med"/>
                      <a:tailEnd type="none" w="med" len="med"/>
                    </a:lnL>
                    <a:lnR w="12700" cap="flat" cmpd="sng" algn="ctr">
                      <a:solidFill>
                        <a:srgbClr val="939AA7"/>
                      </a:solidFill>
                      <a:prstDash val="solid"/>
                      <a:round/>
                      <a:headEnd type="none" w="med" len="med"/>
                      <a:tailEnd type="none" w="med" len="med"/>
                    </a:lnR>
                    <a:lnT w="12700" cap="flat" cmpd="sng" algn="ctr">
                      <a:solidFill>
                        <a:srgbClr val="939AA7"/>
                      </a:solidFill>
                      <a:prstDash val="solid"/>
                      <a:round/>
                      <a:headEnd type="none" w="med" len="med"/>
                      <a:tailEnd type="none" w="med" len="med"/>
                    </a:lnT>
                    <a:lnB w="19050" cap="flat" cmpd="sng" algn="ctr">
                      <a:solidFill>
                        <a:srgbClr val="001965"/>
                      </a:solidFill>
                      <a:prstDash val="solid"/>
                      <a:round/>
                      <a:headEnd type="none" w="med" len="med"/>
                      <a:tailEnd type="none" w="med" len="med"/>
                    </a:lnB>
                    <a:noFill/>
                  </a:tcPr>
                </a:tc>
                <a:tc>
                  <a:txBody>
                    <a:bodyPr/>
                    <a:lstStyle/>
                    <a:p>
                      <a:endParaRPr kumimoji="0" lang="en-GB" sz="1200" b="0" i="0" u="none" strike="noStrike" kern="1200" cap="none" normalizeH="0" baseline="0" dirty="0">
                        <a:ln>
                          <a:noFill/>
                        </a:ln>
                        <a:solidFill>
                          <a:srgbClr val="001965"/>
                        </a:solidFill>
                        <a:effectLst/>
                        <a:latin typeface="+mn-lt"/>
                        <a:ea typeface="+mn-ea"/>
                        <a:cs typeface="Arial" pitchFamily="34" charset="0"/>
                      </a:endParaRPr>
                    </a:p>
                  </a:txBody>
                  <a:tcPr>
                    <a:lnL w="12700" cap="flat" cmpd="sng" algn="ctr">
                      <a:solidFill>
                        <a:srgbClr val="939AA7"/>
                      </a:solidFill>
                      <a:prstDash val="solid"/>
                      <a:round/>
                      <a:headEnd type="none" w="med" len="med"/>
                      <a:tailEnd type="none" w="med" len="med"/>
                    </a:lnL>
                    <a:lnT w="12700" cap="flat" cmpd="sng" algn="ctr">
                      <a:solidFill>
                        <a:srgbClr val="939AA7"/>
                      </a:solidFill>
                      <a:prstDash val="solid"/>
                      <a:round/>
                      <a:headEnd type="none" w="med" len="med"/>
                      <a:tailEnd type="none" w="med" len="med"/>
                    </a:lnT>
                    <a:lnB w="19050" cap="flat" cmpd="sng" algn="ctr">
                      <a:solidFill>
                        <a:srgbClr val="001965"/>
                      </a:solidFill>
                      <a:prstDash val="solid"/>
                      <a:round/>
                      <a:headEnd type="none" w="med" len="med"/>
                      <a:tailEnd type="none" w="med" len="med"/>
                    </a:lnB>
                    <a:solidFill>
                      <a:srgbClr val="EFEDEC"/>
                    </a:solidFill>
                  </a:tcPr>
                </a:tc>
                <a:extLst>
                  <a:ext uri="{0D108BD9-81ED-4DB2-BD59-A6C34878D82A}">
                    <a16:rowId xmlns:a16="http://schemas.microsoft.com/office/drawing/2014/main" val="3977719560"/>
                  </a:ext>
                </a:extLst>
              </a:tr>
            </a:tbl>
          </a:graphicData>
        </a:graphic>
      </p:graphicFrame>
      <p:grpSp>
        <p:nvGrpSpPr>
          <p:cNvPr id="12" name="Group 11"/>
          <p:cNvGrpSpPr/>
          <p:nvPr/>
        </p:nvGrpSpPr>
        <p:grpSpPr>
          <a:xfrm>
            <a:off x="5439601" y="5310534"/>
            <a:ext cx="316913" cy="70487"/>
            <a:chOff x="5402370" y="5357622"/>
            <a:chExt cx="432011" cy="96087"/>
          </a:xfrm>
        </p:grpSpPr>
        <p:cxnSp>
          <p:nvCxnSpPr>
            <p:cNvPr id="219" name="Straight Connector 218"/>
            <p:cNvCxnSpPr/>
            <p:nvPr/>
          </p:nvCxnSpPr>
          <p:spPr>
            <a:xfrm>
              <a:off x="5402370" y="5405665"/>
              <a:ext cx="43201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18" name="Rectangle 217"/>
            <p:cNvSpPr/>
            <p:nvPr/>
          </p:nvSpPr>
          <p:spPr>
            <a:xfrm>
              <a:off x="5579925" y="5357622"/>
              <a:ext cx="96087" cy="96087"/>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2000">
                <a:solidFill>
                  <a:srgbClr val="FFFFFF"/>
                </a:solidFill>
              </a:endParaRPr>
            </a:p>
          </p:txBody>
        </p:sp>
      </p:grpSp>
      <p:cxnSp>
        <p:nvCxnSpPr>
          <p:cNvPr id="10" name="Straight Connector 9"/>
          <p:cNvCxnSpPr/>
          <p:nvPr/>
        </p:nvCxnSpPr>
        <p:spPr>
          <a:xfrm>
            <a:off x="5439602" y="5017893"/>
            <a:ext cx="329519"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20" name="Group 219"/>
          <p:cNvGrpSpPr/>
          <p:nvPr/>
        </p:nvGrpSpPr>
        <p:grpSpPr>
          <a:xfrm>
            <a:off x="5439601" y="4536271"/>
            <a:ext cx="302567" cy="67296"/>
            <a:chOff x="5282884" y="4939309"/>
            <a:chExt cx="432011" cy="96087"/>
          </a:xfrm>
        </p:grpSpPr>
        <p:sp>
          <p:nvSpPr>
            <p:cNvPr id="221" name="Oval 220"/>
            <p:cNvSpPr/>
            <p:nvPr/>
          </p:nvSpPr>
          <p:spPr>
            <a:xfrm>
              <a:off x="5450630" y="4939309"/>
              <a:ext cx="96087" cy="96087"/>
            </a:xfrm>
            <a:prstGeom prst="ellipse">
              <a:avLst/>
            </a:prstGeom>
            <a:solidFill>
              <a:srgbClr val="001965"/>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2000">
                <a:solidFill>
                  <a:srgbClr val="FFFFFF"/>
                </a:solidFill>
              </a:endParaRPr>
            </a:p>
          </p:txBody>
        </p:sp>
        <p:cxnSp>
          <p:nvCxnSpPr>
            <p:cNvPr id="222" name="Straight Connector 221"/>
            <p:cNvCxnSpPr/>
            <p:nvPr/>
          </p:nvCxnSpPr>
          <p:spPr>
            <a:xfrm>
              <a:off x="5282884" y="4991101"/>
              <a:ext cx="432011"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p:nvGrpSpPr>
        <p:grpSpPr>
          <a:xfrm>
            <a:off x="5439601" y="4082411"/>
            <a:ext cx="300875" cy="66920"/>
            <a:chOff x="5282884" y="4939309"/>
            <a:chExt cx="432011" cy="96087"/>
          </a:xfrm>
          <a:solidFill>
            <a:srgbClr val="005AD2"/>
          </a:solidFill>
        </p:grpSpPr>
        <p:sp>
          <p:nvSpPr>
            <p:cNvPr id="225" name="Isosceles Triangle 224"/>
            <p:cNvSpPr/>
            <p:nvPr/>
          </p:nvSpPr>
          <p:spPr>
            <a:xfrm>
              <a:off x="5450630" y="4939309"/>
              <a:ext cx="96087" cy="96087"/>
            </a:xfrm>
            <a:prstGeom prst="triangle">
              <a:avLst/>
            </a:prstGeom>
            <a:grpFill/>
            <a:ln>
              <a:solidFill>
                <a:srgbClr val="005A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2000">
                <a:solidFill>
                  <a:srgbClr val="FFFFFF"/>
                </a:solidFill>
              </a:endParaRPr>
            </a:p>
          </p:txBody>
        </p:sp>
        <p:cxnSp>
          <p:nvCxnSpPr>
            <p:cNvPr id="226" name="Straight Connector 225"/>
            <p:cNvCxnSpPr/>
            <p:nvPr/>
          </p:nvCxnSpPr>
          <p:spPr>
            <a:xfrm>
              <a:off x="5282884" y="4991101"/>
              <a:ext cx="432011" cy="0"/>
            </a:xfrm>
            <a:prstGeom prst="line">
              <a:avLst/>
            </a:prstGeom>
            <a:grpFill/>
            <a:ln w="19050">
              <a:solidFill>
                <a:srgbClr val="005AD2"/>
              </a:solidFill>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p:nvGrpSpPr>
        <p:grpSpPr>
          <a:xfrm>
            <a:off x="5439600" y="3727801"/>
            <a:ext cx="312499" cy="69505"/>
            <a:chOff x="5282884" y="4939309"/>
            <a:chExt cx="432011" cy="96087"/>
          </a:xfrm>
          <a:solidFill>
            <a:srgbClr val="3B97DE"/>
          </a:solidFill>
        </p:grpSpPr>
        <p:sp>
          <p:nvSpPr>
            <p:cNvPr id="228" name="Oval 227"/>
            <p:cNvSpPr/>
            <p:nvPr/>
          </p:nvSpPr>
          <p:spPr>
            <a:xfrm>
              <a:off x="5450630" y="4939309"/>
              <a:ext cx="96087" cy="96087"/>
            </a:xfrm>
            <a:prstGeom prst="ellipse">
              <a:avLst/>
            </a:prstGeom>
            <a:grp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2000">
                <a:solidFill>
                  <a:srgbClr val="FFFFFF"/>
                </a:solidFill>
              </a:endParaRPr>
            </a:p>
          </p:txBody>
        </p:sp>
        <p:cxnSp>
          <p:nvCxnSpPr>
            <p:cNvPr id="229" name="Straight Connector 228"/>
            <p:cNvCxnSpPr/>
            <p:nvPr/>
          </p:nvCxnSpPr>
          <p:spPr>
            <a:xfrm>
              <a:off x="5282884" y="4991101"/>
              <a:ext cx="432011" cy="0"/>
            </a:xfrm>
            <a:prstGeom prst="line">
              <a:avLst/>
            </a:prstGeom>
            <a:grpFill/>
            <a:ln w="190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p:nvGrpSpPr>
        <p:grpSpPr>
          <a:xfrm>
            <a:off x="5439601" y="3373238"/>
            <a:ext cx="312281" cy="69457"/>
            <a:chOff x="5282884" y="4939309"/>
            <a:chExt cx="432011" cy="96087"/>
          </a:xfrm>
          <a:solidFill>
            <a:srgbClr val="2A918B"/>
          </a:solidFill>
        </p:grpSpPr>
        <p:sp>
          <p:nvSpPr>
            <p:cNvPr id="231" name="Star: 5 Points 230"/>
            <p:cNvSpPr/>
            <p:nvPr/>
          </p:nvSpPr>
          <p:spPr>
            <a:xfrm>
              <a:off x="5450630" y="4939309"/>
              <a:ext cx="96087" cy="96087"/>
            </a:xfrm>
            <a:prstGeom prst="star5">
              <a:avLst/>
            </a:prstGeom>
            <a:grpFill/>
            <a:ln>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2000">
                <a:solidFill>
                  <a:srgbClr val="FFFFFF"/>
                </a:solidFill>
              </a:endParaRPr>
            </a:p>
          </p:txBody>
        </p:sp>
        <p:cxnSp>
          <p:nvCxnSpPr>
            <p:cNvPr id="232" name="Straight Connector 231"/>
            <p:cNvCxnSpPr/>
            <p:nvPr/>
          </p:nvCxnSpPr>
          <p:spPr>
            <a:xfrm>
              <a:off x="5282884" y="4991101"/>
              <a:ext cx="432011" cy="0"/>
            </a:xfrm>
            <a:prstGeom prst="line">
              <a:avLst/>
            </a:prstGeom>
            <a:grpFill/>
            <a:ln w="19050">
              <a:solidFill>
                <a:srgbClr val="2A918B"/>
              </a:solidFill>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p:nvGrpSpPr>
        <p:grpSpPr>
          <a:xfrm>
            <a:off x="5439600" y="2988460"/>
            <a:ext cx="310501" cy="69061"/>
            <a:chOff x="5282884" y="4939309"/>
            <a:chExt cx="432011" cy="96087"/>
          </a:xfrm>
          <a:solidFill>
            <a:srgbClr val="69D3CD"/>
          </a:solidFill>
        </p:grpSpPr>
        <p:sp>
          <p:nvSpPr>
            <p:cNvPr id="234" name="Isosceles Triangle 233"/>
            <p:cNvSpPr/>
            <p:nvPr/>
          </p:nvSpPr>
          <p:spPr>
            <a:xfrm flipV="1">
              <a:off x="5450630" y="4939309"/>
              <a:ext cx="96087" cy="96087"/>
            </a:xfrm>
            <a:prstGeom prst="triangle">
              <a:avLst/>
            </a:prstGeom>
            <a:grpFill/>
            <a:ln>
              <a:solidFill>
                <a:srgbClr val="69D3C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2000">
                <a:solidFill>
                  <a:srgbClr val="FFFFFF"/>
                </a:solidFill>
              </a:endParaRPr>
            </a:p>
          </p:txBody>
        </p:sp>
        <p:cxnSp>
          <p:nvCxnSpPr>
            <p:cNvPr id="235" name="Straight Connector 234"/>
            <p:cNvCxnSpPr/>
            <p:nvPr/>
          </p:nvCxnSpPr>
          <p:spPr>
            <a:xfrm>
              <a:off x="5282884" y="4991101"/>
              <a:ext cx="432011" cy="0"/>
            </a:xfrm>
            <a:prstGeom prst="line">
              <a:avLst/>
            </a:prstGeom>
            <a:grpFill/>
            <a:ln w="19050">
              <a:solidFill>
                <a:srgbClr val="69D3CD"/>
              </a:solidFill>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p:nvGrpSpPr>
        <p:grpSpPr>
          <a:xfrm>
            <a:off x="5439601" y="2633085"/>
            <a:ext cx="330795" cy="73575"/>
            <a:chOff x="5282884" y="4939309"/>
            <a:chExt cx="432011" cy="96087"/>
          </a:xfrm>
          <a:solidFill>
            <a:srgbClr val="1F6D68"/>
          </a:solidFill>
        </p:grpSpPr>
        <p:sp>
          <p:nvSpPr>
            <p:cNvPr id="237" name="Arrow: Pentagon 236"/>
            <p:cNvSpPr/>
            <p:nvPr/>
          </p:nvSpPr>
          <p:spPr>
            <a:xfrm rot="5400000">
              <a:off x="5450631" y="4939309"/>
              <a:ext cx="96087" cy="96087"/>
            </a:xfrm>
            <a:prstGeom prst="homePlate">
              <a:avLst/>
            </a:prstGeom>
            <a:grpFill/>
            <a:ln>
              <a:solidFill>
                <a:srgbClr val="1F6D6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2000">
                <a:solidFill>
                  <a:srgbClr val="FFFFFF"/>
                </a:solidFill>
              </a:endParaRPr>
            </a:p>
          </p:txBody>
        </p:sp>
        <p:cxnSp>
          <p:nvCxnSpPr>
            <p:cNvPr id="238" name="Straight Connector 237"/>
            <p:cNvCxnSpPr/>
            <p:nvPr/>
          </p:nvCxnSpPr>
          <p:spPr>
            <a:xfrm>
              <a:off x="5282884" y="4991101"/>
              <a:ext cx="432011" cy="0"/>
            </a:xfrm>
            <a:prstGeom prst="line">
              <a:avLst/>
            </a:prstGeom>
            <a:grpFill/>
            <a:ln w="19050">
              <a:solidFill>
                <a:srgbClr val="1F6D68"/>
              </a:solidFill>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8050F307-A088-4DEE-96D9-AFB961BD7B38}"/>
              </a:ext>
            </a:extLst>
          </p:cNvPr>
          <p:cNvSpPr/>
          <p:nvPr/>
        </p:nvSpPr>
        <p:spPr>
          <a:xfrm>
            <a:off x="9013189" y="1654434"/>
            <a:ext cx="1254761" cy="41786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r>
              <a:rPr lang="en-GB" sz="2000">
                <a:solidFill>
                  <a:srgbClr val="FFFFFF"/>
                </a:solidFill>
              </a:rPr>
              <a:t> </a:t>
            </a:r>
          </a:p>
        </p:txBody>
      </p:sp>
      <p:sp>
        <p:nvSpPr>
          <p:cNvPr id="30" name="Title 1">
            <a:extLst>
              <a:ext uri="{FF2B5EF4-FFF2-40B4-BE49-F238E27FC236}">
                <a16:creationId xmlns:a16="http://schemas.microsoft.com/office/drawing/2014/main" id="{3BBB0E91-703C-4B87-8151-59D0D826ABC9}"/>
              </a:ext>
            </a:extLst>
          </p:cNvPr>
          <p:cNvSpPr txBox="1">
            <a:spLocks/>
          </p:cNvSpPr>
          <p:nvPr/>
        </p:nvSpPr>
        <p:spPr>
          <a:xfrm rot="16200000">
            <a:off x="-181884" y="2422592"/>
            <a:ext cx="2038291" cy="359885"/>
          </a:xfrm>
          <a:prstGeom prst="rect">
            <a:avLst/>
          </a:prstGeom>
          <a:solidFill>
            <a:schemeClr val="accent5">
              <a:lumMod val="20000"/>
              <a:lumOff val="80000"/>
            </a:schemeClr>
          </a:solidFill>
        </p:spPr>
        <p:txBody>
          <a:bodyPr vert="horz" lIns="0" tIns="0" rIns="0" bIns="0" rtlCol="0" anchor="ctr" anchorCtr="0">
            <a:noAutofit/>
          </a:bodyPr>
          <a:lstStyle>
            <a:lvl1pPr algn="l" defTabSz="914400" rtl="0" eaLnBrk="1" latinLnBrk="0" hangingPunct="1">
              <a:spcBef>
                <a:spcPct val="0"/>
              </a:spcBef>
              <a:buNone/>
              <a:defRPr sz="2400" b="1" kern="1200">
                <a:solidFill>
                  <a:schemeClr val="accent2"/>
                </a:solidFill>
                <a:latin typeface="+mj-lt"/>
                <a:ea typeface="+mj-ea"/>
                <a:cs typeface="+mj-cs"/>
              </a:defRPr>
            </a:lvl1pPr>
          </a:lstStyle>
          <a:p>
            <a:pPr algn="ctr" defTabSz="914377">
              <a:defRPr/>
            </a:pPr>
            <a:r>
              <a:rPr lang="en-GB" sz="1600">
                <a:solidFill>
                  <a:srgbClr val="001965"/>
                </a:solidFill>
              </a:rPr>
              <a:t>Cohorts 1</a:t>
            </a:r>
            <a:r>
              <a:rPr lang="en-GB" sz="1600" b="0">
                <a:solidFill>
                  <a:srgbClr val="001965"/>
                </a:solidFill>
                <a:cs typeface="Arial" pitchFamily="34" charset="0"/>
              </a:rPr>
              <a:t>–</a:t>
            </a:r>
            <a:r>
              <a:rPr lang="en-GB" sz="1600">
                <a:solidFill>
                  <a:srgbClr val="001965"/>
                </a:solidFill>
              </a:rPr>
              <a:t>5</a:t>
            </a:r>
            <a:endParaRPr lang="en-GB" sz="1867">
              <a:solidFill>
                <a:srgbClr val="001965"/>
              </a:solidFill>
            </a:endParaRPr>
          </a:p>
        </p:txBody>
      </p:sp>
      <p:sp>
        <p:nvSpPr>
          <p:cNvPr id="38" name="Isosceles Triangle 37">
            <a:extLst>
              <a:ext uri="{FF2B5EF4-FFF2-40B4-BE49-F238E27FC236}">
                <a16:creationId xmlns:a16="http://schemas.microsoft.com/office/drawing/2014/main" id="{54295F39-D6A5-445E-AEC8-8BB3C1E14A3E}"/>
              </a:ext>
            </a:extLst>
          </p:cNvPr>
          <p:cNvSpPr/>
          <p:nvPr/>
        </p:nvSpPr>
        <p:spPr>
          <a:xfrm flipV="1">
            <a:off x="1709077" y="1721545"/>
            <a:ext cx="63528" cy="43657"/>
          </a:xfrm>
          <a:prstGeom prst="triangle">
            <a:avLst/>
          </a:prstGeom>
          <a:solidFill>
            <a:srgbClr val="69D3CD"/>
          </a:solidFill>
          <a:ln>
            <a:solidFill>
              <a:srgbClr val="99BDE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9" name="Freeform: Shape 38">
            <a:extLst>
              <a:ext uri="{FF2B5EF4-FFF2-40B4-BE49-F238E27FC236}">
                <a16:creationId xmlns:a16="http://schemas.microsoft.com/office/drawing/2014/main" id="{4F252073-E161-45C3-A2BD-B5EEFEBD62AF}"/>
              </a:ext>
            </a:extLst>
          </p:cNvPr>
          <p:cNvSpPr/>
          <p:nvPr/>
        </p:nvSpPr>
        <p:spPr>
          <a:xfrm>
            <a:off x="1736560" y="1674010"/>
            <a:ext cx="3187387" cy="1002399"/>
          </a:xfrm>
          <a:custGeom>
            <a:avLst/>
            <a:gdLst>
              <a:gd name="connsiteX0" fmla="*/ 0 w 4340225"/>
              <a:gd name="connsiteY0" fmla="*/ 92075 h 1422400"/>
              <a:gd name="connsiteX1" fmla="*/ 355600 w 4340225"/>
              <a:gd name="connsiteY1" fmla="*/ 0 h 1422400"/>
              <a:gd name="connsiteX2" fmla="*/ 682625 w 4340225"/>
              <a:gd name="connsiteY2" fmla="*/ 3175 h 1422400"/>
              <a:gd name="connsiteX3" fmla="*/ 1031875 w 4340225"/>
              <a:gd name="connsiteY3" fmla="*/ 269875 h 1422400"/>
              <a:gd name="connsiteX4" fmla="*/ 1384300 w 4340225"/>
              <a:gd name="connsiteY4" fmla="*/ 180975 h 1422400"/>
              <a:gd name="connsiteX5" fmla="*/ 1724025 w 4340225"/>
              <a:gd name="connsiteY5" fmla="*/ 327025 h 1422400"/>
              <a:gd name="connsiteX6" fmla="*/ 2079625 w 4340225"/>
              <a:gd name="connsiteY6" fmla="*/ 460375 h 1422400"/>
              <a:gd name="connsiteX7" fmla="*/ 2413000 w 4340225"/>
              <a:gd name="connsiteY7" fmla="*/ 682625 h 1422400"/>
              <a:gd name="connsiteX8" fmla="*/ 2781300 w 4340225"/>
              <a:gd name="connsiteY8" fmla="*/ 914400 h 1422400"/>
              <a:gd name="connsiteX9" fmla="*/ 3117850 w 4340225"/>
              <a:gd name="connsiteY9" fmla="*/ 1174750 h 1422400"/>
              <a:gd name="connsiteX10" fmla="*/ 3457575 w 4340225"/>
              <a:gd name="connsiteY10" fmla="*/ 1422400 h 1422400"/>
              <a:gd name="connsiteX11" fmla="*/ 4340225 w 4340225"/>
              <a:gd name="connsiteY11" fmla="*/ 92075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0225" h="1422400">
                <a:moveTo>
                  <a:pt x="0" y="92075"/>
                </a:moveTo>
                <a:lnTo>
                  <a:pt x="355600" y="0"/>
                </a:lnTo>
                <a:lnTo>
                  <a:pt x="682625" y="3175"/>
                </a:lnTo>
                <a:lnTo>
                  <a:pt x="1031875" y="269875"/>
                </a:lnTo>
                <a:lnTo>
                  <a:pt x="1384300" y="180975"/>
                </a:lnTo>
                <a:lnTo>
                  <a:pt x="1724025" y="327025"/>
                </a:lnTo>
                <a:lnTo>
                  <a:pt x="2079625" y="460375"/>
                </a:lnTo>
                <a:lnTo>
                  <a:pt x="2413000" y="682625"/>
                </a:lnTo>
                <a:lnTo>
                  <a:pt x="2781300" y="914400"/>
                </a:lnTo>
                <a:lnTo>
                  <a:pt x="3117850" y="1174750"/>
                </a:lnTo>
                <a:lnTo>
                  <a:pt x="3457575" y="1422400"/>
                </a:lnTo>
                <a:lnTo>
                  <a:pt x="4340225" y="920750"/>
                </a:lnTo>
              </a:path>
            </a:pathLst>
          </a:custGeom>
          <a:noFill/>
          <a:ln>
            <a:solidFill>
              <a:srgbClr val="69D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200">
              <a:solidFill>
                <a:srgbClr val="FFFFFF"/>
              </a:solidFill>
            </a:endParaRPr>
          </a:p>
        </p:txBody>
      </p:sp>
      <p:sp>
        <p:nvSpPr>
          <p:cNvPr id="40" name="Freeform: Shape 39">
            <a:extLst>
              <a:ext uri="{FF2B5EF4-FFF2-40B4-BE49-F238E27FC236}">
                <a16:creationId xmlns:a16="http://schemas.microsoft.com/office/drawing/2014/main" id="{C0AB5F17-4343-4209-9377-FC18191A0798}"/>
              </a:ext>
            </a:extLst>
          </p:cNvPr>
          <p:cNvSpPr/>
          <p:nvPr/>
        </p:nvSpPr>
        <p:spPr>
          <a:xfrm>
            <a:off x="1741225" y="1732185"/>
            <a:ext cx="3171065" cy="906187"/>
          </a:xfrm>
          <a:custGeom>
            <a:avLst/>
            <a:gdLst>
              <a:gd name="connsiteX0" fmla="*/ 0 w 4318000"/>
              <a:gd name="connsiteY0" fmla="*/ 12700 h 1285875"/>
              <a:gd name="connsiteX1" fmla="*/ 336550 w 4318000"/>
              <a:gd name="connsiteY1" fmla="*/ 0 h 1285875"/>
              <a:gd name="connsiteX2" fmla="*/ 685800 w 4318000"/>
              <a:gd name="connsiteY2" fmla="*/ 127000 h 1285875"/>
              <a:gd name="connsiteX3" fmla="*/ 1035050 w 4318000"/>
              <a:gd name="connsiteY3" fmla="*/ 247650 h 1285875"/>
              <a:gd name="connsiteX4" fmla="*/ 1381125 w 4318000"/>
              <a:gd name="connsiteY4" fmla="*/ 193675 h 1285875"/>
              <a:gd name="connsiteX5" fmla="*/ 1724025 w 4318000"/>
              <a:gd name="connsiteY5" fmla="*/ 387350 h 1285875"/>
              <a:gd name="connsiteX6" fmla="*/ 2070100 w 4318000"/>
              <a:gd name="connsiteY6" fmla="*/ 488950 h 1285875"/>
              <a:gd name="connsiteX7" fmla="*/ 2409825 w 4318000"/>
              <a:gd name="connsiteY7" fmla="*/ 701675 h 1285875"/>
              <a:gd name="connsiteX8" fmla="*/ 2762250 w 4318000"/>
              <a:gd name="connsiteY8" fmla="*/ 835025 h 1285875"/>
              <a:gd name="connsiteX9" fmla="*/ 3114675 w 4318000"/>
              <a:gd name="connsiteY9" fmla="*/ 1044575 h 1285875"/>
              <a:gd name="connsiteX10" fmla="*/ 3444875 w 4318000"/>
              <a:gd name="connsiteY10" fmla="*/ 1285875 h 1285875"/>
              <a:gd name="connsiteX11" fmla="*/ 4318000 w 4318000"/>
              <a:gd name="connsiteY11" fmla="*/ 93345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18000" h="1285875">
                <a:moveTo>
                  <a:pt x="0" y="12700"/>
                </a:moveTo>
                <a:lnTo>
                  <a:pt x="336550" y="0"/>
                </a:lnTo>
                <a:lnTo>
                  <a:pt x="685800" y="127000"/>
                </a:lnTo>
                <a:lnTo>
                  <a:pt x="1035050" y="247650"/>
                </a:lnTo>
                <a:lnTo>
                  <a:pt x="1381125" y="193675"/>
                </a:lnTo>
                <a:lnTo>
                  <a:pt x="1724025" y="387350"/>
                </a:lnTo>
                <a:lnTo>
                  <a:pt x="2070100" y="488950"/>
                </a:lnTo>
                <a:lnTo>
                  <a:pt x="2409825" y="701675"/>
                </a:lnTo>
                <a:lnTo>
                  <a:pt x="2762250" y="835025"/>
                </a:lnTo>
                <a:lnTo>
                  <a:pt x="3114675" y="1044575"/>
                </a:lnTo>
                <a:lnTo>
                  <a:pt x="3444875" y="1285875"/>
                </a:lnTo>
                <a:lnTo>
                  <a:pt x="4318000" y="933450"/>
                </a:lnTo>
              </a:path>
            </a:pathLst>
          </a:custGeom>
          <a:noFill/>
          <a:ln>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200">
              <a:solidFill>
                <a:srgbClr val="FFFFFF"/>
              </a:solidFill>
            </a:endParaRPr>
          </a:p>
        </p:txBody>
      </p:sp>
      <p:sp>
        <p:nvSpPr>
          <p:cNvPr id="41" name="Freeform: Shape 40">
            <a:extLst>
              <a:ext uri="{FF2B5EF4-FFF2-40B4-BE49-F238E27FC236}">
                <a16:creationId xmlns:a16="http://schemas.microsoft.com/office/drawing/2014/main" id="{FB7F1D10-FE47-4C35-AA2F-515499B32B98}"/>
              </a:ext>
            </a:extLst>
          </p:cNvPr>
          <p:cNvSpPr/>
          <p:nvPr/>
        </p:nvSpPr>
        <p:spPr>
          <a:xfrm>
            <a:off x="1729566" y="1707573"/>
            <a:ext cx="3185055" cy="856961"/>
          </a:xfrm>
          <a:custGeom>
            <a:avLst/>
            <a:gdLst>
              <a:gd name="connsiteX0" fmla="*/ 0 w 4337050"/>
              <a:gd name="connsiteY0" fmla="*/ 47625 h 1216025"/>
              <a:gd name="connsiteX1" fmla="*/ 358775 w 4337050"/>
              <a:gd name="connsiteY1" fmla="*/ 0 h 1216025"/>
              <a:gd name="connsiteX2" fmla="*/ 701675 w 4337050"/>
              <a:gd name="connsiteY2" fmla="*/ 104775 h 1216025"/>
              <a:gd name="connsiteX3" fmla="*/ 1044575 w 4337050"/>
              <a:gd name="connsiteY3" fmla="*/ 149225 h 1216025"/>
              <a:gd name="connsiteX4" fmla="*/ 1397000 w 4337050"/>
              <a:gd name="connsiteY4" fmla="*/ 193675 h 1216025"/>
              <a:gd name="connsiteX5" fmla="*/ 1733550 w 4337050"/>
              <a:gd name="connsiteY5" fmla="*/ 358775 h 1216025"/>
              <a:gd name="connsiteX6" fmla="*/ 2092325 w 4337050"/>
              <a:gd name="connsiteY6" fmla="*/ 415925 h 1216025"/>
              <a:gd name="connsiteX7" fmla="*/ 2432050 w 4337050"/>
              <a:gd name="connsiteY7" fmla="*/ 596900 h 1216025"/>
              <a:gd name="connsiteX8" fmla="*/ 2771775 w 4337050"/>
              <a:gd name="connsiteY8" fmla="*/ 746125 h 1216025"/>
              <a:gd name="connsiteX9" fmla="*/ 3121025 w 4337050"/>
              <a:gd name="connsiteY9" fmla="*/ 981075 h 1216025"/>
              <a:gd name="connsiteX10" fmla="*/ 3467100 w 4337050"/>
              <a:gd name="connsiteY10" fmla="*/ 1216025 h 1216025"/>
              <a:gd name="connsiteX11" fmla="*/ 4337050 w 4337050"/>
              <a:gd name="connsiteY11" fmla="*/ 844550 h 121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7050" h="1216025">
                <a:moveTo>
                  <a:pt x="0" y="47625"/>
                </a:moveTo>
                <a:lnTo>
                  <a:pt x="358775" y="0"/>
                </a:lnTo>
                <a:lnTo>
                  <a:pt x="701675" y="104775"/>
                </a:lnTo>
                <a:lnTo>
                  <a:pt x="1044575" y="149225"/>
                </a:lnTo>
                <a:lnTo>
                  <a:pt x="1397000" y="193675"/>
                </a:lnTo>
                <a:lnTo>
                  <a:pt x="1733550" y="358775"/>
                </a:lnTo>
                <a:lnTo>
                  <a:pt x="2092325" y="415925"/>
                </a:lnTo>
                <a:lnTo>
                  <a:pt x="2432050" y="596900"/>
                </a:lnTo>
                <a:lnTo>
                  <a:pt x="2771775" y="746125"/>
                </a:lnTo>
                <a:lnTo>
                  <a:pt x="3121025" y="981075"/>
                </a:lnTo>
                <a:lnTo>
                  <a:pt x="3467100" y="1216025"/>
                </a:lnTo>
                <a:lnTo>
                  <a:pt x="4337050" y="844550"/>
                </a:lnTo>
              </a:path>
            </a:pathLst>
          </a:custGeom>
          <a:noFill/>
          <a:ln>
            <a:solidFill>
              <a:srgbClr val="1F6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200">
              <a:solidFill>
                <a:srgbClr val="FFFFFF"/>
              </a:solidFill>
            </a:endParaRPr>
          </a:p>
        </p:txBody>
      </p:sp>
      <p:sp>
        <p:nvSpPr>
          <p:cNvPr id="42" name="Freeform: Shape 41">
            <a:extLst>
              <a:ext uri="{FF2B5EF4-FFF2-40B4-BE49-F238E27FC236}">
                <a16:creationId xmlns:a16="http://schemas.microsoft.com/office/drawing/2014/main" id="{B096E81C-2BC5-44D5-9D31-C6E371218AE0}"/>
              </a:ext>
            </a:extLst>
          </p:cNvPr>
          <p:cNvSpPr/>
          <p:nvPr/>
        </p:nvSpPr>
        <p:spPr>
          <a:xfrm>
            <a:off x="1736561" y="1743373"/>
            <a:ext cx="3175729" cy="1038199"/>
          </a:xfrm>
          <a:custGeom>
            <a:avLst/>
            <a:gdLst>
              <a:gd name="connsiteX0" fmla="*/ 0 w 4324350"/>
              <a:gd name="connsiteY0" fmla="*/ 0 h 1473200"/>
              <a:gd name="connsiteX1" fmla="*/ 352425 w 4324350"/>
              <a:gd name="connsiteY1" fmla="*/ 47625 h 1473200"/>
              <a:gd name="connsiteX2" fmla="*/ 688975 w 4324350"/>
              <a:gd name="connsiteY2" fmla="*/ 92075 h 1473200"/>
              <a:gd name="connsiteX3" fmla="*/ 1041400 w 4324350"/>
              <a:gd name="connsiteY3" fmla="*/ 222250 h 1473200"/>
              <a:gd name="connsiteX4" fmla="*/ 1377950 w 4324350"/>
              <a:gd name="connsiteY4" fmla="*/ 342900 h 1473200"/>
              <a:gd name="connsiteX5" fmla="*/ 1724025 w 4324350"/>
              <a:gd name="connsiteY5" fmla="*/ 552450 h 1473200"/>
              <a:gd name="connsiteX6" fmla="*/ 2082800 w 4324350"/>
              <a:gd name="connsiteY6" fmla="*/ 654050 h 1473200"/>
              <a:gd name="connsiteX7" fmla="*/ 2425700 w 4324350"/>
              <a:gd name="connsiteY7" fmla="*/ 835025 h 1473200"/>
              <a:gd name="connsiteX8" fmla="*/ 2768600 w 4324350"/>
              <a:gd name="connsiteY8" fmla="*/ 936625 h 1473200"/>
              <a:gd name="connsiteX9" fmla="*/ 3124200 w 4324350"/>
              <a:gd name="connsiteY9" fmla="*/ 1162050 h 1473200"/>
              <a:gd name="connsiteX10" fmla="*/ 3454400 w 4324350"/>
              <a:gd name="connsiteY10" fmla="*/ 1473200 h 1473200"/>
              <a:gd name="connsiteX11" fmla="*/ 4324350 w 4324350"/>
              <a:gd name="connsiteY11" fmla="*/ 1165225 h 147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4350" h="1473200">
                <a:moveTo>
                  <a:pt x="0" y="0"/>
                </a:moveTo>
                <a:lnTo>
                  <a:pt x="352425" y="47625"/>
                </a:lnTo>
                <a:lnTo>
                  <a:pt x="688975" y="92075"/>
                </a:lnTo>
                <a:lnTo>
                  <a:pt x="1041400" y="222250"/>
                </a:lnTo>
                <a:lnTo>
                  <a:pt x="1377950" y="342900"/>
                </a:lnTo>
                <a:lnTo>
                  <a:pt x="1724025" y="552450"/>
                </a:lnTo>
                <a:lnTo>
                  <a:pt x="2082800" y="654050"/>
                </a:lnTo>
                <a:lnTo>
                  <a:pt x="2425700" y="835025"/>
                </a:lnTo>
                <a:lnTo>
                  <a:pt x="2768600" y="936625"/>
                </a:lnTo>
                <a:lnTo>
                  <a:pt x="3124200" y="1162050"/>
                </a:lnTo>
                <a:lnTo>
                  <a:pt x="3454400" y="1473200"/>
                </a:lnTo>
                <a:lnTo>
                  <a:pt x="4324350" y="1165225"/>
                </a:lnTo>
              </a:path>
            </a:pathLst>
          </a:custGeom>
          <a:noFill/>
          <a:ln>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200">
              <a:solidFill>
                <a:srgbClr val="FFFFFF"/>
              </a:solidFill>
            </a:endParaRPr>
          </a:p>
        </p:txBody>
      </p:sp>
      <p:sp>
        <p:nvSpPr>
          <p:cNvPr id="43" name="Freeform: Shape 42">
            <a:extLst>
              <a:ext uri="{FF2B5EF4-FFF2-40B4-BE49-F238E27FC236}">
                <a16:creationId xmlns:a16="http://schemas.microsoft.com/office/drawing/2014/main" id="{61D2C6EE-F542-4C8B-AF73-B15E16E5E958}"/>
              </a:ext>
            </a:extLst>
          </p:cNvPr>
          <p:cNvSpPr/>
          <p:nvPr/>
        </p:nvSpPr>
        <p:spPr>
          <a:xfrm>
            <a:off x="1731897" y="1745609"/>
            <a:ext cx="3175729" cy="1472272"/>
          </a:xfrm>
          <a:custGeom>
            <a:avLst/>
            <a:gdLst>
              <a:gd name="connsiteX0" fmla="*/ 0 w 4324350"/>
              <a:gd name="connsiteY0" fmla="*/ 0 h 2089150"/>
              <a:gd name="connsiteX1" fmla="*/ 358775 w 4324350"/>
              <a:gd name="connsiteY1" fmla="*/ 111125 h 2089150"/>
              <a:gd name="connsiteX2" fmla="*/ 698500 w 4324350"/>
              <a:gd name="connsiteY2" fmla="*/ 577850 h 2089150"/>
              <a:gd name="connsiteX3" fmla="*/ 1044575 w 4324350"/>
              <a:gd name="connsiteY3" fmla="*/ 298450 h 2089150"/>
              <a:gd name="connsiteX4" fmla="*/ 1381125 w 4324350"/>
              <a:gd name="connsiteY4" fmla="*/ 450850 h 2089150"/>
              <a:gd name="connsiteX5" fmla="*/ 1733550 w 4324350"/>
              <a:gd name="connsiteY5" fmla="*/ 762000 h 2089150"/>
              <a:gd name="connsiteX6" fmla="*/ 2079625 w 4324350"/>
              <a:gd name="connsiteY6" fmla="*/ 965200 h 2089150"/>
              <a:gd name="connsiteX7" fmla="*/ 2428875 w 4324350"/>
              <a:gd name="connsiteY7" fmla="*/ 1266825 h 2089150"/>
              <a:gd name="connsiteX8" fmla="*/ 2771775 w 4324350"/>
              <a:gd name="connsiteY8" fmla="*/ 1524000 h 2089150"/>
              <a:gd name="connsiteX9" fmla="*/ 3121025 w 4324350"/>
              <a:gd name="connsiteY9" fmla="*/ 1841500 h 2089150"/>
              <a:gd name="connsiteX10" fmla="*/ 3463925 w 4324350"/>
              <a:gd name="connsiteY10" fmla="*/ 2089150 h 2089150"/>
              <a:gd name="connsiteX11" fmla="*/ 4324350 w 4324350"/>
              <a:gd name="connsiteY11" fmla="*/ 1476375 h 2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4350" h="2089150">
                <a:moveTo>
                  <a:pt x="0" y="0"/>
                </a:moveTo>
                <a:lnTo>
                  <a:pt x="358775" y="111125"/>
                </a:lnTo>
                <a:lnTo>
                  <a:pt x="698500" y="577850"/>
                </a:lnTo>
                <a:lnTo>
                  <a:pt x="1044575" y="298450"/>
                </a:lnTo>
                <a:lnTo>
                  <a:pt x="1381125" y="450850"/>
                </a:lnTo>
                <a:lnTo>
                  <a:pt x="1733550" y="762000"/>
                </a:lnTo>
                <a:lnTo>
                  <a:pt x="2079625" y="965200"/>
                </a:lnTo>
                <a:lnTo>
                  <a:pt x="2428875" y="1266825"/>
                </a:lnTo>
                <a:lnTo>
                  <a:pt x="2771775" y="1524000"/>
                </a:lnTo>
                <a:lnTo>
                  <a:pt x="3121025" y="1841500"/>
                </a:lnTo>
                <a:lnTo>
                  <a:pt x="3463925" y="2089150"/>
                </a:lnTo>
                <a:lnTo>
                  <a:pt x="4324350" y="1476375"/>
                </a:lnTo>
              </a:path>
            </a:pathLst>
          </a:custGeom>
          <a:noFill/>
          <a:ln w="12700">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200">
              <a:solidFill>
                <a:srgbClr val="FFFFFF"/>
              </a:solidFill>
            </a:endParaRPr>
          </a:p>
        </p:txBody>
      </p:sp>
      <p:sp>
        <p:nvSpPr>
          <p:cNvPr id="44" name="Freeform: Shape 43">
            <a:extLst>
              <a:ext uri="{FF2B5EF4-FFF2-40B4-BE49-F238E27FC236}">
                <a16:creationId xmlns:a16="http://schemas.microsoft.com/office/drawing/2014/main" id="{C4AF4BDC-E0AC-4EF4-A12A-2062D364AB93}"/>
              </a:ext>
            </a:extLst>
          </p:cNvPr>
          <p:cNvSpPr/>
          <p:nvPr/>
        </p:nvSpPr>
        <p:spPr>
          <a:xfrm>
            <a:off x="1729565" y="1743373"/>
            <a:ext cx="3178060" cy="1622185"/>
          </a:xfrm>
          <a:custGeom>
            <a:avLst/>
            <a:gdLst>
              <a:gd name="connsiteX0" fmla="*/ 0 w 4327525"/>
              <a:gd name="connsiteY0" fmla="*/ 0 h 2301875"/>
              <a:gd name="connsiteX1" fmla="*/ 358775 w 4327525"/>
              <a:gd name="connsiteY1" fmla="*/ 254000 h 2301875"/>
              <a:gd name="connsiteX2" fmla="*/ 701675 w 4327525"/>
              <a:gd name="connsiteY2" fmla="*/ 387350 h 2301875"/>
              <a:gd name="connsiteX3" fmla="*/ 1044575 w 4327525"/>
              <a:gd name="connsiteY3" fmla="*/ 777875 h 2301875"/>
              <a:gd name="connsiteX4" fmla="*/ 1397000 w 4327525"/>
              <a:gd name="connsiteY4" fmla="*/ 692150 h 2301875"/>
              <a:gd name="connsiteX5" fmla="*/ 1743075 w 4327525"/>
              <a:gd name="connsiteY5" fmla="*/ 965200 h 2301875"/>
              <a:gd name="connsiteX6" fmla="*/ 2070100 w 4327525"/>
              <a:gd name="connsiteY6" fmla="*/ 1165225 h 2301875"/>
              <a:gd name="connsiteX7" fmla="*/ 2444750 w 4327525"/>
              <a:gd name="connsiteY7" fmla="*/ 1450975 h 2301875"/>
              <a:gd name="connsiteX8" fmla="*/ 2778125 w 4327525"/>
              <a:gd name="connsiteY8" fmla="*/ 1695450 h 2301875"/>
              <a:gd name="connsiteX9" fmla="*/ 3124200 w 4327525"/>
              <a:gd name="connsiteY9" fmla="*/ 1987550 h 2301875"/>
              <a:gd name="connsiteX10" fmla="*/ 3467100 w 4327525"/>
              <a:gd name="connsiteY10" fmla="*/ 2301875 h 2301875"/>
              <a:gd name="connsiteX11" fmla="*/ 4327525 w 4327525"/>
              <a:gd name="connsiteY11" fmla="*/ 1914525 h 230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7525" h="2301875">
                <a:moveTo>
                  <a:pt x="0" y="0"/>
                </a:moveTo>
                <a:lnTo>
                  <a:pt x="358775" y="254000"/>
                </a:lnTo>
                <a:lnTo>
                  <a:pt x="701675" y="387350"/>
                </a:lnTo>
                <a:lnTo>
                  <a:pt x="1044575" y="777875"/>
                </a:lnTo>
                <a:lnTo>
                  <a:pt x="1397000" y="692150"/>
                </a:lnTo>
                <a:lnTo>
                  <a:pt x="1743075" y="965200"/>
                </a:lnTo>
                <a:lnTo>
                  <a:pt x="2070100" y="1165225"/>
                </a:lnTo>
                <a:lnTo>
                  <a:pt x="2444750" y="1450975"/>
                </a:lnTo>
                <a:lnTo>
                  <a:pt x="2778125" y="1695450"/>
                </a:lnTo>
                <a:lnTo>
                  <a:pt x="3124200" y="1987550"/>
                </a:lnTo>
                <a:lnTo>
                  <a:pt x="3467100" y="2301875"/>
                </a:lnTo>
                <a:lnTo>
                  <a:pt x="4327525" y="1914525"/>
                </a:lnTo>
              </a:path>
            </a:pathLst>
          </a:custGeom>
          <a:noFill/>
          <a:ln w="12700">
            <a:solidFill>
              <a:srgbClr val="005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200">
              <a:solidFill>
                <a:srgbClr val="FFFFFF"/>
              </a:solidFill>
            </a:endParaRPr>
          </a:p>
        </p:txBody>
      </p:sp>
      <p:cxnSp>
        <p:nvCxnSpPr>
          <p:cNvPr id="170" name="Straight Connector 169">
            <a:extLst>
              <a:ext uri="{FF2B5EF4-FFF2-40B4-BE49-F238E27FC236}">
                <a16:creationId xmlns:a16="http://schemas.microsoft.com/office/drawing/2014/main" id="{777196B9-62EA-4517-980A-7668895EFB29}"/>
              </a:ext>
            </a:extLst>
          </p:cNvPr>
          <p:cNvCxnSpPr>
            <a:cxnSpLocks/>
          </p:cNvCxnSpPr>
          <p:nvPr/>
        </p:nvCxnSpPr>
        <p:spPr>
          <a:xfrm flipH="1">
            <a:off x="1627756" y="3410039"/>
            <a:ext cx="3431483"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C71F4C5-BDFF-446C-AA82-5B7E162153AD}"/>
              </a:ext>
            </a:extLst>
          </p:cNvPr>
          <p:cNvCxnSpPr/>
          <p:nvPr/>
        </p:nvCxnSpPr>
        <p:spPr>
          <a:xfrm>
            <a:off x="4903747" y="3404306"/>
            <a:ext cx="0" cy="50717"/>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9C2CCA71-4797-4FE0-9A0A-CAEB3A8E25C2}"/>
              </a:ext>
            </a:extLst>
          </p:cNvPr>
          <p:cNvCxnSpPr/>
          <p:nvPr/>
        </p:nvCxnSpPr>
        <p:spPr>
          <a:xfrm>
            <a:off x="4275148" y="3404306"/>
            <a:ext cx="0" cy="50717"/>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300BB7C-6D75-4EE8-AF94-B358CCB826D0}"/>
              </a:ext>
            </a:extLst>
          </p:cNvPr>
          <p:cNvCxnSpPr/>
          <p:nvPr/>
        </p:nvCxnSpPr>
        <p:spPr>
          <a:xfrm>
            <a:off x="3770036" y="3404306"/>
            <a:ext cx="0" cy="50717"/>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6FC5CF3B-37A7-4395-BEB3-9E54D724F4C4}"/>
              </a:ext>
            </a:extLst>
          </p:cNvPr>
          <p:cNvCxnSpPr/>
          <p:nvPr/>
        </p:nvCxnSpPr>
        <p:spPr>
          <a:xfrm>
            <a:off x="3254632" y="3404306"/>
            <a:ext cx="0" cy="50717"/>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BE53B7E-3985-4D2C-80E7-FED78D6F6815}"/>
              </a:ext>
            </a:extLst>
          </p:cNvPr>
          <p:cNvCxnSpPr/>
          <p:nvPr/>
        </p:nvCxnSpPr>
        <p:spPr>
          <a:xfrm>
            <a:off x="3002077" y="3404306"/>
            <a:ext cx="0" cy="50717"/>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28039F5-E727-4EC9-9B4C-BF523F60F5FB}"/>
              </a:ext>
            </a:extLst>
          </p:cNvPr>
          <p:cNvCxnSpPr/>
          <p:nvPr/>
        </p:nvCxnSpPr>
        <p:spPr>
          <a:xfrm>
            <a:off x="1735865" y="3404306"/>
            <a:ext cx="0" cy="50717"/>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7B7938BA-AF9E-4BE2-BC3C-FF07793E75A8}"/>
              </a:ext>
            </a:extLst>
          </p:cNvPr>
          <p:cNvCxnSpPr/>
          <p:nvPr/>
        </p:nvCxnSpPr>
        <p:spPr>
          <a:xfrm>
            <a:off x="2244407" y="3404306"/>
            <a:ext cx="0" cy="50717"/>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2CF5826D-BC05-4AED-9A13-4985D6C56D10}"/>
              </a:ext>
            </a:extLst>
          </p:cNvPr>
          <p:cNvCxnSpPr/>
          <p:nvPr/>
        </p:nvCxnSpPr>
        <p:spPr>
          <a:xfrm>
            <a:off x="2500395" y="3404306"/>
            <a:ext cx="0" cy="50717"/>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DDC6E0EA-519A-42F6-A970-28D244185E08}"/>
              </a:ext>
            </a:extLst>
          </p:cNvPr>
          <p:cNvCxnSpPr/>
          <p:nvPr/>
        </p:nvCxnSpPr>
        <p:spPr>
          <a:xfrm>
            <a:off x="2746091" y="3404306"/>
            <a:ext cx="0" cy="50717"/>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B8D3AAA5-B1BF-43CC-9668-2982534C1EDD}"/>
              </a:ext>
            </a:extLst>
          </p:cNvPr>
          <p:cNvCxnSpPr/>
          <p:nvPr/>
        </p:nvCxnSpPr>
        <p:spPr>
          <a:xfrm>
            <a:off x="3510619" y="3404306"/>
            <a:ext cx="0" cy="50717"/>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8360238D-8974-44DB-BBB8-CD8A03F3215E}"/>
              </a:ext>
            </a:extLst>
          </p:cNvPr>
          <p:cNvCxnSpPr/>
          <p:nvPr/>
        </p:nvCxnSpPr>
        <p:spPr>
          <a:xfrm>
            <a:off x="4015731" y="3404306"/>
            <a:ext cx="0" cy="50717"/>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F8AD504F-B59C-4329-8E51-FECB60C32C3D}"/>
              </a:ext>
            </a:extLst>
          </p:cNvPr>
          <p:cNvCxnSpPr/>
          <p:nvPr/>
        </p:nvCxnSpPr>
        <p:spPr>
          <a:xfrm>
            <a:off x="1991851" y="3404306"/>
            <a:ext cx="0" cy="50717"/>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9DD641D-E7BE-443F-849C-B9C11D51B2A0}"/>
              </a:ext>
            </a:extLst>
          </p:cNvPr>
          <p:cNvSpPr txBox="1"/>
          <p:nvPr/>
        </p:nvSpPr>
        <p:spPr>
          <a:xfrm>
            <a:off x="4571779" y="3462887"/>
            <a:ext cx="701468" cy="250826"/>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25</a:t>
            </a:r>
          </a:p>
        </p:txBody>
      </p:sp>
      <p:sp>
        <p:nvSpPr>
          <p:cNvPr id="47" name="TextBox 46">
            <a:extLst>
              <a:ext uri="{FF2B5EF4-FFF2-40B4-BE49-F238E27FC236}">
                <a16:creationId xmlns:a16="http://schemas.microsoft.com/office/drawing/2014/main" id="{2F192215-E462-4813-B246-4EB5358D3E4B}"/>
              </a:ext>
            </a:extLst>
          </p:cNvPr>
          <p:cNvSpPr txBox="1"/>
          <p:nvPr/>
        </p:nvSpPr>
        <p:spPr>
          <a:xfrm>
            <a:off x="3373339" y="3457821"/>
            <a:ext cx="275903" cy="250826"/>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14</a:t>
            </a:r>
          </a:p>
        </p:txBody>
      </p:sp>
      <p:sp>
        <p:nvSpPr>
          <p:cNvPr id="48" name="TextBox 47">
            <a:extLst>
              <a:ext uri="{FF2B5EF4-FFF2-40B4-BE49-F238E27FC236}">
                <a16:creationId xmlns:a16="http://schemas.microsoft.com/office/drawing/2014/main" id="{BD7319F9-1125-4F38-B91F-EEFAB3882898}"/>
              </a:ext>
            </a:extLst>
          </p:cNvPr>
          <p:cNvSpPr txBox="1"/>
          <p:nvPr/>
        </p:nvSpPr>
        <p:spPr>
          <a:xfrm>
            <a:off x="3113586" y="3457821"/>
            <a:ext cx="284684" cy="250826"/>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12</a:t>
            </a:r>
          </a:p>
        </p:txBody>
      </p:sp>
      <p:sp>
        <p:nvSpPr>
          <p:cNvPr id="49" name="TextBox 48">
            <a:extLst>
              <a:ext uri="{FF2B5EF4-FFF2-40B4-BE49-F238E27FC236}">
                <a16:creationId xmlns:a16="http://schemas.microsoft.com/office/drawing/2014/main" id="{771900A6-4EFA-4FC9-8397-64B3FA96F3AB}"/>
              </a:ext>
            </a:extLst>
          </p:cNvPr>
          <p:cNvSpPr txBox="1"/>
          <p:nvPr/>
        </p:nvSpPr>
        <p:spPr>
          <a:xfrm>
            <a:off x="2838717" y="3457821"/>
            <a:ext cx="327963" cy="250826"/>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10</a:t>
            </a:r>
          </a:p>
        </p:txBody>
      </p:sp>
      <p:sp>
        <p:nvSpPr>
          <p:cNvPr id="50" name="TextBox 49">
            <a:extLst>
              <a:ext uri="{FF2B5EF4-FFF2-40B4-BE49-F238E27FC236}">
                <a16:creationId xmlns:a16="http://schemas.microsoft.com/office/drawing/2014/main" id="{21AF2DE0-424E-4981-9A31-8BDB24AF05FE}"/>
              </a:ext>
            </a:extLst>
          </p:cNvPr>
          <p:cNvSpPr txBox="1"/>
          <p:nvPr/>
        </p:nvSpPr>
        <p:spPr>
          <a:xfrm>
            <a:off x="2678705" y="3457821"/>
            <a:ext cx="140465" cy="250826"/>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8</a:t>
            </a:r>
          </a:p>
        </p:txBody>
      </p:sp>
      <p:sp>
        <p:nvSpPr>
          <p:cNvPr id="51" name="TextBox 50">
            <a:extLst>
              <a:ext uri="{FF2B5EF4-FFF2-40B4-BE49-F238E27FC236}">
                <a16:creationId xmlns:a16="http://schemas.microsoft.com/office/drawing/2014/main" id="{8CA40423-0E60-4774-92AA-0C5A7B2CE5DB}"/>
              </a:ext>
            </a:extLst>
          </p:cNvPr>
          <p:cNvSpPr txBox="1"/>
          <p:nvPr/>
        </p:nvSpPr>
        <p:spPr>
          <a:xfrm>
            <a:off x="2431506" y="3457821"/>
            <a:ext cx="140465" cy="250826"/>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6</a:t>
            </a:r>
          </a:p>
        </p:txBody>
      </p:sp>
      <p:sp>
        <p:nvSpPr>
          <p:cNvPr id="52" name="TextBox 51">
            <a:extLst>
              <a:ext uri="{FF2B5EF4-FFF2-40B4-BE49-F238E27FC236}">
                <a16:creationId xmlns:a16="http://schemas.microsoft.com/office/drawing/2014/main" id="{ED1AAAEF-C6A7-4262-BD00-62847870E352}"/>
              </a:ext>
            </a:extLst>
          </p:cNvPr>
          <p:cNvSpPr txBox="1"/>
          <p:nvPr/>
        </p:nvSpPr>
        <p:spPr>
          <a:xfrm>
            <a:off x="2173316" y="3457821"/>
            <a:ext cx="140465" cy="250826"/>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4</a:t>
            </a:r>
          </a:p>
        </p:txBody>
      </p:sp>
      <p:sp>
        <p:nvSpPr>
          <p:cNvPr id="53" name="TextBox 52">
            <a:extLst>
              <a:ext uri="{FF2B5EF4-FFF2-40B4-BE49-F238E27FC236}">
                <a16:creationId xmlns:a16="http://schemas.microsoft.com/office/drawing/2014/main" id="{D2566518-6F39-4D06-88F3-F77AB2CB0D3E}"/>
              </a:ext>
            </a:extLst>
          </p:cNvPr>
          <p:cNvSpPr txBox="1"/>
          <p:nvPr/>
        </p:nvSpPr>
        <p:spPr>
          <a:xfrm>
            <a:off x="2267965" y="3609465"/>
            <a:ext cx="2086980" cy="250826"/>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Time (weeks)</a:t>
            </a:r>
          </a:p>
        </p:txBody>
      </p:sp>
      <p:sp>
        <p:nvSpPr>
          <p:cNvPr id="54" name="TextBox 53">
            <a:extLst>
              <a:ext uri="{FF2B5EF4-FFF2-40B4-BE49-F238E27FC236}">
                <a16:creationId xmlns:a16="http://schemas.microsoft.com/office/drawing/2014/main" id="{61841B3D-F144-4AC8-9926-A4CE64076E0D}"/>
              </a:ext>
            </a:extLst>
          </p:cNvPr>
          <p:cNvSpPr txBox="1"/>
          <p:nvPr/>
        </p:nvSpPr>
        <p:spPr>
          <a:xfrm rot="16200000">
            <a:off x="251764" y="2409649"/>
            <a:ext cx="1914849" cy="246221"/>
          </a:xfrm>
          <a:prstGeom prst="rect">
            <a:avLst/>
          </a:prstGeom>
          <a:noFill/>
        </p:spPr>
        <p:txBody>
          <a:bodyPr wrap="square" rtlCol="0">
            <a:spAutoFit/>
          </a:bodyPr>
          <a:lstStyle/>
          <a:p>
            <a:pPr algn="ctr" defTabSz="914377">
              <a:defRPr/>
            </a:pPr>
            <a:r>
              <a:rPr lang="en-GB" sz="1000">
                <a:solidFill>
                  <a:srgbClr val="001965"/>
                </a:solidFill>
              </a:rPr>
              <a:t>Change in body weight (%)</a:t>
            </a:r>
          </a:p>
        </p:txBody>
      </p:sp>
      <p:sp>
        <p:nvSpPr>
          <p:cNvPr id="58" name="TextBox 57">
            <a:extLst>
              <a:ext uri="{FF2B5EF4-FFF2-40B4-BE49-F238E27FC236}">
                <a16:creationId xmlns:a16="http://schemas.microsoft.com/office/drawing/2014/main" id="{5D52CFCE-DC7E-4253-9558-444B898B8493}"/>
              </a:ext>
            </a:extLst>
          </p:cNvPr>
          <p:cNvSpPr txBox="1"/>
          <p:nvPr/>
        </p:nvSpPr>
        <p:spPr>
          <a:xfrm>
            <a:off x="1921868" y="3457821"/>
            <a:ext cx="140465" cy="250826"/>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2</a:t>
            </a:r>
          </a:p>
        </p:txBody>
      </p:sp>
      <p:sp>
        <p:nvSpPr>
          <p:cNvPr id="59" name="TextBox 58">
            <a:extLst>
              <a:ext uri="{FF2B5EF4-FFF2-40B4-BE49-F238E27FC236}">
                <a16:creationId xmlns:a16="http://schemas.microsoft.com/office/drawing/2014/main" id="{7CB5C059-1F90-4E0D-BE3A-038D5CC787F0}"/>
              </a:ext>
            </a:extLst>
          </p:cNvPr>
          <p:cNvSpPr txBox="1"/>
          <p:nvPr/>
        </p:nvSpPr>
        <p:spPr>
          <a:xfrm>
            <a:off x="1665496" y="3457821"/>
            <a:ext cx="140465" cy="250826"/>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0</a:t>
            </a:r>
          </a:p>
        </p:txBody>
      </p:sp>
      <p:sp>
        <p:nvSpPr>
          <p:cNvPr id="60" name="TextBox 59">
            <a:extLst>
              <a:ext uri="{FF2B5EF4-FFF2-40B4-BE49-F238E27FC236}">
                <a16:creationId xmlns:a16="http://schemas.microsoft.com/office/drawing/2014/main" id="{D576535B-E6F2-46E3-83AB-F13F504C16BE}"/>
              </a:ext>
            </a:extLst>
          </p:cNvPr>
          <p:cNvSpPr txBox="1"/>
          <p:nvPr/>
        </p:nvSpPr>
        <p:spPr>
          <a:xfrm>
            <a:off x="4174809" y="3457821"/>
            <a:ext cx="293329" cy="250826"/>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20</a:t>
            </a:r>
          </a:p>
        </p:txBody>
      </p:sp>
      <p:sp>
        <p:nvSpPr>
          <p:cNvPr id="61" name="TextBox 60">
            <a:extLst>
              <a:ext uri="{FF2B5EF4-FFF2-40B4-BE49-F238E27FC236}">
                <a16:creationId xmlns:a16="http://schemas.microsoft.com/office/drawing/2014/main" id="{5E0EC6B1-5996-477D-8882-3BA58AE5041B}"/>
              </a:ext>
            </a:extLst>
          </p:cNvPr>
          <p:cNvSpPr txBox="1"/>
          <p:nvPr/>
        </p:nvSpPr>
        <p:spPr>
          <a:xfrm>
            <a:off x="3915989" y="3457821"/>
            <a:ext cx="250097" cy="250826"/>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18</a:t>
            </a:r>
          </a:p>
        </p:txBody>
      </p:sp>
      <p:sp>
        <p:nvSpPr>
          <p:cNvPr id="62" name="TextBox 61">
            <a:extLst>
              <a:ext uri="{FF2B5EF4-FFF2-40B4-BE49-F238E27FC236}">
                <a16:creationId xmlns:a16="http://schemas.microsoft.com/office/drawing/2014/main" id="{B38CB9DC-DCF6-4563-92AD-3E658446589F}"/>
              </a:ext>
            </a:extLst>
          </p:cNvPr>
          <p:cNvSpPr txBox="1"/>
          <p:nvPr/>
        </p:nvSpPr>
        <p:spPr>
          <a:xfrm>
            <a:off x="3638734" y="3457821"/>
            <a:ext cx="293879" cy="250826"/>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16</a:t>
            </a:r>
          </a:p>
        </p:txBody>
      </p:sp>
      <p:cxnSp>
        <p:nvCxnSpPr>
          <p:cNvPr id="177" name="Straight Connector 176">
            <a:extLst>
              <a:ext uri="{FF2B5EF4-FFF2-40B4-BE49-F238E27FC236}">
                <a16:creationId xmlns:a16="http://schemas.microsoft.com/office/drawing/2014/main" id="{DC008570-2701-482A-8421-CBC75EB5000E}"/>
              </a:ext>
            </a:extLst>
          </p:cNvPr>
          <p:cNvCxnSpPr/>
          <p:nvPr/>
        </p:nvCxnSpPr>
        <p:spPr>
          <a:xfrm>
            <a:off x="1682851" y="3153007"/>
            <a:ext cx="52876"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D6CE524A-5129-42B7-949D-97128D9C828C}"/>
              </a:ext>
            </a:extLst>
          </p:cNvPr>
          <p:cNvCxnSpPr/>
          <p:nvPr/>
        </p:nvCxnSpPr>
        <p:spPr>
          <a:xfrm>
            <a:off x="1682847" y="2215176"/>
            <a:ext cx="52876"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5186745-1AC3-437A-A77F-3F7EB89D70FA}"/>
              </a:ext>
            </a:extLst>
          </p:cNvPr>
          <p:cNvCxnSpPr/>
          <p:nvPr/>
        </p:nvCxnSpPr>
        <p:spPr>
          <a:xfrm>
            <a:off x="1682846" y="1743827"/>
            <a:ext cx="52876"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A8194B5-F067-49E8-BF95-6C1FAA5FE288}"/>
              </a:ext>
            </a:extLst>
          </p:cNvPr>
          <p:cNvCxnSpPr/>
          <p:nvPr/>
        </p:nvCxnSpPr>
        <p:spPr>
          <a:xfrm>
            <a:off x="1682850" y="2688252"/>
            <a:ext cx="52876"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9808A8C-6380-4E78-9C36-A1E0C4054012}"/>
              </a:ext>
            </a:extLst>
          </p:cNvPr>
          <p:cNvSpPr txBox="1"/>
          <p:nvPr/>
        </p:nvSpPr>
        <p:spPr>
          <a:xfrm>
            <a:off x="1376028" y="3034932"/>
            <a:ext cx="313757" cy="250826"/>
          </a:xfrm>
          <a:prstGeom prst="rect">
            <a:avLst/>
          </a:prstGeom>
          <a:noFill/>
        </p:spPr>
        <p:txBody>
          <a:bodyPr wrap="square" lIns="48000" tIns="48000" rIns="48000" bIns="48000" rtlCol="0">
            <a:spAutoFit/>
          </a:bodyPr>
          <a:lstStyle/>
          <a:p>
            <a:pPr algn="r" defTabSz="914377">
              <a:defRPr/>
            </a:pPr>
            <a:r>
              <a:rPr lang="en-GB" sz="1000">
                <a:solidFill>
                  <a:srgbClr val="001965"/>
                </a:solidFill>
              </a:rPr>
              <a:t>-15</a:t>
            </a:r>
          </a:p>
        </p:txBody>
      </p:sp>
      <p:sp>
        <p:nvSpPr>
          <p:cNvPr id="56" name="TextBox 55">
            <a:extLst>
              <a:ext uri="{FF2B5EF4-FFF2-40B4-BE49-F238E27FC236}">
                <a16:creationId xmlns:a16="http://schemas.microsoft.com/office/drawing/2014/main" id="{05876BBD-46A3-4CDC-BFAA-78B6C5CBCB49}"/>
              </a:ext>
            </a:extLst>
          </p:cNvPr>
          <p:cNvSpPr txBox="1"/>
          <p:nvPr/>
        </p:nvSpPr>
        <p:spPr>
          <a:xfrm>
            <a:off x="1367756" y="2564912"/>
            <a:ext cx="322029" cy="250826"/>
          </a:xfrm>
          <a:prstGeom prst="rect">
            <a:avLst/>
          </a:prstGeom>
          <a:noFill/>
        </p:spPr>
        <p:txBody>
          <a:bodyPr wrap="square" lIns="48000" tIns="48000" rIns="48000" bIns="48000" rtlCol="0">
            <a:spAutoFit/>
          </a:bodyPr>
          <a:lstStyle/>
          <a:p>
            <a:pPr algn="r" defTabSz="914377">
              <a:defRPr/>
            </a:pPr>
            <a:r>
              <a:rPr lang="en-GB" sz="1000">
                <a:solidFill>
                  <a:srgbClr val="001965"/>
                </a:solidFill>
              </a:rPr>
              <a:t>-10</a:t>
            </a:r>
          </a:p>
        </p:txBody>
      </p:sp>
      <p:sp>
        <p:nvSpPr>
          <p:cNvPr id="57" name="TextBox 56">
            <a:extLst>
              <a:ext uri="{FF2B5EF4-FFF2-40B4-BE49-F238E27FC236}">
                <a16:creationId xmlns:a16="http://schemas.microsoft.com/office/drawing/2014/main" id="{66543FB8-8016-4402-A206-DD1D7A6A8AB8}"/>
              </a:ext>
            </a:extLst>
          </p:cNvPr>
          <p:cNvSpPr txBox="1"/>
          <p:nvPr/>
        </p:nvSpPr>
        <p:spPr>
          <a:xfrm>
            <a:off x="1425007" y="1625578"/>
            <a:ext cx="264779" cy="250826"/>
          </a:xfrm>
          <a:prstGeom prst="rect">
            <a:avLst/>
          </a:prstGeom>
          <a:noFill/>
        </p:spPr>
        <p:txBody>
          <a:bodyPr wrap="square" lIns="48000" tIns="48000" rIns="48000" bIns="48000" rtlCol="0">
            <a:spAutoFit/>
          </a:bodyPr>
          <a:lstStyle/>
          <a:p>
            <a:pPr algn="r" defTabSz="914377">
              <a:defRPr/>
            </a:pPr>
            <a:r>
              <a:rPr lang="en-GB" sz="1000">
                <a:solidFill>
                  <a:srgbClr val="001965"/>
                </a:solidFill>
              </a:rPr>
              <a:t>0</a:t>
            </a:r>
          </a:p>
        </p:txBody>
      </p:sp>
      <p:sp>
        <p:nvSpPr>
          <p:cNvPr id="63" name="TextBox 62">
            <a:extLst>
              <a:ext uri="{FF2B5EF4-FFF2-40B4-BE49-F238E27FC236}">
                <a16:creationId xmlns:a16="http://schemas.microsoft.com/office/drawing/2014/main" id="{E0055615-E9B8-4552-98EE-2D57D9C8A893}"/>
              </a:ext>
            </a:extLst>
          </p:cNvPr>
          <p:cNvSpPr txBox="1"/>
          <p:nvPr/>
        </p:nvSpPr>
        <p:spPr>
          <a:xfrm>
            <a:off x="1425007" y="2094702"/>
            <a:ext cx="264779" cy="250826"/>
          </a:xfrm>
          <a:prstGeom prst="rect">
            <a:avLst/>
          </a:prstGeom>
          <a:noFill/>
        </p:spPr>
        <p:txBody>
          <a:bodyPr wrap="square" lIns="48000" tIns="48000" rIns="48000" bIns="48000" rtlCol="0">
            <a:spAutoFit/>
          </a:bodyPr>
          <a:lstStyle/>
          <a:p>
            <a:pPr algn="r" defTabSz="914377">
              <a:defRPr/>
            </a:pPr>
            <a:r>
              <a:rPr lang="en-GB" sz="1000">
                <a:solidFill>
                  <a:srgbClr val="001965"/>
                </a:solidFill>
              </a:rPr>
              <a:t>-5</a:t>
            </a:r>
          </a:p>
        </p:txBody>
      </p:sp>
      <p:cxnSp>
        <p:nvCxnSpPr>
          <p:cNvPr id="64" name="Straight Connector 63">
            <a:extLst>
              <a:ext uri="{FF2B5EF4-FFF2-40B4-BE49-F238E27FC236}">
                <a16:creationId xmlns:a16="http://schemas.microsoft.com/office/drawing/2014/main" id="{80ED0A96-2067-4D57-B240-B9DD0154B5DB}"/>
              </a:ext>
            </a:extLst>
          </p:cNvPr>
          <p:cNvCxnSpPr>
            <a:cxnSpLocks/>
          </p:cNvCxnSpPr>
          <p:nvPr/>
        </p:nvCxnSpPr>
        <p:spPr>
          <a:xfrm>
            <a:off x="1735727" y="1620277"/>
            <a:ext cx="0" cy="1794343"/>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E9F81B9-D1B6-41F3-B25C-495A1F4F4AD0}"/>
              </a:ext>
            </a:extLst>
          </p:cNvPr>
          <p:cNvCxnSpPr/>
          <p:nvPr/>
        </p:nvCxnSpPr>
        <p:spPr>
          <a:xfrm>
            <a:off x="4149092" y="1639024"/>
            <a:ext cx="0" cy="1775595"/>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6" name="Isosceles Triangle 65">
            <a:extLst>
              <a:ext uri="{FF2B5EF4-FFF2-40B4-BE49-F238E27FC236}">
                <a16:creationId xmlns:a16="http://schemas.microsoft.com/office/drawing/2014/main" id="{AFFA522E-F7D2-4AFA-B34E-16EC254ADD11}"/>
              </a:ext>
            </a:extLst>
          </p:cNvPr>
          <p:cNvSpPr/>
          <p:nvPr/>
        </p:nvSpPr>
        <p:spPr>
          <a:xfrm>
            <a:off x="1710583" y="1720280"/>
            <a:ext cx="63528" cy="43657"/>
          </a:xfrm>
          <a:prstGeom prst="triangle">
            <a:avLst/>
          </a:prstGeom>
          <a:solidFill>
            <a:srgbClr val="005AD2"/>
          </a:solidFill>
          <a:ln>
            <a:solidFill>
              <a:srgbClr val="005A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67" name="Isosceles Triangle 66">
            <a:extLst>
              <a:ext uri="{FF2B5EF4-FFF2-40B4-BE49-F238E27FC236}">
                <a16:creationId xmlns:a16="http://schemas.microsoft.com/office/drawing/2014/main" id="{E26281AA-BD8C-450D-8B22-B48259708A3A}"/>
              </a:ext>
            </a:extLst>
          </p:cNvPr>
          <p:cNvSpPr/>
          <p:nvPr/>
        </p:nvSpPr>
        <p:spPr>
          <a:xfrm>
            <a:off x="1958303" y="1899172"/>
            <a:ext cx="63528" cy="43657"/>
          </a:xfrm>
          <a:prstGeom prst="triangle">
            <a:avLst/>
          </a:prstGeom>
          <a:solidFill>
            <a:srgbClr val="005AD2"/>
          </a:solidFill>
          <a:ln>
            <a:solidFill>
              <a:srgbClr val="005A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68" name="Isosceles Triangle 67">
            <a:extLst>
              <a:ext uri="{FF2B5EF4-FFF2-40B4-BE49-F238E27FC236}">
                <a16:creationId xmlns:a16="http://schemas.microsoft.com/office/drawing/2014/main" id="{52A9EAF5-7550-4AF6-81FD-E924E7F1610F}"/>
              </a:ext>
            </a:extLst>
          </p:cNvPr>
          <p:cNvSpPr/>
          <p:nvPr/>
        </p:nvSpPr>
        <p:spPr>
          <a:xfrm>
            <a:off x="2215000" y="1997738"/>
            <a:ext cx="63528" cy="43657"/>
          </a:xfrm>
          <a:prstGeom prst="triangle">
            <a:avLst/>
          </a:prstGeom>
          <a:solidFill>
            <a:srgbClr val="005AD2"/>
          </a:solidFill>
          <a:ln>
            <a:solidFill>
              <a:srgbClr val="005A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69" name="Isosceles Triangle 68">
            <a:extLst>
              <a:ext uri="{FF2B5EF4-FFF2-40B4-BE49-F238E27FC236}">
                <a16:creationId xmlns:a16="http://schemas.microsoft.com/office/drawing/2014/main" id="{570CDDA3-011A-4091-8E16-1C14DA797FFD}"/>
              </a:ext>
            </a:extLst>
          </p:cNvPr>
          <p:cNvSpPr/>
          <p:nvPr/>
        </p:nvSpPr>
        <p:spPr>
          <a:xfrm>
            <a:off x="2463416" y="2262417"/>
            <a:ext cx="63528" cy="43657"/>
          </a:xfrm>
          <a:prstGeom prst="triangle">
            <a:avLst/>
          </a:prstGeom>
          <a:solidFill>
            <a:srgbClr val="005AD2"/>
          </a:solidFill>
          <a:ln>
            <a:solidFill>
              <a:srgbClr val="005A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70" name="Isosceles Triangle 69">
            <a:extLst>
              <a:ext uri="{FF2B5EF4-FFF2-40B4-BE49-F238E27FC236}">
                <a16:creationId xmlns:a16="http://schemas.microsoft.com/office/drawing/2014/main" id="{3F3841B0-AFC8-4E1C-B0FD-B8B1A9A3D6A3}"/>
              </a:ext>
            </a:extLst>
          </p:cNvPr>
          <p:cNvSpPr/>
          <p:nvPr/>
        </p:nvSpPr>
        <p:spPr>
          <a:xfrm>
            <a:off x="2715452" y="2204789"/>
            <a:ext cx="63528" cy="43657"/>
          </a:xfrm>
          <a:prstGeom prst="triangle">
            <a:avLst/>
          </a:prstGeom>
          <a:solidFill>
            <a:srgbClr val="005AD2"/>
          </a:solidFill>
          <a:ln>
            <a:solidFill>
              <a:srgbClr val="005A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71" name="Isosceles Triangle 70">
            <a:extLst>
              <a:ext uri="{FF2B5EF4-FFF2-40B4-BE49-F238E27FC236}">
                <a16:creationId xmlns:a16="http://schemas.microsoft.com/office/drawing/2014/main" id="{1F8C7FD2-60DF-4E77-BFDD-7FC7AED64DF3}"/>
              </a:ext>
            </a:extLst>
          </p:cNvPr>
          <p:cNvSpPr/>
          <p:nvPr/>
        </p:nvSpPr>
        <p:spPr>
          <a:xfrm>
            <a:off x="2972751" y="2397785"/>
            <a:ext cx="63528" cy="43657"/>
          </a:xfrm>
          <a:prstGeom prst="triangle">
            <a:avLst/>
          </a:prstGeom>
          <a:solidFill>
            <a:srgbClr val="005AD2"/>
          </a:solidFill>
          <a:ln>
            <a:solidFill>
              <a:srgbClr val="005A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72" name="Isosceles Triangle 71">
            <a:extLst>
              <a:ext uri="{FF2B5EF4-FFF2-40B4-BE49-F238E27FC236}">
                <a16:creationId xmlns:a16="http://schemas.microsoft.com/office/drawing/2014/main" id="{6F8ACA2F-182B-4C0A-9A36-155C13FFD760}"/>
              </a:ext>
            </a:extLst>
          </p:cNvPr>
          <p:cNvSpPr/>
          <p:nvPr/>
        </p:nvSpPr>
        <p:spPr>
          <a:xfrm>
            <a:off x="3227116" y="2545853"/>
            <a:ext cx="63528" cy="43657"/>
          </a:xfrm>
          <a:prstGeom prst="triangle">
            <a:avLst/>
          </a:prstGeom>
          <a:solidFill>
            <a:srgbClr val="005AD2"/>
          </a:solidFill>
          <a:ln>
            <a:solidFill>
              <a:srgbClr val="005A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73" name="Isosceles Triangle 72">
            <a:extLst>
              <a:ext uri="{FF2B5EF4-FFF2-40B4-BE49-F238E27FC236}">
                <a16:creationId xmlns:a16="http://schemas.microsoft.com/office/drawing/2014/main" id="{1F58A921-DE8D-4339-91F6-C41960DE11B6}"/>
              </a:ext>
            </a:extLst>
          </p:cNvPr>
          <p:cNvSpPr/>
          <p:nvPr/>
        </p:nvSpPr>
        <p:spPr>
          <a:xfrm>
            <a:off x="3483505" y="2731973"/>
            <a:ext cx="63528" cy="43657"/>
          </a:xfrm>
          <a:prstGeom prst="triangle">
            <a:avLst/>
          </a:prstGeom>
          <a:solidFill>
            <a:srgbClr val="005AD2"/>
          </a:solidFill>
          <a:ln>
            <a:solidFill>
              <a:srgbClr val="005A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74" name="Isosceles Triangle 73">
            <a:extLst>
              <a:ext uri="{FF2B5EF4-FFF2-40B4-BE49-F238E27FC236}">
                <a16:creationId xmlns:a16="http://schemas.microsoft.com/office/drawing/2014/main" id="{4BA07038-44E9-4225-9969-135B9A3D8BA3}"/>
              </a:ext>
            </a:extLst>
          </p:cNvPr>
          <p:cNvSpPr/>
          <p:nvPr/>
        </p:nvSpPr>
        <p:spPr>
          <a:xfrm>
            <a:off x="3735659" y="2909921"/>
            <a:ext cx="63528" cy="43657"/>
          </a:xfrm>
          <a:prstGeom prst="triangle">
            <a:avLst/>
          </a:prstGeom>
          <a:solidFill>
            <a:srgbClr val="005AD2"/>
          </a:solidFill>
          <a:ln>
            <a:solidFill>
              <a:srgbClr val="005A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75" name="Isosceles Triangle 74">
            <a:extLst>
              <a:ext uri="{FF2B5EF4-FFF2-40B4-BE49-F238E27FC236}">
                <a16:creationId xmlns:a16="http://schemas.microsoft.com/office/drawing/2014/main" id="{97B4035F-DD52-4431-94D9-DC3D89F75524}"/>
              </a:ext>
            </a:extLst>
          </p:cNvPr>
          <p:cNvSpPr/>
          <p:nvPr/>
        </p:nvSpPr>
        <p:spPr>
          <a:xfrm>
            <a:off x="3991273" y="3117196"/>
            <a:ext cx="63528" cy="43657"/>
          </a:xfrm>
          <a:prstGeom prst="triangle">
            <a:avLst/>
          </a:prstGeom>
          <a:solidFill>
            <a:srgbClr val="005AD2"/>
          </a:solidFill>
          <a:ln>
            <a:solidFill>
              <a:srgbClr val="005A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76" name="Isosceles Triangle 75">
            <a:extLst>
              <a:ext uri="{FF2B5EF4-FFF2-40B4-BE49-F238E27FC236}">
                <a16:creationId xmlns:a16="http://schemas.microsoft.com/office/drawing/2014/main" id="{F90C1E39-355C-4D34-BA3D-1164F2688AD3}"/>
              </a:ext>
            </a:extLst>
          </p:cNvPr>
          <p:cNvSpPr/>
          <p:nvPr/>
        </p:nvSpPr>
        <p:spPr>
          <a:xfrm>
            <a:off x="4870975" y="3072336"/>
            <a:ext cx="63528" cy="43657"/>
          </a:xfrm>
          <a:prstGeom prst="triangle">
            <a:avLst/>
          </a:prstGeom>
          <a:solidFill>
            <a:srgbClr val="005AD2"/>
          </a:solidFill>
          <a:ln>
            <a:solidFill>
              <a:srgbClr val="005A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77" name="Oval 76">
            <a:extLst>
              <a:ext uri="{FF2B5EF4-FFF2-40B4-BE49-F238E27FC236}">
                <a16:creationId xmlns:a16="http://schemas.microsoft.com/office/drawing/2014/main" id="{E33BDA68-D987-46D2-B299-B0F6E1BCD681}"/>
              </a:ext>
            </a:extLst>
          </p:cNvPr>
          <p:cNvSpPr/>
          <p:nvPr/>
        </p:nvSpPr>
        <p:spPr>
          <a:xfrm>
            <a:off x="1718442" y="1724755"/>
            <a:ext cx="46783" cy="44895"/>
          </a:xfrm>
          <a:prstGeom prst="ellipse">
            <a:avLst/>
          </a:prstGeom>
          <a:solidFill>
            <a:srgbClr val="3B97DE"/>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78" name="Oval 77">
            <a:extLst>
              <a:ext uri="{FF2B5EF4-FFF2-40B4-BE49-F238E27FC236}">
                <a16:creationId xmlns:a16="http://schemas.microsoft.com/office/drawing/2014/main" id="{E5B1E960-D72B-4FBF-B41C-AC4C3097F967}"/>
              </a:ext>
            </a:extLst>
          </p:cNvPr>
          <p:cNvSpPr/>
          <p:nvPr/>
        </p:nvSpPr>
        <p:spPr>
          <a:xfrm>
            <a:off x="1966677" y="1797722"/>
            <a:ext cx="46783" cy="44895"/>
          </a:xfrm>
          <a:prstGeom prst="ellipse">
            <a:avLst/>
          </a:prstGeom>
          <a:solidFill>
            <a:srgbClr val="3B97DE"/>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79" name="Oval 78">
            <a:extLst>
              <a:ext uri="{FF2B5EF4-FFF2-40B4-BE49-F238E27FC236}">
                <a16:creationId xmlns:a16="http://schemas.microsoft.com/office/drawing/2014/main" id="{474479A2-8EE5-47DA-B738-5A4F74C34695}"/>
              </a:ext>
            </a:extLst>
          </p:cNvPr>
          <p:cNvSpPr/>
          <p:nvPr/>
        </p:nvSpPr>
        <p:spPr>
          <a:xfrm>
            <a:off x="2223378" y="2126802"/>
            <a:ext cx="46783" cy="44895"/>
          </a:xfrm>
          <a:prstGeom prst="ellipse">
            <a:avLst/>
          </a:prstGeom>
          <a:solidFill>
            <a:srgbClr val="3B97DE"/>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80" name="Oval 79">
            <a:extLst>
              <a:ext uri="{FF2B5EF4-FFF2-40B4-BE49-F238E27FC236}">
                <a16:creationId xmlns:a16="http://schemas.microsoft.com/office/drawing/2014/main" id="{0F4B9F9B-05A7-4709-B90D-864A33E47195}"/>
              </a:ext>
            </a:extLst>
          </p:cNvPr>
          <p:cNvSpPr/>
          <p:nvPr/>
        </p:nvSpPr>
        <p:spPr>
          <a:xfrm>
            <a:off x="2476453" y="1942382"/>
            <a:ext cx="46783" cy="44895"/>
          </a:xfrm>
          <a:prstGeom prst="ellipse">
            <a:avLst/>
          </a:prstGeom>
          <a:solidFill>
            <a:srgbClr val="3B97DE"/>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81" name="Oval 80">
            <a:extLst>
              <a:ext uri="{FF2B5EF4-FFF2-40B4-BE49-F238E27FC236}">
                <a16:creationId xmlns:a16="http://schemas.microsoft.com/office/drawing/2014/main" id="{40FC4CED-220D-408B-B571-59DFD2F1F8E8}"/>
              </a:ext>
            </a:extLst>
          </p:cNvPr>
          <p:cNvSpPr/>
          <p:nvPr/>
        </p:nvSpPr>
        <p:spPr>
          <a:xfrm>
            <a:off x="2723826" y="2036139"/>
            <a:ext cx="46783" cy="44895"/>
          </a:xfrm>
          <a:prstGeom prst="ellipse">
            <a:avLst/>
          </a:prstGeom>
          <a:solidFill>
            <a:srgbClr val="3B97DE"/>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82" name="Oval 81">
            <a:extLst>
              <a:ext uri="{FF2B5EF4-FFF2-40B4-BE49-F238E27FC236}">
                <a16:creationId xmlns:a16="http://schemas.microsoft.com/office/drawing/2014/main" id="{38407FF2-BE6A-4B4D-8CEF-71801AA5C1C8}"/>
              </a:ext>
            </a:extLst>
          </p:cNvPr>
          <p:cNvSpPr/>
          <p:nvPr/>
        </p:nvSpPr>
        <p:spPr>
          <a:xfrm>
            <a:off x="2978477" y="2261479"/>
            <a:ext cx="46783" cy="44895"/>
          </a:xfrm>
          <a:prstGeom prst="ellipse">
            <a:avLst/>
          </a:prstGeom>
          <a:solidFill>
            <a:srgbClr val="3B97DE"/>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83" name="Oval 82">
            <a:extLst>
              <a:ext uri="{FF2B5EF4-FFF2-40B4-BE49-F238E27FC236}">
                <a16:creationId xmlns:a16="http://schemas.microsoft.com/office/drawing/2014/main" id="{6394D232-C589-4B32-87A4-1C956124DA9F}"/>
              </a:ext>
            </a:extLst>
          </p:cNvPr>
          <p:cNvSpPr/>
          <p:nvPr/>
        </p:nvSpPr>
        <p:spPr>
          <a:xfrm>
            <a:off x="3233134" y="2405579"/>
            <a:ext cx="46783" cy="44895"/>
          </a:xfrm>
          <a:prstGeom prst="ellipse">
            <a:avLst/>
          </a:prstGeom>
          <a:solidFill>
            <a:srgbClr val="3B97DE"/>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84" name="Oval 83">
            <a:extLst>
              <a:ext uri="{FF2B5EF4-FFF2-40B4-BE49-F238E27FC236}">
                <a16:creationId xmlns:a16="http://schemas.microsoft.com/office/drawing/2014/main" id="{AEFC3203-C466-4702-B060-4D9FFD9EEBEC}"/>
              </a:ext>
            </a:extLst>
          </p:cNvPr>
          <p:cNvSpPr/>
          <p:nvPr/>
        </p:nvSpPr>
        <p:spPr>
          <a:xfrm>
            <a:off x="3487133" y="2610081"/>
            <a:ext cx="46783" cy="44895"/>
          </a:xfrm>
          <a:prstGeom prst="ellipse">
            <a:avLst/>
          </a:prstGeom>
          <a:solidFill>
            <a:srgbClr val="3B97DE"/>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85" name="Oval 84">
            <a:extLst>
              <a:ext uri="{FF2B5EF4-FFF2-40B4-BE49-F238E27FC236}">
                <a16:creationId xmlns:a16="http://schemas.microsoft.com/office/drawing/2014/main" id="{5E793F79-1E88-47B1-8EF4-628117C9B3A4}"/>
              </a:ext>
            </a:extLst>
          </p:cNvPr>
          <p:cNvSpPr/>
          <p:nvPr/>
        </p:nvSpPr>
        <p:spPr>
          <a:xfrm>
            <a:off x="3741474" y="2791770"/>
            <a:ext cx="46783" cy="44895"/>
          </a:xfrm>
          <a:prstGeom prst="ellipse">
            <a:avLst/>
          </a:prstGeom>
          <a:solidFill>
            <a:srgbClr val="3B97DE"/>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86" name="Oval 85">
            <a:extLst>
              <a:ext uri="{FF2B5EF4-FFF2-40B4-BE49-F238E27FC236}">
                <a16:creationId xmlns:a16="http://schemas.microsoft.com/office/drawing/2014/main" id="{2C914BD6-2489-4BF4-81A4-5E4670C8D5C1}"/>
              </a:ext>
            </a:extLst>
          </p:cNvPr>
          <p:cNvSpPr/>
          <p:nvPr/>
        </p:nvSpPr>
        <p:spPr>
          <a:xfrm>
            <a:off x="3995674" y="3020271"/>
            <a:ext cx="46783" cy="44895"/>
          </a:xfrm>
          <a:prstGeom prst="ellipse">
            <a:avLst/>
          </a:prstGeom>
          <a:solidFill>
            <a:srgbClr val="3B97DE"/>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87" name="Oval 86">
            <a:extLst>
              <a:ext uri="{FF2B5EF4-FFF2-40B4-BE49-F238E27FC236}">
                <a16:creationId xmlns:a16="http://schemas.microsoft.com/office/drawing/2014/main" id="{59C49B67-F695-4672-AD72-9B9A4A3E38DB}"/>
              </a:ext>
            </a:extLst>
          </p:cNvPr>
          <p:cNvSpPr/>
          <p:nvPr/>
        </p:nvSpPr>
        <p:spPr>
          <a:xfrm>
            <a:off x="4884234" y="2763371"/>
            <a:ext cx="46783" cy="44895"/>
          </a:xfrm>
          <a:prstGeom prst="ellipse">
            <a:avLst/>
          </a:prstGeom>
          <a:solidFill>
            <a:srgbClr val="3B97DE"/>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88" name="Star: 5 Points 87">
            <a:extLst>
              <a:ext uri="{FF2B5EF4-FFF2-40B4-BE49-F238E27FC236}">
                <a16:creationId xmlns:a16="http://schemas.microsoft.com/office/drawing/2014/main" id="{3AA890D4-40B6-44C6-AD65-527C044BFF9E}"/>
              </a:ext>
            </a:extLst>
          </p:cNvPr>
          <p:cNvSpPr/>
          <p:nvPr/>
        </p:nvSpPr>
        <p:spPr>
          <a:xfrm>
            <a:off x="1707110" y="1715195"/>
            <a:ext cx="58071" cy="55727"/>
          </a:xfrm>
          <a:prstGeom prst="star5">
            <a:avLst/>
          </a:prstGeom>
          <a:solidFill>
            <a:srgbClr val="2A918B"/>
          </a:solidFill>
          <a:ln>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89" name="Star: 5 Points 88">
            <a:extLst>
              <a:ext uri="{FF2B5EF4-FFF2-40B4-BE49-F238E27FC236}">
                <a16:creationId xmlns:a16="http://schemas.microsoft.com/office/drawing/2014/main" id="{52A5CE30-DF6A-4FBB-85A4-F2CA2D4B2D24}"/>
              </a:ext>
            </a:extLst>
          </p:cNvPr>
          <p:cNvSpPr/>
          <p:nvPr/>
        </p:nvSpPr>
        <p:spPr>
          <a:xfrm>
            <a:off x="1963762" y="1741997"/>
            <a:ext cx="58071" cy="55727"/>
          </a:xfrm>
          <a:prstGeom prst="star5">
            <a:avLst/>
          </a:prstGeom>
          <a:solidFill>
            <a:srgbClr val="2A918B"/>
          </a:solidFill>
          <a:ln>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90" name="Star: 5 Points 89">
            <a:extLst>
              <a:ext uri="{FF2B5EF4-FFF2-40B4-BE49-F238E27FC236}">
                <a16:creationId xmlns:a16="http://schemas.microsoft.com/office/drawing/2014/main" id="{96D83715-FDF6-47C7-9DCB-AE9AD8CD6F87}"/>
              </a:ext>
            </a:extLst>
          </p:cNvPr>
          <p:cNvSpPr/>
          <p:nvPr/>
        </p:nvSpPr>
        <p:spPr>
          <a:xfrm>
            <a:off x="2214525" y="1782763"/>
            <a:ext cx="58071" cy="55727"/>
          </a:xfrm>
          <a:prstGeom prst="star5">
            <a:avLst/>
          </a:prstGeom>
          <a:solidFill>
            <a:srgbClr val="2A918B"/>
          </a:solidFill>
          <a:ln>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91" name="Star: 5 Points 90">
            <a:extLst>
              <a:ext uri="{FF2B5EF4-FFF2-40B4-BE49-F238E27FC236}">
                <a16:creationId xmlns:a16="http://schemas.microsoft.com/office/drawing/2014/main" id="{F91B3C8D-DDEC-4A63-8F62-3C2D63464AFA}"/>
              </a:ext>
            </a:extLst>
          </p:cNvPr>
          <p:cNvSpPr/>
          <p:nvPr/>
        </p:nvSpPr>
        <p:spPr>
          <a:xfrm>
            <a:off x="2470809" y="1865467"/>
            <a:ext cx="58071" cy="55727"/>
          </a:xfrm>
          <a:prstGeom prst="star5">
            <a:avLst/>
          </a:prstGeom>
          <a:solidFill>
            <a:srgbClr val="2A918B"/>
          </a:solidFill>
          <a:ln>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92" name="Star: 5 Points 91">
            <a:extLst>
              <a:ext uri="{FF2B5EF4-FFF2-40B4-BE49-F238E27FC236}">
                <a16:creationId xmlns:a16="http://schemas.microsoft.com/office/drawing/2014/main" id="{9A741BC7-E844-4D32-B5DE-535CB08358F1}"/>
              </a:ext>
            </a:extLst>
          </p:cNvPr>
          <p:cNvSpPr/>
          <p:nvPr/>
        </p:nvSpPr>
        <p:spPr>
          <a:xfrm>
            <a:off x="2718174" y="1952333"/>
            <a:ext cx="58071" cy="55727"/>
          </a:xfrm>
          <a:prstGeom prst="star5">
            <a:avLst/>
          </a:prstGeom>
          <a:solidFill>
            <a:srgbClr val="2A918B"/>
          </a:solidFill>
          <a:ln>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93" name="Star: 5 Points 92">
            <a:extLst>
              <a:ext uri="{FF2B5EF4-FFF2-40B4-BE49-F238E27FC236}">
                <a16:creationId xmlns:a16="http://schemas.microsoft.com/office/drawing/2014/main" id="{329D5255-0F49-49B9-9C66-D24C37125D73}"/>
              </a:ext>
            </a:extLst>
          </p:cNvPr>
          <p:cNvSpPr/>
          <p:nvPr/>
        </p:nvSpPr>
        <p:spPr>
          <a:xfrm>
            <a:off x="2980689" y="2097482"/>
            <a:ext cx="58071" cy="55727"/>
          </a:xfrm>
          <a:prstGeom prst="star5">
            <a:avLst/>
          </a:prstGeom>
          <a:solidFill>
            <a:srgbClr val="2A918B"/>
          </a:solidFill>
          <a:ln>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94" name="Star: 5 Points 93">
            <a:extLst>
              <a:ext uri="{FF2B5EF4-FFF2-40B4-BE49-F238E27FC236}">
                <a16:creationId xmlns:a16="http://schemas.microsoft.com/office/drawing/2014/main" id="{D938C29B-00D8-4F16-B398-F0A302057273}"/>
              </a:ext>
            </a:extLst>
          </p:cNvPr>
          <p:cNvSpPr/>
          <p:nvPr/>
        </p:nvSpPr>
        <p:spPr>
          <a:xfrm>
            <a:off x="3226586" y="2168449"/>
            <a:ext cx="58071" cy="55727"/>
          </a:xfrm>
          <a:prstGeom prst="star5">
            <a:avLst/>
          </a:prstGeom>
          <a:solidFill>
            <a:srgbClr val="2A918B"/>
          </a:solidFill>
          <a:ln>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95" name="Star: 5 Points 94">
            <a:extLst>
              <a:ext uri="{FF2B5EF4-FFF2-40B4-BE49-F238E27FC236}">
                <a16:creationId xmlns:a16="http://schemas.microsoft.com/office/drawing/2014/main" id="{79DF09B9-AF59-478C-819D-1A08A33F7045}"/>
              </a:ext>
            </a:extLst>
          </p:cNvPr>
          <p:cNvSpPr/>
          <p:nvPr/>
        </p:nvSpPr>
        <p:spPr>
          <a:xfrm>
            <a:off x="3486234" y="2290682"/>
            <a:ext cx="58071" cy="55727"/>
          </a:xfrm>
          <a:prstGeom prst="star5">
            <a:avLst/>
          </a:prstGeom>
          <a:solidFill>
            <a:srgbClr val="2A918B"/>
          </a:solidFill>
          <a:ln>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96" name="Star: 5 Points 95">
            <a:extLst>
              <a:ext uri="{FF2B5EF4-FFF2-40B4-BE49-F238E27FC236}">
                <a16:creationId xmlns:a16="http://schemas.microsoft.com/office/drawing/2014/main" id="{A3BFBB67-069C-4E25-B840-2F585C9330A4}"/>
              </a:ext>
            </a:extLst>
          </p:cNvPr>
          <p:cNvSpPr/>
          <p:nvPr/>
        </p:nvSpPr>
        <p:spPr>
          <a:xfrm>
            <a:off x="3745605" y="2367278"/>
            <a:ext cx="58071" cy="55727"/>
          </a:xfrm>
          <a:prstGeom prst="star5">
            <a:avLst/>
          </a:prstGeom>
          <a:solidFill>
            <a:srgbClr val="2A918B"/>
          </a:solidFill>
          <a:ln>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97" name="Star: 5 Points 96">
            <a:extLst>
              <a:ext uri="{FF2B5EF4-FFF2-40B4-BE49-F238E27FC236}">
                <a16:creationId xmlns:a16="http://schemas.microsoft.com/office/drawing/2014/main" id="{4106D5D6-BDE0-4823-AF42-DF48FFC93A23}"/>
              </a:ext>
            </a:extLst>
          </p:cNvPr>
          <p:cNvSpPr/>
          <p:nvPr/>
        </p:nvSpPr>
        <p:spPr>
          <a:xfrm>
            <a:off x="3990030" y="2526357"/>
            <a:ext cx="58071" cy="55727"/>
          </a:xfrm>
          <a:prstGeom prst="star5">
            <a:avLst/>
          </a:prstGeom>
          <a:solidFill>
            <a:srgbClr val="2A918B"/>
          </a:solidFill>
          <a:ln>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98" name="Star: 5 Points 97">
            <a:extLst>
              <a:ext uri="{FF2B5EF4-FFF2-40B4-BE49-F238E27FC236}">
                <a16:creationId xmlns:a16="http://schemas.microsoft.com/office/drawing/2014/main" id="{01668712-35DD-40CE-AB62-7C6DDC26769B}"/>
              </a:ext>
            </a:extLst>
          </p:cNvPr>
          <p:cNvSpPr/>
          <p:nvPr/>
        </p:nvSpPr>
        <p:spPr>
          <a:xfrm>
            <a:off x="4878659" y="2534730"/>
            <a:ext cx="58071" cy="55727"/>
          </a:xfrm>
          <a:prstGeom prst="star5">
            <a:avLst/>
          </a:prstGeom>
          <a:solidFill>
            <a:srgbClr val="2A918B"/>
          </a:solidFill>
          <a:ln>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99" name="Arrow: Pentagon 98">
            <a:extLst>
              <a:ext uri="{FF2B5EF4-FFF2-40B4-BE49-F238E27FC236}">
                <a16:creationId xmlns:a16="http://schemas.microsoft.com/office/drawing/2014/main" id="{6AEACDC8-271A-411B-84C2-50CAD3839D7D}"/>
              </a:ext>
            </a:extLst>
          </p:cNvPr>
          <p:cNvSpPr/>
          <p:nvPr/>
        </p:nvSpPr>
        <p:spPr>
          <a:xfrm rot="5400000">
            <a:off x="1715463" y="1723222"/>
            <a:ext cx="48063" cy="50087"/>
          </a:xfrm>
          <a:prstGeom prst="homePlate">
            <a:avLst/>
          </a:prstGeom>
          <a:solidFill>
            <a:srgbClr val="1F6D68"/>
          </a:solidFill>
          <a:ln>
            <a:solidFill>
              <a:srgbClr val="1F6D6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00" name="Arrow: Pentagon 99">
            <a:extLst>
              <a:ext uri="{FF2B5EF4-FFF2-40B4-BE49-F238E27FC236}">
                <a16:creationId xmlns:a16="http://schemas.microsoft.com/office/drawing/2014/main" id="{AF814C8C-E953-4EBF-870E-B1BE06833187}"/>
              </a:ext>
            </a:extLst>
          </p:cNvPr>
          <p:cNvSpPr/>
          <p:nvPr/>
        </p:nvSpPr>
        <p:spPr>
          <a:xfrm rot="5400000">
            <a:off x="1964437" y="1691827"/>
            <a:ext cx="48063" cy="50087"/>
          </a:xfrm>
          <a:prstGeom prst="homePlate">
            <a:avLst/>
          </a:prstGeom>
          <a:solidFill>
            <a:srgbClr val="1F6D68"/>
          </a:solidFill>
          <a:ln>
            <a:solidFill>
              <a:srgbClr val="1F6D6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01" name="Arrow: Pentagon 100">
            <a:extLst>
              <a:ext uri="{FF2B5EF4-FFF2-40B4-BE49-F238E27FC236}">
                <a16:creationId xmlns:a16="http://schemas.microsoft.com/office/drawing/2014/main" id="{4B8695E9-11B3-4DB1-B2D0-7AE55DEB3B6C}"/>
              </a:ext>
            </a:extLst>
          </p:cNvPr>
          <p:cNvSpPr/>
          <p:nvPr/>
        </p:nvSpPr>
        <p:spPr>
          <a:xfrm rot="5400000">
            <a:off x="2217106" y="1755830"/>
            <a:ext cx="48063" cy="50087"/>
          </a:xfrm>
          <a:prstGeom prst="homePlate">
            <a:avLst/>
          </a:prstGeom>
          <a:solidFill>
            <a:srgbClr val="1F6D68"/>
          </a:solidFill>
          <a:ln>
            <a:solidFill>
              <a:srgbClr val="1F6D6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02" name="Arrow: Pentagon 101">
            <a:extLst>
              <a:ext uri="{FF2B5EF4-FFF2-40B4-BE49-F238E27FC236}">
                <a16:creationId xmlns:a16="http://schemas.microsoft.com/office/drawing/2014/main" id="{85FD62B0-0A81-4D7F-B1D1-670519C73838}"/>
              </a:ext>
            </a:extLst>
          </p:cNvPr>
          <p:cNvSpPr/>
          <p:nvPr/>
        </p:nvSpPr>
        <p:spPr>
          <a:xfrm rot="5400000">
            <a:off x="2474375" y="1792986"/>
            <a:ext cx="48063" cy="50087"/>
          </a:xfrm>
          <a:prstGeom prst="homePlate">
            <a:avLst/>
          </a:prstGeom>
          <a:solidFill>
            <a:srgbClr val="1F6D68"/>
          </a:solidFill>
          <a:ln>
            <a:solidFill>
              <a:srgbClr val="1F6D6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03" name="Arrow: Pentagon 102">
            <a:extLst>
              <a:ext uri="{FF2B5EF4-FFF2-40B4-BE49-F238E27FC236}">
                <a16:creationId xmlns:a16="http://schemas.microsoft.com/office/drawing/2014/main" id="{E31C3EC7-0495-4DEF-B7DC-24C9121FCAF0}"/>
              </a:ext>
            </a:extLst>
          </p:cNvPr>
          <p:cNvSpPr/>
          <p:nvPr/>
        </p:nvSpPr>
        <p:spPr>
          <a:xfrm rot="5400000">
            <a:off x="2727170" y="1824418"/>
            <a:ext cx="48063" cy="50087"/>
          </a:xfrm>
          <a:prstGeom prst="homePlate">
            <a:avLst/>
          </a:prstGeom>
          <a:solidFill>
            <a:srgbClr val="1F6D68"/>
          </a:solidFill>
          <a:ln>
            <a:solidFill>
              <a:srgbClr val="1F6D6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04" name="Arrow: Pentagon 103">
            <a:extLst>
              <a:ext uri="{FF2B5EF4-FFF2-40B4-BE49-F238E27FC236}">
                <a16:creationId xmlns:a16="http://schemas.microsoft.com/office/drawing/2014/main" id="{81319D3E-F4B5-4854-A094-59EF98E7C488}"/>
              </a:ext>
            </a:extLst>
          </p:cNvPr>
          <p:cNvSpPr/>
          <p:nvPr/>
        </p:nvSpPr>
        <p:spPr>
          <a:xfrm rot="5400000">
            <a:off x="2981498" y="1938202"/>
            <a:ext cx="48063" cy="50087"/>
          </a:xfrm>
          <a:prstGeom prst="homePlate">
            <a:avLst/>
          </a:prstGeom>
          <a:solidFill>
            <a:srgbClr val="1F6D68"/>
          </a:solidFill>
          <a:ln>
            <a:solidFill>
              <a:srgbClr val="1F6D6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05" name="Arrow: Pentagon 104">
            <a:extLst>
              <a:ext uri="{FF2B5EF4-FFF2-40B4-BE49-F238E27FC236}">
                <a16:creationId xmlns:a16="http://schemas.microsoft.com/office/drawing/2014/main" id="{FF41B43D-492F-4A54-B4E3-99A002FA022B}"/>
              </a:ext>
            </a:extLst>
          </p:cNvPr>
          <p:cNvSpPr/>
          <p:nvPr/>
        </p:nvSpPr>
        <p:spPr>
          <a:xfrm rot="5400000">
            <a:off x="3234145" y="1981125"/>
            <a:ext cx="48063" cy="50087"/>
          </a:xfrm>
          <a:prstGeom prst="homePlate">
            <a:avLst/>
          </a:prstGeom>
          <a:solidFill>
            <a:srgbClr val="1F6D68"/>
          </a:solidFill>
          <a:ln>
            <a:solidFill>
              <a:srgbClr val="1F6D6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06" name="Arrow: Pentagon 105">
            <a:extLst>
              <a:ext uri="{FF2B5EF4-FFF2-40B4-BE49-F238E27FC236}">
                <a16:creationId xmlns:a16="http://schemas.microsoft.com/office/drawing/2014/main" id="{58B3752E-8641-4ADE-82A9-5319C8167B3C}"/>
              </a:ext>
            </a:extLst>
          </p:cNvPr>
          <p:cNvSpPr/>
          <p:nvPr/>
        </p:nvSpPr>
        <p:spPr>
          <a:xfrm rot="5400000">
            <a:off x="3490814" y="2104026"/>
            <a:ext cx="48063" cy="50087"/>
          </a:xfrm>
          <a:prstGeom prst="homePlate">
            <a:avLst/>
          </a:prstGeom>
          <a:solidFill>
            <a:srgbClr val="1F6D68"/>
          </a:solidFill>
          <a:ln>
            <a:solidFill>
              <a:srgbClr val="1F6D6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07" name="Arrow: Pentagon 106">
            <a:extLst>
              <a:ext uri="{FF2B5EF4-FFF2-40B4-BE49-F238E27FC236}">
                <a16:creationId xmlns:a16="http://schemas.microsoft.com/office/drawing/2014/main" id="{B9711DBA-2FED-463F-8EDF-B38FC77D2B37}"/>
              </a:ext>
            </a:extLst>
          </p:cNvPr>
          <p:cNvSpPr/>
          <p:nvPr/>
        </p:nvSpPr>
        <p:spPr>
          <a:xfrm rot="5400000">
            <a:off x="3739150" y="2214038"/>
            <a:ext cx="48063" cy="50087"/>
          </a:xfrm>
          <a:prstGeom prst="homePlate">
            <a:avLst/>
          </a:prstGeom>
          <a:solidFill>
            <a:srgbClr val="1F6D68"/>
          </a:solidFill>
          <a:ln>
            <a:solidFill>
              <a:srgbClr val="1F6D6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08" name="Arrow: Pentagon 107">
            <a:extLst>
              <a:ext uri="{FF2B5EF4-FFF2-40B4-BE49-F238E27FC236}">
                <a16:creationId xmlns:a16="http://schemas.microsoft.com/office/drawing/2014/main" id="{C30E1B34-27CB-4759-96F2-92A7DFB124F5}"/>
              </a:ext>
            </a:extLst>
          </p:cNvPr>
          <p:cNvSpPr/>
          <p:nvPr/>
        </p:nvSpPr>
        <p:spPr>
          <a:xfrm rot="5400000">
            <a:off x="3996686" y="2380174"/>
            <a:ext cx="48063" cy="50087"/>
          </a:xfrm>
          <a:prstGeom prst="homePlate">
            <a:avLst/>
          </a:prstGeom>
          <a:solidFill>
            <a:srgbClr val="1F6D68"/>
          </a:solidFill>
          <a:ln>
            <a:solidFill>
              <a:srgbClr val="1F6D6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09" name="Arrow: Pentagon 108">
            <a:extLst>
              <a:ext uri="{FF2B5EF4-FFF2-40B4-BE49-F238E27FC236}">
                <a16:creationId xmlns:a16="http://schemas.microsoft.com/office/drawing/2014/main" id="{7C6D77B6-607E-4520-99AE-8C1F9A4DFD25}"/>
              </a:ext>
            </a:extLst>
          </p:cNvPr>
          <p:cNvSpPr/>
          <p:nvPr/>
        </p:nvSpPr>
        <p:spPr>
          <a:xfrm rot="5400000">
            <a:off x="4879670" y="2288078"/>
            <a:ext cx="48063" cy="50087"/>
          </a:xfrm>
          <a:prstGeom prst="homePlate">
            <a:avLst/>
          </a:prstGeom>
          <a:solidFill>
            <a:srgbClr val="1F6D68"/>
          </a:solidFill>
          <a:ln>
            <a:solidFill>
              <a:srgbClr val="1F6D6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grpSp>
        <p:nvGrpSpPr>
          <p:cNvPr id="110" name="Group 109">
            <a:extLst>
              <a:ext uri="{FF2B5EF4-FFF2-40B4-BE49-F238E27FC236}">
                <a16:creationId xmlns:a16="http://schemas.microsoft.com/office/drawing/2014/main" id="{22AF27F1-1434-4A2B-AB7D-42CF3C361E2F}"/>
              </a:ext>
            </a:extLst>
          </p:cNvPr>
          <p:cNvGrpSpPr/>
          <p:nvPr/>
        </p:nvGrpSpPr>
        <p:grpSpPr>
          <a:xfrm>
            <a:off x="1709794" y="1722695"/>
            <a:ext cx="50085" cy="48063"/>
            <a:chOff x="3448736" y="2360300"/>
            <a:chExt cx="50872" cy="50873"/>
          </a:xfrm>
        </p:grpSpPr>
        <p:cxnSp>
          <p:nvCxnSpPr>
            <p:cNvPr id="167" name="Straight Connector 166">
              <a:extLst>
                <a:ext uri="{FF2B5EF4-FFF2-40B4-BE49-F238E27FC236}">
                  <a16:creationId xmlns:a16="http://schemas.microsoft.com/office/drawing/2014/main" id="{A92E44F9-B060-4066-8228-62EDD3E82A11}"/>
                </a:ext>
              </a:extLst>
            </p:cNvPr>
            <p:cNvCxnSpPr/>
            <p:nvPr/>
          </p:nvCxnSpPr>
          <p:spPr>
            <a:xfrm flipH="1">
              <a:off x="3448736" y="2360300"/>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5FD850EA-DD27-45B1-A85F-71E311A65EA1}"/>
                </a:ext>
              </a:extLst>
            </p:cNvPr>
            <p:cNvCxnSpPr>
              <a:cxnSpLocks/>
            </p:cNvCxnSpPr>
            <p:nvPr/>
          </p:nvCxnSpPr>
          <p:spPr>
            <a:xfrm rot="16200000" flipH="1">
              <a:off x="3448736" y="2360301"/>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FE063CEC-AC53-48E9-B87C-116B04A89001}"/>
              </a:ext>
            </a:extLst>
          </p:cNvPr>
          <p:cNvGrpSpPr/>
          <p:nvPr/>
        </p:nvGrpSpPr>
        <p:grpSpPr>
          <a:xfrm>
            <a:off x="1966634" y="1704434"/>
            <a:ext cx="50085" cy="48063"/>
            <a:chOff x="3448736" y="2360300"/>
            <a:chExt cx="50872" cy="50873"/>
          </a:xfrm>
        </p:grpSpPr>
        <p:cxnSp>
          <p:nvCxnSpPr>
            <p:cNvPr id="165" name="Straight Connector 164">
              <a:extLst>
                <a:ext uri="{FF2B5EF4-FFF2-40B4-BE49-F238E27FC236}">
                  <a16:creationId xmlns:a16="http://schemas.microsoft.com/office/drawing/2014/main" id="{B1381C3E-C776-4022-B98E-1DCB9ABE1D9E}"/>
                </a:ext>
              </a:extLst>
            </p:cNvPr>
            <p:cNvCxnSpPr/>
            <p:nvPr/>
          </p:nvCxnSpPr>
          <p:spPr>
            <a:xfrm flipH="1">
              <a:off x="3448736" y="2360300"/>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58D89E8-C08F-43C0-875E-874A2E28570D}"/>
                </a:ext>
              </a:extLst>
            </p:cNvPr>
            <p:cNvCxnSpPr>
              <a:cxnSpLocks/>
            </p:cNvCxnSpPr>
            <p:nvPr/>
          </p:nvCxnSpPr>
          <p:spPr>
            <a:xfrm rot="16200000" flipH="1">
              <a:off x="3448736" y="2360301"/>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216E21D2-E389-4379-AB74-120FED2A980A}"/>
              </a:ext>
            </a:extLst>
          </p:cNvPr>
          <p:cNvGrpSpPr/>
          <p:nvPr/>
        </p:nvGrpSpPr>
        <p:grpSpPr>
          <a:xfrm>
            <a:off x="2218140" y="1799915"/>
            <a:ext cx="50085" cy="48063"/>
            <a:chOff x="3448736" y="2360300"/>
            <a:chExt cx="50872" cy="50873"/>
          </a:xfrm>
        </p:grpSpPr>
        <p:cxnSp>
          <p:nvCxnSpPr>
            <p:cNvPr id="163" name="Straight Connector 162">
              <a:extLst>
                <a:ext uri="{FF2B5EF4-FFF2-40B4-BE49-F238E27FC236}">
                  <a16:creationId xmlns:a16="http://schemas.microsoft.com/office/drawing/2014/main" id="{7867624B-46C7-4E00-9E0E-845E9216DC12}"/>
                </a:ext>
              </a:extLst>
            </p:cNvPr>
            <p:cNvCxnSpPr/>
            <p:nvPr/>
          </p:nvCxnSpPr>
          <p:spPr>
            <a:xfrm flipH="1">
              <a:off x="3448736" y="2360300"/>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EA75B5F9-B3DC-4D62-8E25-CA9AB01433E9}"/>
                </a:ext>
              </a:extLst>
            </p:cNvPr>
            <p:cNvCxnSpPr>
              <a:cxnSpLocks/>
            </p:cNvCxnSpPr>
            <p:nvPr/>
          </p:nvCxnSpPr>
          <p:spPr>
            <a:xfrm rot="16200000" flipH="1">
              <a:off x="3448736" y="2360301"/>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319CE74F-FB94-45B2-82DA-E45A6DDFAE8E}"/>
              </a:ext>
            </a:extLst>
          </p:cNvPr>
          <p:cNvGrpSpPr/>
          <p:nvPr/>
        </p:nvGrpSpPr>
        <p:grpSpPr>
          <a:xfrm>
            <a:off x="2474128" y="1878170"/>
            <a:ext cx="50085" cy="48063"/>
            <a:chOff x="3448736" y="2360300"/>
            <a:chExt cx="50872" cy="50873"/>
          </a:xfrm>
        </p:grpSpPr>
        <p:cxnSp>
          <p:nvCxnSpPr>
            <p:cNvPr id="161" name="Straight Connector 160">
              <a:extLst>
                <a:ext uri="{FF2B5EF4-FFF2-40B4-BE49-F238E27FC236}">
                  <a16:creationId xmlns:a16="http://schemas.microsoft.com/office/drawing/2014/main" id="{2F718BE0-00E8-4860-9BAA-B13E05B05F04}"/>
                </a:ext>
              </a:extLst>
            </p:cNvPr>
            <p:cNvCxnSpPr/>
            <p:nvPr/>
          </p:nvCxnSpPr>
          <p:spPr>
            <a:xfrm flipH="1">
              <a:off x="3448736" y="2360300"/>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52CD6B8-9CB2-4965-B7E0-8B78C468AC73}"/>
                </a:ext>
              </a:extLst>
            </p:cNvPr>
            <p:cNvCxnSpPr>
              <a:cxnSpLocks/>
            </p:cNvCxnSpPr>
            <p:nvPr/>
          </p:nvCxnSpPr>
          <p:spPr>
            <a:xfrm rot="16200000" flipH="1">
              <a:off x="3448736" y="2360301"/>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001DD7EC-968E-4F8E-A876-A876A50C732B}"/>
              </a:ext>
            </a:extLst>
          </p:cNvPr>
          <p:cNvGrpSpPr/>
          <p:nvPr/>
        </p:nvGrpSpPr>
        <p:grpSpPr>
          <a:xfrm>
            <a:off x="2728315" y="1847811"/>
            <a:ext cx="50103" cy="48063"/>
            <a:chOff x="3448718" y="2360300"/>
            <a:chExt cx="50890" cy="50873"/>
          </a:xfrm>
        </p:grpSpPr>
        <p:cxnSp>
          <p:nvCxnSpPr>
            <p:cNvPr id="159" name="Straight Connector 158">
              <a:extLst>
                <a:ext uri="{FF2B5EF4-FFF2-40B4-BE49-F238E27FC236}">
                  <a16:creationId xmlns:a16="http://schemas.microsoft.com/office/drawing/2014/main" id="{80AFAA42-0A18-4D6F-B896-6F0FC67F4B91}"/>
                </a:ext>
              </a:extLst>
            </p:cNvPr>
            <p:cNvCxnSpPr/>
            <p:nvPr/>
          </p:nvCxnSpPr>
          <p:spPr>
            <a:xfrm flipH="1">
              <a:off x="3448736" y="2360300"/>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8005AD6-AED0-4DA6-A01B-F0DCF6BBA567}"/>
                </a:ext>
              </a:extLst>
            </p:cNvPr>
            <p:cNvCxnSpPr>
              <a:cxnSpLocks/>
            </p:cNvCxnSpPr>
            <p:nvPr/>
          </p:nvCxnSpPr>
          <p:spPr>
            <a:xfrm rot="16200000" flipH="1">
              <a:off x="3448718" y="2360301"/>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F7F7DBDE-3C84-4259-BD17-4D1492A689AA}"/>
              </a:ext>
            </a:extLst>
          </p:cNvPr>
          <p:cNvGrpSpPr/>
          <p:nvPr/>
        </p:nvGrpSpPr>
        <p:grpSpPr>
          <a:xfrm>
            <a:off x="2982286" y="1986783"/>
            <a:ext cx="50103" cy="48063"/>
            <a:chOff x="3448718" y="2360300"/>
            <a:chExt cx="50890" cy="50873"/>
          </a:xfrm>
        </p:grpSpPr>
        <p:cxnSp>
          <p:nvCxnSpPr>
            <p:cNvPr id="157" name="Straight Connector 156">
              <a:extLst>
                <a:ext uri="{FF2B5EF4-FFF2-40B4-BE49-F238E27FC236}">
                  <a16:creationId xmlns:a16="http://schemas.microsoft.com/office/drawing/2014/main" id="{61EBA3F5-2EAE-4675-BE54-FF5D08EA816C}"/>
                </a:ext>
              </a:extLst>
            </p:cNvPr>
            <p:cNvCxnSpPr/>
            <p:nvPr/>
          </p:nvCxnSpPr>
          <p:spPr>
            <a:xfrm flipH="1">
              <a:off x="3448736" y="2360300"/>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2717AC1-C47E-4481-B058-FAD84B9F10B6}"/>
                </a:ext>
              </a:extLst>
            </p:cNvPr>
            <p:cNvCxnSpPr>
              <a:cxnSpLocks/>
            </p:cNvCxnSpPr>
            <p:nvPr/>
          </p:nvCxnSpPr>
          <p:spPr>
            <a:xfrm rot="16200000" flipH="1">
              <a:off x="3448718" y="2360301"/>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21B8CC2C-7F2E-4A6A-AB4B-C919FB3D7DD7}"/>
              </a:ext>
            </a:extLst>
          </p:cNvPr>
          <p:cNvGrpSpPr/>
          <p:nvPr/>
        </p:nvGrpSpPr>
        <p:grpSpPr>
          <a:xfrm>
            <a:off x="3233830" y="2044934"/>
            <a:ext cx="50103" cy="48063"/>
            <a:chOff x="3448718" y="2360300"/>
            <a:chExt cx="50890" cy="50873"/>
          </a:xfrm>
        </p:grpSpPr>
        <p:cxnSp>
          <p:nvCxnSpPr>
            <p:cNvPr id="155" name="Straight Connector 154">
              <a:extLst>
                <a:ext uri="{FF2B5EF4-FFF2-40B4-BE49-F238E27FC236}">
                  <a16:creationId xmlns:a16="http://schemas.microsoft.com/office/drawing/2014/main" id="{9E6869B1-F8D1-461E-874B-3776F22A73C5}"/>
                </a:ext>
              </a:extLst>
            </p:cNvPr>
            <p:cNvCxnSpPr/>
            <p:nvPr/>
          </p:nvCxnSpPr>
          <p:spPr>
            <a:xfrm flipH="1">
              <a:off x="3448736" y="2360300"/>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6E2E516-6AEB-4A7F-86DC-F2D2621E629B}"/>
                </a:ext>
              </a:extLst>
            </p:cNvPr>
            <p:cNvCxnSpPr>
              <a:cxnSpLocks/>
            </p:cNvCxnSpPr>
            <p:nvPr/>
          </p:nvCxnSpPr>
          <p:spPr>
            <a:xfrm rot="16200000" flipH="1">
              <a:off x="3448718" y="2360301"/>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55A1AA17-3F1C-40CC-A397-095DFA13D3CD}"/>
              </a:ext>
            </a:extLst>
          </p:cNvPr>
          <p:cNvGrpSpPr/>
          <p:nvPr/>
        </p:nvGrpSpPr>
        <p:grpSpPr>
          <a:xfrm>
            <a:off x="3489802" y="2201518"/>
            <a:ext cx="50103" cy="48063"/>
            <a:chOff x="3448718" y="2360300"/>
            <a:chExt cx="50890" cy="50873"/>
          </a:xfrm>
        </p:grpSpPr>
        <p:cxnSp>
          <p:nvCxnSpPr>
            <p:cNvPr id="153" name="Straight Connector 152">
              <a:extLst>
                <a:ext uri="{FF2B5EF4-FFF2-40B4-BE49-F238E27FC236}">
                  <a16:creationId xmlns:a16="http://schemas.microsoft.com/office/drawing/2014/main" id="{9B6FE939-A07F-4382-B8F1-D8011E9CBA87}"/>
                </a:ext>
              </a:extLst>
            </p:cNvPr>
            <p:cNvCxnSpPr/>
            <p:nvPr/>
          </p:nvCxnSpPr>
          <p:spPr>
            <a:xfrm flipH="1">
              <a:off x="3448736" y="2360300"/>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C754A2B3-92AA-4561-B3B2-D725F869A82C}"/>
                </a:ext>
              </a:extLst>
            </p:cNvPr>
            <p:cNvCxnSpPr>
              <a:cxnSpLocks/>
            </p:cNvCxnSpPr>
            <p:nvPr/>
          </p:nvCxnSpPr>
          <p:spPr>
            <a:xfrm rot="16200000" flipH="1">
              <a:off x="3448718" y="2360301"/>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B0220824-1FA7-48E3-90D9-D0E7D3A3088D}"/>
              </a:ext>
            </a:extLst>
          </p:cNvPr>
          <p:cNvGrpSpPr/>
          <p:nvPr/>
        </p:nvGrpSpPr>
        <p:grpSpPr>
          <a:xfrm>
            <a:off x="3738946" y="2296390"/>
            <a:ext cx="50103" cy="48063"/>
            <a:chOff x="3448718" y="2360300"/>
            <a:chExt cx="50890" cy="50873"/>
          </a:xfrm>
        </p:grpSpPr>
        <p:cxnSp>
          <p:nvCxnSpPr>
            <p:cNvPr id="151" name="Straight Connector 150">
              <a:extLst>
                <a:ext uri="{FF2B5EF4-FFF2-40B4-BE49-F238E27FC236}">
                  <a16:creationId xmlns:a16="http://schemas.microsoft.com/office/drawing/2014/main" id="{51741297-DA62-4489-A7CF-872A6C16B246}"/>
                </a:ext>
              </a:extLst>
            </p:cNvPr>
            <p:cNvCxnSpPr/>
            <p:nvPr/>
          </p:nvCxnSpPr>
          <p:spPr>
            <a:xfrm flipH="1">
              <a:off x="3448736" y="2360300"/>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D2C811F8-F50B-473A-824D-A5EFC9937FB5}"/>
                </a:ext>
              </a:extLst>
            </p:cNvPr>
            <p:cNvCxnSpPr>
              <a:cxnSpLocks/>
            </p:cNvCxnSpPr>
            <p:nvPr/>
          </p:nvCxnSpPr>
          <p:spPr>
            <a:xfrm rot="16200000" flipH="1">
              <a:off x="3448718" y="2360301"/>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02C8419A-1FFB-480B-A1A4-984D5FF1A119}"/>
              </a:ext>
            </a:extLst>
          </p:cNvPr>
          <p:cNvGrpSpPr/>
          <p:nvPr/>
        </p:nvGrpSpPr>
        <p:grpSpPr>
          <a:xfrm>
            <a:off x="3995674" y="2437242"/>
            <a:ext cx="50103" cy="48063"/>
            <a:chOff x="3448718" y="2360300"/>
            <a:chExt cx="50890" cy="50873"/>
          </a:xfrm>
        </p:grpSpPr>
        <p:cxnSp>
          <p:nvCxnSpPr>
            <p:cNvPr id="149" name="Straight Connector 148">
              <a:extLst>
                <a:ext uri="{FF2B5EF4-FFF2-40B4-BE49-F238E27FC236}">
                  <a16:creationId xmlns:a16="http://schemas.microsoft.com/office/drawing/2014/main" id="{4174B3D6-B138-4236-AB5D-90B18EEF998A}"/>
                </a:ext>
              </a:extLst>
            </p:cNvPr>
            <p:cNvCxnSpPr/>
            <p:nvPr/>
          </p:nvCxnSpPr>
          <p:spPr>
            <a:xfrm flipH="1">
              <a:off x="3448736" y="2360300"/>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8C73D18-E716-4DFC-8A65-AB3070D76154}"/>
                </a:ext>
              </a:extLst>
            </p:cNvPr>
            <p:cNvCxnSpPr>
              <a:cxnSpLocks/>
            </p:cNvCxnSpPr>
            <p:nvPr/>
          </p:nvCxnSpPr>
          <p:spPr>
            <a:xfrm rot="16200000" flipH="1">
              <a:off x="3448718" y="2360301"/>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B4A7FA56-FA9C-482C-A87E-C14A3DC7C5B3}"/>
              </a:ext>
            </a:extLst>
          </p:cNvPr>
          <p:cNvGrpSpPr/>
          <p:nvPr/>
        </p:nvGrpSpPr>
        <p:grpSpPr>
          <a:xfrm>
            <a:off x="4886807" y="2367966"/>
            <a:ext cx="50103" cy="48063"/>
            <a:chOff x="3448718" y="2360300"/>
            <a:chExt cx="50890" cy="50873"/>
          </a:xfrm>
        </p:grpSpPr>
        <p:cxnSp>
          <p:nvCxnSpPr>
            <p:cNvPr id="147" name="Straight Connector 146">
              <a:extLst>
                <a:ext uri="{FF2B5EF4-FFF2-40B4-BE49-F238E27FC236}">
                  <a16:creationId xmlns:a16="http://schemas.microsoft.com/office/drawing/2014/main" id="{5C3B457D-903E-4682-8D35-532E0D7E8B02}"/>
                </a:ext>
              </a:extLst>
            </p:cNvPr>
            <p:cNvCxnSpPr/>
            <p:nvPr/>
          </p:nvCxnSpPr>
          <p:spPr>
            <a:xfrm flipH="1">
              <a:off x="3448736" y="2360300"/>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EC32085-9AF0-4F3D-BB26-268F082F15CF}"/>
                </a:ext>
              </a:extLst>
            </p:cNvPr>
            <p:cNvCxnSpPr>
              <a:cxnSpLocks/>
            </p:cNvCxnSpPr>
            <p:nvPr/>
          </p:nvCxnSpPr>
          <p:spPr>
            <a:xfrm rot="16200000" flipH="1">
              <a:off x="3448718" y="2360301"/>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21" name="Isosceles Triangle 120">
            <a:extLst>
              <a:ext uri="{FF2B5EF4-FFF2-40B4-BE49-F238E27FC236}">
                <a16:creationId xmlns:a16="http://schemas.microsoft.com/office/drawing/2014/main" id="{D6A49D29-37D7-4C24-A2BB-C8A8D80EE191}"/>
              </a:ext>
            </a:extLst>
          </p:cNvPr>
          <p:cNvSpPr/>
          <p:nvPr/>
        </p:nvSpPr>
        <p:spPr>
          <a:xfrm flipV="1">
            <a:off x="1958303" y="1642777"/>
            <a:ext cx="63528" cy="43657"/>
          </a:xfrm>
          <a:prstGeom prst="triangle">
            <a:avLst/>
          </a:prstGeom>
          <a:solidFill>
            <a:srgbClr val="69D3CD"/>
          </a:solidFill>
          <a:ln>
            <a:solidFill>
              <a:srgbClr val="69D3C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22" name="Isosceles Triangle 121">
            <a:extLst>
              <a:ext uri="{FF2B5EF4-FFF2-40B4-BE49-F238E27FC236}">
                <a16:creationId xmlns:a16="http://schemas.microsoft.com/office/drawing/2014/main" id="{2E7FC491-20DF-4743-8D68-EBD3B363F84E}"/>
              </a:ext>
            </a:extLst>
          </p:cNvPr>
          <p:cNvSpPr/>
          <p:nvPr/>
        </p:nvSpPr>
        <p:spPr>
          <a:xfrm flipV="1">
            <a:off x="2206389" y="1649417"/>
            <a:ext cx="63528" cy="43657"/>
          </a:xfrm>
          <a:prstGeom prst="triangle">
            <a:avLst/>
          </a:prstGeom>
          <a:solidFill>
            <a:srgbClr val="69D3CD"/>
          </a:solidFill>
          <a:ln>
            <a:solidFill>
              <a:srgbClr val="69D3C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23" name="Isosceles Triangle 122">
            <a:extLst>
              <a:ext uri="{FF2B5EF4-FFF2-40B4-BE49-F238E27FC236}">
                <a16:creationId xmlns:a16="http://schemas.microsoft.com/office/drawing/2014/main" id="{AD5EA52F-7291-447D-A0A5-6CB394564641}"/>
              </a:ext>
            </a:extLst>
          </p:cNvPr>
          <p:cNvSpPr/>
          <p:nvPr/>
        </p:nvSpPr>
        <p:spPr>
          <a:xfrm flipV="1">
            <a:off x="2463339" y="1838377"/>
            <a:ext cx="63528" cy="43657"/>
          </a:xfrm>
          <a:prstGeom prst="triangle">
            <a:avLst/>
          </a:prstGeom>
          <a:solidFill>
            <a:srgbClr val="69D3CD"/>
          </a:solidFill>
          <a:ln>
            <a:solidFill>
              <a:srgbClr val="69D3C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24" name="Isosceles Triangle 123">
            <a:extLst>
              <a:ext uri="{FF2B5EF4-FFF2-40B4-BE49-F238E27FC236}">
                <a16:creationId xmlns:a16="http://schemas.microsoft.com/office/drawing/2014/main" id="{D6B57C57-1C92-4FD7-BB55-9E81D1457C2E}"/>
              </a:ext>
            </a:extLst>
          </p:cNvPr>
          <p:cNvSpPr/>
          <p:nvPr/>
        </p:nvSpPr>
        <p:spPr>
          <a:xfrm flipV="1">
            <a:off x="2721117" y="1775997"/>
            <a:ext cx="63528" cy="43657"/>
          </a:xfrm>
          <a:prstGeom prst="triangle">
            <a:avLst/>
          </a:prstGeom>
          <a:solidFill>
            <a:srgbClr val="69D3CD"/>
          </a:solidFill>
          <a:ln>
            <a:solidFill>
              <a:srgbClr val="69D3C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25" name="Isosceles Triangle 124">
            <a:extLst>
              <a:ext uri="{FF2B5EF4-FFF2-40B4-BE49-F238E27FC236}">
                <a16:creationId xmlns:a16="http://schemas.microsoft.com/office/drawing/2014/main" id="{16775DD5-70EB-4801-AAEF-4E0321A430B8}"/>
              </a:ext>
            </a:extLst>
          </p:cNvPr>
          <p:cNvSpPr/>
          <p:nvPr/>
        </p:nvSpPr>
        <p:spPr>
          <a:xfrm flipV="1">
            <a:off x="2974664" y="1882625"/>
            <a:ext cx="63528" cy="43657"/>
          </a:xfrm>
          <a:prstGeom prst="triangle">
            <a:avLst/>
          </a:prstGeom>
          <a:solidFill>
            <a:srgbClr val="69D3CD"/>
          </a:solidFill>
          <a:ln>
            <a:solidFill>
              <a:srgbClr val="69D3C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26" name="Isosceles Triangle 125">
            <a:extLst>
              <a:ext uri="{FF2B5EF4-FFF2-40B4-BE49-F238E27FC236}">
                <a16:creationId xmlns:a16="http://schemas.microsoft.com/office/drawing/2014/main" id="{9ED817AB-8270-42AB-B7FD-4B0E058F11A9}"/>
              </a:ext>
            </a:extLst>
          </p:cNvPr>
          <p:cNvSpPr/>
          <p:nvPr/>
        </p:nvSpPr>
        <p:spPr>
          <a:xfrm flipV="1">
            <a:off x="3226585" y="1976401"/>
            <a:ext cx="63528" cy="43657"/>
          </a:xfrm>
          <a:prstGeom prst="triangle">
            <a:avLst/>
          </a:prstGeom>
          <a:solidFill>
            <a:srgbClr val="69D3CD"/>
          </a:solidFill>
          <a:ln>
            <a:solidFill>
              <a:srgbClr val="69D3C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27" name="Isosceles Triangle 126">
            <a:extLst>
              <a:ext uri="{FF2B5EF4-FFF2-40B4-BE49-F238E27FC236}">
                <a16:creationId xmlns:a16="http://schemas.microsoft.com/office/drawing/2014/main" id="{51B692A2-7F7B-4E68-A57A-77FFEACBF227}"/>
              </a:ext>
            </a:extLst>
          </p:cNvPr>
          <p:cNvSpPr/>
          <p:nvPr/>
        </p:nvSpPr>
        <p:spPr>
          <a:xfrm flipV="1">
            <a:off x="3483505" y="2135360"/>
            <a:ext cx="63528" cy="43657"/>
          </a:xfrm>
          <a:prstGeom prst="triangle">
            <a:avLst/>
          </a:prstGeom>
          <a:solidFill>
            <a:srgbClr val="69D3CD"/>
          </a:solidFill>
          <a:ln>
            <a:solidFill>
              <a:srgbClr val="69D3C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28" name="Isosceles Triangle 127">
            <a:extLst>
              <a:ext uri="{FF2B5EF4-FFF2-40B4-BE49-F238E27FC236}">
                <a16:creationId xmlns:a16="http://schemas.microsoft.com/office/drawing/2014/main" id="{65B889F8-A60C-4490-B3C1-C01ED3DD324C}"/>
              </a:ext>
            </a:extLst>
          </p:cNvPr>
          <p:cNvSpPr/>
          <p:nvPr/>
        </p:nvSpPr>
        <p:spPr>
          <a:xfrm flipV="1">
            <a:off x="3738171" y="2294264"/>
            <a:ext cx="63528" cy="43657"/>
          </a:xfrm>
          <a:prstGeom prst="triangle">
            <a:avLst/>
          </a:prstGeom>
          <a:solidFill>
            <a:srgbClr val="69D3CD"/>
          </a:solidFill>
          <a:ln>
            <a:solidFill>
              <a:srgbClr val="69D3C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29" name="Isosceles Triangle 128">
            <a:extLst>
              <a:ext uri="{FF2B5EF4-FFF2-40B4-BE49-F238E27FC236}">
                <a16:creationId xmlns:a16="http://schemas.microsoft.com/office/drawing/2014/main" id="{E7CEF415-49F3-451B-B40B-B3229318F7C5}"/>
              </a:ext>
            </a:extLst>
          </p:cNvPr>
          <p:cNvSpPr/>
          <p:nvPr/>
        </p:nvSpPr>
        <p:spPr>
          <a:xfrm flipV="1">
            <a:off x="3995655" y="2481260"/>
            <a:ext cx="63528" cy="43657"/>
          </a:xfrm>
          <a:prstGeom prst="triangle">
            <a:avLst/>
          </a:prstGeom>
          <a:solidFill>
            <a:srgbClr val="69D3CD"/>
          </a:solidFill>
          <a:ln>
            <a:solidFill>
              <a:srgbClr val="69D3C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30" name="Isosceles Triangle 129">
            <a:extLst>
              <a:ext uri="{FF2B5EF4-FFF2-40B4-BE49-F238E27FC236}">
                <a16:creationId xmlns:a16="http://schemas.microsoft.com/office/drawing/2014/main" id="{56380A56-73C0-49BA-B228-FEEFA6A91F2C}"/>
              </a:ext>
            </a:extLst>
          </p:cNvPr>
          <p:cNvSpPr/>
          <p:nvPr/>
        </p:nvSpPr>
        <p:spPr>
          <a:xfrm flipV="1">
            <a:off x="4875869" y="2313749"/>
            <a:ext cx="63528" cy="43657"/>
          </a:xfrm>
          <a:prstGeom prst="triangle">
            <a:avLst/>
          </a:prstGeom>
          <a:solidFill>
            <a:srgbClr val="69D3CD"/>
          </a:solidFill>
          <a:ln>
            <a:solidFill>
              <a:srgbClr val="69D3C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32" name="Isosceles Triangle 131">
            <a:extLst>
              <a:ext uri="{FF2B5EF4-FFF2-40B4-BE49-F238E27FC236}">
                <a16:creationId xmlns:a16="http://schemas.microsoft.com/office/drawing/2014/main" id="{F64036F0-EFD2-4556-953C-3057F1F95F23}"/>
              </a:ext>
            </a:extLst>
          </p:cNvPr>
          <p:cNvSpPr/>
          <p:nvPr/>
        </p:nvSpPr>
        <p:spPr>
          <a:xfrm flipV="1">
            <a:off x="4239584" y="2651689"/>
            <a:ext cx="63528" cy="43657"/>
          </a:xfrm>
          <a:prstGeom prst="triangle">
            <a:avLst/>
          </a:prstGeom>
          <a:solidFill>
            <a:srgbClr val="69D3CD"/>
          </a:solidFill>
          <a:ln>
            <a:solidFill>
              <a:srgbClr val="69D3C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34" name="Isosceles Triangle 133">
            <a:extLst>
              <a:ext uri="{FF2B5EF4-FFF2-40B4-BE49-F238E27FC236}">
                <a16:creationId xmlns:a16="http://schemas.microsoft.com/office/drawing/2014/main" id="{8693C63A-FCF4-4580-B3A3-2F25A4DFFCD4}"/>
              </a:ext>
            </a:extLst>
          </p:cNvPr>
          <p:cNvSpPr/>
          <p:nvPr/>
        </p:nvSpPr>
        <p:spPr>
          <a:xfrm>
            <a:off x="4240208" y="3339024"/>
            <a:ext cx="69881" cy="43657"/>
          </a:xfrm>
          <a:prstGeom prst="triangle">
            <a:avLst/>
          </a:prstGeom>
          <a:solidFill>
            <a:srgbClr val="005AD2"/>
          </a:solidFill>
          <a:ln>
            <a:solidFill>
              <a:srgbClr val="005A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000">
              <a:solidFill>
                <a:srgbClr val="FFFFFF"/>
              </a:solidFill>
            </a:endParaRPr>
          </a:p>
        </p:txBody>
      </p:sp>
      <p:sp>
        <p:nvSpPr>
          <p:cNvPr id="135" name="Oval 134">
            <a:extLst>
              <a:ext uri="{FF2B5EF4-FFF2-40B4-BE49-F238E27FC236}">
                <a16:creationId xmlns:a16="http://schemas.microsoft.com/office/drawing/2014/main" id="{BB8BC8BF-A089-45BA-9B36-3DBCC2E17595}"/>
              </a:ext>
            </a:extLst>
          </p:cNvPr>
          <p:cNvSpPr/>
          <p:nvPr/>
        </p:nvSpPr>
        <p:spPr>
          <a:xfrm>
            <a:off x="4251757" y="3194998"/>
            <a:ext cx="46783" cy="44895"/>
          </a:xfrm>
          <a:prstGeom prst="ellipse">
            <a:avLst/>
          </a:prstGeom>
          <a:solidFill>
            <a:srgbClr val="3B97DE"/>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36" name="Star: 5 Points 135">
            <a:extLst>
              <a:ext uri="{FF2B5EF4-FFF2-40B4-BE49-F238E27FC236}">
                <a16:creationId xmlns:a16="http://schemas.microsoft.com/office/drawing/2014/main" id="{ED3C3F38-1E7A-4273-B400-A1BE935B5F30}"/>
              </a:ext>
            </a:extLst>
          </p:cNvPr>
          <p:cNvSpPr/>
          <p:nvPr/>
        </p:nvSpPr>
        <p:spPr>
          <a:xfrm>
            <a:off x="4246114" y="2744405"/>
            <a:ext cx="58071" cy="55727"/>
          </a:xfrm>
          <a:prstGeom prst="star5">
            <a:avLst/>
          </a:prstGeom>
          <a:solidFill>
            <a:srgbClr val="2A918B"/>
          </a:solidFill>
          <a:ln>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137" name="Arrow: Pentagon 136">
            <a:extLst>
              <a:ext uri="{FF2B5EF4-FFF2-40B4-BE49-F238E27FC236}">
                <a16:creationId xmlns:a16="http://schemas.microsoft.com/office/drawing/2014/main" id="{E744289C-F70F-4D5C-98A6-0A84F81D301A}"/>
              </a:ext>
            </a:extLst>
          </p:cNvPr>
          <p:cNvSpPr/>
          <p:nvPr/>
        </p:nvSpPr>
        <p:spPr>
          <a:xfrm rot="5400000">
            <a:off x="4249533" y="2541346"/>
            <a:ext cx="48063" cy="50087"/>
          </a:xfrm>
          <a:prstGeom prst="homePlate">
            <a:avLst/>
          </a:prstGeom>
          <a:solidFill>
            <a:srgbClr val="1F6D68"/>
          </a:solidFill>
          <a:ln>
            <a:solidFill>
              <a:srgbClr val="1F6D6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grpSp>
        <p:nvGrpSpPr>
          <p:cNvPr id="138" name="Group 137">
            <a:extLst>
              <a:ext uri="{FF2B5EF4-FFF2-40B4-BE49-F238E27FC236}">
                <a16:creationId xmlns:a16="http://schemas.microsoft.com/office/drawing/2014/main" id="{A9E6A955-6FF6-41C5-9FE9-84A8DBE2F780}"/>
              </a:ext>
            </a:extLst>
          </p:cNvPr>
          <p:cNvGrpSpPr/>
          <p:nvPr/>
        </p:nvGrpSpPr>
        <p:grpSpPr>
          <a:xfrm>
            <a:off x="4248438" y="2616363"/>
            <a:ext cx="50103" cy="48063"/>
            <a:chOff x="3448718" y="2360300"/>
            <a:chExt cx="50890" cy="50873"/>
          </a:xfrm>
        </p:grpSpPr>
        <p:cxnSp>
          <p:nvCxnSpPr>
            <p:cNvPr id="139" name="Straight Connector 138">
              <a:extLst>
                <a:ext uri="{FF2B5EF4-FFF2-40B4-BE49-F238E27FC236}">
                  <a16:creationId xmlns:a16="http://schemas.microsoft.com/office/drawing/2014/main" id="{D7AA3E68-B408-4543-BE7E-AA921F626D11}"/>
                </a:ext>
              </a:extLst>
            </p:cNvPr>
            <p:cNvCxnSpPr/>
            <p:nvPr/>
          </p:nvCxnSpPr>
          <p:spPr>
            <a:xfrm flipH="1">
              <a:off x="3448736" y="2360300"/>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7C390BE-5792-4C7E-91CF-A79C8EF56013}"/>
                </a:ext>
              </a:extLst>
            </p:cNvPr>
            <p:cNvCxnSpPr>
              <a:cxnSpLocks/>
            </p:cNvCxnSpPr>
            <p:nvPr/>
          </p:nvCxnSpPr>
          <p:spPr>
            <a:xfrm rot="16200000" flipH="1">
              <a:off x="3448718" y="2360301"/>
              <a:ext cx="50872" cy="508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1" name="Title 1">
            <a:extLst>
              <a:ext uri="{FF2B5EF4-FFF2-40B4-BE49-F238E27FC236}">
                <a16:creationId xmlns:a16="http://schemas.microsoft.com/office/drawing/2014/main" id="{3BBB0E91-703C-4B87-8151-59D0D826ABC9}"/>
              </a:ext>
            </a:extLst>
          </p:cNvPr>
          <p:cNvSpPr txBox="1">
            <a:spLocks/>
          </p:cNvSpPr>
          <p:nvPr/>
        </p:nvSpPr>
        <p:spPr>
          <a:xfrm rot="16200000">
            <a:off x="-233179" y="4650926"/>
            <a:ext cx="2140881" cy="359885"/>
          </a:xfrm>
          <a:prstGeom prst="rect">
            <a:avLst/>
          </a:prstGeom>
          <a:solidFill>
            <a:schemeClr val="accent6">
              <a:lumMod val="20000"/>
              <a:lumOff val="80000"/>
            </a:schemeClr>
          </a:solidFill>
        </p:spPr>
        <p:txBody>
          <a:bodyPr vert="horz" lIns="0" tIns="0" rIns="0" bIns="0" rtlCol="0" anchor="ctr" anchorCtr="0">
            <a:noAutofit/>
          </a:bodyPr>
          <a:lstStyle>
            <a:lvl1pPr algn="l" defTabSz="914400" rtl="0" eaLnBrk="1" latinLnBrk="0" hangingPunct="1">
              <a:spcBef>
                <a:spcPct val="0"/>
              </a:spcBef>
              <a:buNone/>
              <a:defRPr sz="2400" b="1" kern="1200">
                <a:solidFill>
                  <a:schemeClr val="accent2"/>
                </a:solidFill>
                <a:latin typeface="+mj-lt"/>
                <a:ea typeface="+mj-ea"/>
                <a:cs typeface="+mj-cs"/>
              </a:defRPr>
            </a:lvl1pPr>
          </a:lstStyle>
          <a:p>
            <a:pPr algn="ctr" defTabSz="914377">
              <a:defRPr/>
            </a:pPr>
            <a:r>
              <a:rPr lang="en-GB" sz="1867">
                <a:solidFill>
                  <a:srgbClr val="001965"/>
                </a:solidFill>
              </a:rPr>
              <a:t>Cohort 6</a:t>
            </a:r>
          </a:p>
        </p:txBody>
      </p:sp>
      <p:sp>
        <p:nvSpPr>
          <p:cNvPr id="204" name="TextBox 203">
            <a:extLst>
              <a:ext uri="{FF2B5EF4-FFF2-40B4-BE49-F238E27FC236}">
                <a16:creationId xmlns:a16="http://schemas.microsoft.com/office/drawing/2014/main" id="{5511D5B3-935E-4C45-932C-B3F7D4BA198A}"/>
              </a:ext>
            </a:extLst>
          </p:cNvPr>
          <p:cNvSpPr txBox="1"/>
          <p:nvPr/>
        </p:nvSpPr>
        <p:spPr>
          <a:xfrm rot="16200000">
            <a:off x="251764" y="4626442"/>
            <a:ext cx="1914849" cy="246221"/>
          </a:xfrm>
          <a:prstGeom prst="rect">
            <a:avLst/>
          </a:prstGeom>
          <a:noFill/>
        </p:spPr>
        <p:txBody>
          <a:bodyPr wrap="square" rtlCol="0">
            <a:spAutoFit/>
          </a:bodyPr>
          <a:lstStyle/>
          <a:p>
            <a:pPr algn="ctr" defTabSz="914377">
              <a:defRPr/>
            </a:pPr>
            <a:r>
              <a:rPr lang="en-GB" sz="1000">
                <a:solidFill>
                  <a:srgbClr val="001965"/>
                </a:solidFill>
              </a:rPr>
              <a:t>Change in body weight (%)</a:t>
            </a:r>
          </a:p>
        </p:txBody>
      </p:sp>
      <p:grpSp>
        <p:nvGrpSpPr>
          <p:cNvPr id="11" name="Group 10">
            <a:extLst>
              <a:ext uri="{FF2B5EF4-FFF2-40B4-BE49-F238E27FC236}">
                <a16:creationId xmlns:a16="http://schemas.microsoft.com/office/drawing/2014/main" id="{F3E3768D-4494-4028-BF74-38A43B27C6F5}"/>
              </a:ext>
            </a:extLst>
          </p:cNvPr>
          <p:cNvGrpSpPr/>
          <p:nvPr/>
        </p:nvGrpSpPr>
        <p:grpSpPr>
          <a:xfrm>
            <a:off x="1366228" y="3849597"/>
            <a:ext cx="3948363" cy="2227487"/>
            <a:chOff x="1329652" y="3955611"/>
            <a:chExt cx="3948362" cy="2227487"/>
          </a:xfrm>
        </p:grpSpPr>
        <p:cxnSp>
          <p:nvCxnSpPr>
            <p:cNvPr id="256" name="Straight Connector 255">
              <a:extLst>
                <a:ext uri="{FF2B5EF4-FFF2-40B4-BE49-F238E27FC236}">
                  <a16:creationId xmlns:a16="http://schemas.microsoft.com/office/drawing/2014/main" id="{D61C7EEA-0D35-4A54-A8F4-A41FC4546AEC}"/>
                </a:ext>
              </a:extLst>
            </p:cNvPr>
            <p:cNvCxnSpPr>
              <a:cxnSpLocks/>
            </p:cNvCxnSpPr>
            <p:nvPr/>
          </p:nvCxnSpPr>
          <p:spPr>
            <a:xfrm>
              <a:off x="1735727" y="4066635"/>
              <a:ext cx="3286935" cy="0"/>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62" name="Oval 361">
              <a:extLst>
                <a:ext uri="{FF2B5EF4-FFF2-40B4-BE49-F238E27FC236}">
                  <a16:creationId xmlns:a16="http://schemas.microsoft.com/office/drawing/2014/main" id="{57E0800D-2E2F-4E1B-A5DE-CE3CD8A3A37E}"/>
                </a:ext>
              </a:extLst>
            </p:cNvPr>
            <p:cNvSpPr/>
            <p:nvPr/>
          </p:nvSpPr>
          <p:spPr>
            <a:xfrm>
              <a:off x="1681726" y="4050289"/>
              <a:ext cx="46783" cy="448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3" name="Freeform: Shape 32">
              <a:extLst>
                <a:ext uri="{FF2B5EF4-FFF2-40B4-BE49-F238E27FC236}">
                  <a16:creationId xmlns:a16="http://schemas.microsoft.com/office/drawing/2014/main" id="{45935F82-8659-420A-9C4B-A2F8849F0187}"/>
                </a:ext>
              </a:extLst>
            </p:cNvPr>
            <p:cNvSpPr/>
            <p:nvPr/>
          </p:nvSpPr>
          <p:spPr>
            <a:xfrm>
              <a:off x="1708150" y="4059068"/>
              <a:ext cx="3187700" cy="725132"/>
            </a:xfrm>
            <a:custGeom>
              <a:avLst/>
              <a:gdLst>
                <a:gd name="connsiteX0" fmla="*/ 0 w 3187700"/>
                <a:gd name="connsiteY0" fmla="*/ 12700 h 755650"/>
                <a:gd name="connsiteX1" fmla="*/ 225425 w 3187700"/>
                <a:gd name="connsiteY1" fmla="*/ 317500 h 755650"/>
                <a:gd name="connsiteX2" fmla="*/ 476250 w 3187700"/>
                <a:gd name="connsiteY2" fmla="*/ 0 h 755650"/>
                <a:gd name="connsiteX3" fmla="*/ 739775 w 3187700"/>
                <a:gd name="connsiteY3" fmla="*/ 104775 h 755650"/>
                <a:gd name="connsiteX4" fmla="*/ 996950 w 3187700"/>
                <a:gd name="connsiteY4" fmla="*/ 209550 h 755650"/>
                <a:gd name="connsiteX5" fmla="*/ 1250950 w 3187700"/>
                <a:gd name="connsiteY5" fmla="*/ 425450 h 755650"/>
                <a:gd name="connsiteX6" fmla="*/ 1511300 w 3187700"/>
                <a:gd name="connsiteY6" fmla="*/ 619125 h 755650"/>
                <a:gd name="connsiteX7" fmla="*/ 1781175 w 3187700"/>
                <a:gd name="connsiteY7" fmla="*/ 660400 h 755650"/>
                <a:gd name="connsiteX8" fmla="*/ 2032000 w 3187700"/>
                <a:gd name="connsiteY8" fmla="*/ 755650 h 755650"/>
                <a:gd name="connsiteX9" fmla="*/ 2295525 w 3187700"/>
                <a:gd name="connsiteY9" fmla="*/ 692150 h 755650"/>
                <a:gd name="connsiteX10" fmla="*/ 2543175 w 3187700"/>
                <a:gd name="connsiteY10" fmla="*/ 752475 h 755650"/>
                <a:gd name="connsiteX11" fmla="*/ 3187700 w 3187700"/>
                <a:gd name="connsiteY11" fmla="*/ 40640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7700" h="755650">
                  <a:moveTo>
                    <a:pt x="0" y="12700"/>
                  </a:moveTo>
                  <a:lnTo>
                    <a:pt x="225425" y="317500"/>
                  </a:lnTo>
                  <a:lnTo>
                    <a:pt x="476250" y="0"/>
                  </a:lnTo>
                  <a:lnTo>
                    <a:pt x="739775" y="104775"/>
                  </a:lnTo>
                  <a:lnTo>
                    <a:pt x="996950" y="209550"/>
                  </a:lnTo>
                  <a:lnTo>
                    <a:pt x="1250950" y="425450"/>
                  </a:lnTo>
                  <a:lnTo>
                    <a:pt x="1511300" y="619125"/>
                  </a:lnTo>
                  <a:lnTo>
                    <a:pt x="1781175" y="660400"/>
                  </a:lnTo>
                  <a:lnTo>
                    <a:pt x="2032000" y="755650"/>
                  </a:lnTo>
                  <a:lnTo>
                    <a:pt x="2295525" y="692150"/>
                  </a:lnTo>
                  <a:lnTo>
                    <a:pt x="2543175" y="752475"/>
                  </a:lnTo>
                  <a:lnTo>
                    <a:pt x="3187700" y="40640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srgbClr val="FFFFFF"/>
                </a:solidFill>
              </a:endParaRPr>
            </a:p>
          </p:txBody>
        </p:sp>
        <p:cxnSp>
          <p:nvCxnSpPr>
            <p:cNvPr id="333" name="Straight Connector 332">
              <a:extLst>
                <a:ext uri="{FF2B5EF4-FFF2-40B4-BE49-F238E27FC236}">
                  <a16:creationId xmlns:a16="http://schemas.microsoft.com/office/drawing/2014/main" id="{15A56941-A64F-42BF-8A11-1339388C597D}"/>
                </a:ext>
              </a:extLst>
            </p:cNvPr>
            <p:cNvCxnSpPr/>
            <p:nvPr/>
          </p:nvCxnSpPr>
          <p:spPr>
            <a:xfrm flipH="1">
              <a:off x="1627756" y="5732847"/>
              <a:ext cx="3394906"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1CA36FA-7AD3-4C97-A687-F03C09982165}"/>
                </a:ext>
              </a:extLst>
            </p:cNvPr>
            <p:cNvGrpSpPr/>
            <p:nvPr/>
          </p:nvGrpSpPr>
          <p:grpSpPr>
            <a:xfrm>
              <a:off x="4547958" y="5727114"/>
              <a:ext cx="730056" cy="304350"/>
              <a:chOff x="4557484" y="5824473"/>
              <a:chExt cx="730056" cy="317159"/>
            </a:xfrm>
          </p:grpSpPr>
          <p:cxnSp>
            <p:nvCxnSpPr>
              <p:cNvPr id="334" name="Straight Connector 333">
                <a:extLst>
                  <a:ext uri="{FF2B5EF4-FFF2-40B4-BE49-F238E27FC236}">
                    <a16:creationId xmlns:a16="http://schemas.microsoft.com/office/drawing/2014/main" id="{736C5AB5-D074-47FF-88C4-EAA418C254AE}"/>
                  </a:ext>
                </a:extLst>
              </p:cNvPr>
              <p:cNvCxnSpPr/>
              <p:nvPr/>
            </p:nvCxnSpPr>
            <p:spPr>
              <a:xfrm>
                <a:off x="4922511" y="5824473"/>
                <a:ext cx="0" cy="52851"/>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8F8055A5-AA98-4E1C-A27D-D2BC20A6F188}"/>
                  </a:ext>
                </a:extLst>
              </p:cNvPr>
              <p:cNvSpPr txBox="1"/>
              <p:nvPr/>
            </p:nvSpPr>
            <p:spPr>
              <a:xfrm>
                <a:off x="4557484" y="5880250"/>
                <a:ext cx="730056" cy="261382"/>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25</a:t>
                </a:r>
              </a:p>
            </p:txBody>
          </p:sp>
        </p:grpSp>
        <p:grpSp>
          <p:nvGrpSpPr>
            <p:cNvPr id="25" name="Group 24">
              <a:extLst>
                <a:ext uri="{FF2B5EF4-FFF2-40B4-BE49-F238E27FC236}">
                  <a16:creationId xmlns:a16="http://schemas.microsoft.com/office/drawing/2014/main" id="{DB870B5C-D226-4257-8823-A4C7F3F3328D}"/>
                </a:ext>
              </a:extLst>
            </p:cNvPr>
            <p:cNvGrpSpPr/>
            <p:nvPr/>
          </p:nvGrpSpPr>
          <p:grpSpPr>
            <a:xfrm>
              <a:off x="3351910" y="5727136"/>
              <a:ext cx="275902" cy="304343"/>
              <a:chOff x="3373339" y="5824473"/>
              <a:chExt cx="275902" cy="317150"/>
            </a:xfrm>
          </p:grpSpPr>
          <p:cxnSp>
            <p:nvCxnSpPr>
              <p:cNvPr id="347" name="Straight Connector 346">
                <a:extLst>
                  <a:ext uri="{FF2B5EF4-FFF2-40B4-BE49-F238E27FC236}">
                    <a16:creationId xmlns:a16="http://schemas.microsoft.com/office/drawing/2014/main" id="{F36C57F7-90D0-4F5D-8391-02D2D1435EBC}"/>
                  </a:ext>
                </a:extLst>
              </p:cNvPr>
              <p:cNvCxnSpPr/>
              <p:nvPr/>
            </p:nvCxnSpPr>
            <p:spPr>
              <a:xfrm>
                <a:off x="3511290" y="5824473"/>
                <a:ext cx="0" cy="52851"/>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197" name="TextBox 196">
                <a:extLst>
                  <a:ext uri="{FF2B5EF4-FFF2-40B4-BE49-F238E27FC236}">
                    <a16:creationId xmlns:a16="http://schemas.microsoft.com/office/drawing/2014/main" id="{B1DC8BDB-261F-4312-A4C0-B14511D0CC58}"/>
                  </a:ext>
                </a:extLst>
              </p:cNvPr>
              <p:cNvSpPr txBox="1"/>
              <p:nvPr/>
            </p:nvSpPr>
            <p:spPr>
              <a:xfrm>
                <a:off x="3373339" y="5880242"/>
                <a:ext cx="275902" cy="261381"/>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14</a:t>
                </a:r>
              </a:p>
            </p:txBody>
          </p:sp>
        </p:grpSp>
        <p:grpSp>
          <p:nvGrpSpPr>
            <p:cNvPr id="17" name="Group 16">
              <a:extLst>
                <a:ext uri="{FF2B5EF4-FFF2-40B4-BE49-F238E27FC236}">
                  <a16:creationId xmlns:a16="http://schemas.microsoft.com/office/drawing/2014/main" id="{AAF4918D-3390-44ED-A064-692E24CEEB3D}"/>
                </a:ext>
              </a:extLst>
            </p:cNvPr>
            <p:cNvGrpSpPr/>
            <p:nvPr/>
          </p:nvGrpSpPr>
          <p:grpSpPr>
            <a:xfrm>
              <a:off x="3096918" y="5727136"/>
              <a:ext cx="284684" cy="304343"/>
              <a:chOff x="3113585" y="5824473"/>
              <a:chExt cx="284684" cy="317150"/>
            </a:xfrm>
          </p:grpSpPr>
          <p:cxnSp>
            <p:nvCxnSpPr>
              <p:cNvPr id="337" name="Straight Connector 336">
                <a:extLst>
                  <a:ext uri="{FF2B5EF4-FFF2-40B4-BE49-F238E27FC236}">
                    <a16:creationId xmlns:a16="http://schemas.microsoft.com/office/drawing/2014/main" id="{7D64907B-6520-4D7F-9391-8E37C00CA610}"/>
                  </a:ext>
                </a:extLst>
              </p:cNvPr>
              <p:cNvCxnSpPr/>
              <p:nvPr/>
            </p:nvCxnSpPr>
            <p:spPr>
              <a:xfrm>
                <a:off x="3254632" y="5824473"/>
                <a:ext cx="0" cy="52851"/>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ACE8E79E-AF54-4241-95C9-DAB8A81F6D2D}"/>
                  </a:ext>
                </a:extLst>
              </p:cNvPr>
              <p:cNvSpPr txBox="1"/>
              <p:nvPr/>
            </p:nvSpPr>
            <p:spPr>
              <a:xfrm>
                <a:off x="3113585" y="5880242"/>
                <a:ext cx="284684" cy="261381"/>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12</a:t>
                </a:r>
              </a:p>
            </p:txBody>
          </p:sp>
        </p:grpSp>
        <p:grpSp>
          <p:nvGrpSpPr>
            <p:cNvPr id="16" name="Group 15">
              <a:extLst>
                <a:ext uri="{FF2B5EF4-FFF2-40B4-BE49-F238E27FC236}">
                  <a16:creationId xmlns:a16="http://schemas.microsoft.com/office/drawing/2014/main" id="{8CA6888C-1EF5-46BB-9AFA-93F974596CC2}"/>
                </a:ext>
              </a:extLst>
            </p:cNvPr>
            <p:cNvGrpSpPr/>
            <p:nvPr/>
          </p:nvGrpSpPr>
          <p:grpSpPr>
            <a:xfrm>
              <a:off x="2819669" y="5727136"/>
              <a:ext cx="327962" cy="304342"/>
              <a:chOff x="2838717" y="5824473"/>
              <a:chExt cx="327962" cy="317149"/>
            </a:xfrm>
          </p:grpSpPr>
          <p:cxnSp>
            <p:nvCxnSpPr>
              <p:cNvPr id="338" name="Straight Connector 337">
                <a:extLst>
                  <a:ext uri="{FF2B5EF4-FFF2-40B4-BE49-F238E27FC236}">
                    <a16:creationId xmlns:a16="http://schemas.microsoft.com/office/drawing/2014/main" id="{377F1BF0-E117-412C-AC9F-912C64179E57}"/>
                  </a:ext>
                </a:extLst>
              </p:cNvPr>
              <p:cNvCxnSpPr/>
              <p:nvPr/>
            </p:nvCxnSpPr>
            <p:spPr>
              <a:xfrm>
                <a:off x="3002077" y="5824473"/>
                <a:ext cx="0" cy="52851"/>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199" name="TextBox 198">
                <a:extLst>
                  <a:ext uri="{FF2B5EF4-FFF2-40B4-BE49-F238E27FC236}">
                    <a16:creationId xmlns:a16="http://schemas.microsoft.com/office/drawing/2014/main" id="{008C469C-B7A7-49F9-B98E-AF17EF07CC1B}"/>
                  </a:ext>
                </a:extLst>
              </p:cNvPr>
              <p:cNvSpPr txBox="1"/>
              <p:nvPr/>
            </p:nvSpPr>
            <p:spPr>
              <a:xfrm>
                <a:off x="2838717" y="5880241"/>
                <a:ext cx="327962" cy="261381"/>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10</a:t>
                </a:r>
              </a:p>
            </p:txBody>
          </p:sp>
        </p:grpSp>
        <p:grpSp>
          <p:nvGrpSpPr>
            <p:cNvPr id="26" name="Group 25">
              <a:extLst>
                <a:ext uri="{FF2B5EF4-FFF2-40B4-BE49-F238E27FC236}">
                  <a16:creationId xmlns:a16="http://schemas.microsoft.com/office/drawing/2014/main" id="{DD03A9C5-EDAA-432B-B92D-815E1EA3FE2B}"/>
                </a:ext>
              </a:extLst>
            </p:cNvPr>
            <p:cNvGrpSpPr/>
            <p:nvPr/>
          </p:nvGrpSpPr>
          <p:grpSpPr>
            <a:xfrm>
              <a:off x="2595677" y="5727136"/>
              <a:ext cx="249372" cy="304342"/>
              <a:chOff x="2624251" y="5824473"/>
              <a:chExt cx="249372" cy="317149"/>
            </a:xfrm>
          </p:grpSpPr>
          <p:cxnSp>
            <p:nvCxnSpPr>
              <p:cNvPr id="346" name="Straight Connector 345">
                <a:extLst>
                  <a:ext uri="{FF2B5EF4-FFF2-40B4-BE49-F238E27FC236}">
                    <a16:creationId xmlns:a16="http://schemas.microsoft.com/office/drawing/2014/main" id="{55568CF3-EC85-44D0-80EC-5EE130CD8E0E}"/>
                  </a:ext>
                </a:extLst>
              </p:cNvPr>
              <p:cNvCxnSpPr/>
              <p:nvPr/>
            </p:nvCxnSpPr>
            <p:spPr>
              <a:xfrm>
                <a:off x="2748937" y="5824473"/>
                <a:ext cx="0" cy="52851"/>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B495650C-A79F-4BE6-837B-E2CD813E53A5}"/>
                  </a:ext>
                </a:extLst>
              </p:cNvPr>
              <p:cNvSpPr txBox="1"/>
              <p:nvPr/>
            </p:nvSpPr>
            <p:spPr>
              <a:xfrm>
                <a:off x="2624251" y="5880241"/>
                <a:ext cx="249372" cy="261381"/>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8</a:t>
                </a:r>
              </a:p>
            </p:txBody>
          </p:sp>
        </p:grpSp>
        <p:grpSp>
          <p:nvGrpSpPr>
            <p:cNvPr id="27" name="Group 26">
              <a:extLst>
                <a:ext uri="{FF2B5EF4-FFF2-40B4-BE49-F238E27FC236}">
                  <a16:creationId xmlns:a16="http://schemas.microsoft.com/office/drawing/2014/main" id="{0CB6743D-674E-40E0-9B28-AE5541CF2D45}"/>
                </a:ext>
              </a:extLst>
            </p:cNvPr>
            <p:cNvGrpSpPr/>
            <p:nvPr/>
          </p:nvGrpSpPr>
          <p:grpSpPr>
            <a:xfrm>
              <a:off x="2332148" y="5727136"/>
              <a:ext cx="267744" cy="304342"/>
              <a:chOff x="2367866" y="5824473"/>
              <a:chExt cx="267744" cy="317149"/>
            </a:xfrm>
          </p:grpSpPr>
          <p:cxnSp>
            <p:nvCxnSpPr>
              <p:cNvPr id="345" name="Straight Connector 344">
                <a:extLst>
                  <a:ext uri="{FF2B5EF4-FFF2-40B4-BE49-F238E27FC236}">
                    <a16:creationId xmlns:a16="http://schemas.microsoft.com/office/drawing/2014/main" id="{EBDD7A6A-F86B-4ED4-8724-C75D24287DBE}"/>
                  </a:ext>
                </a:extLst>
              </p:cNvPr>
              <p:cNvCxnSpPr/>
              <p:nvPr/>
            </p:nvCxnSpPr>
            <p:spPr>
              <a:xfrm>
                <a:off x="2501738" y="5824473"/>
                <a:ext cx="0" cy="52851"/>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87966508-5C26-429E-82DE-4A122520E51D}"/>
                  </a:ext>
                </a:extLst>
              </p:cNvPr>
              <p:cNvSpPr txBox="1"/>
              <p:nvPr/>
            </p:nvSpPr>
            <p:spPr>
              <a:xfrm>
                <a:off x="2367866" y="5880241"/>
                <a:ext cx="267744" cy="261381"/>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6</a:t>
                </a:r>
              </a:p>
            </p:txBody>
          </p:sp>
        </p:grpSp>
        <p:grpSp>
          <p:nvGrpSpPr>
            <p:cNvPr id="28" name="Group 27">
              <a:extLst>
                <a:ext uri="{FF2B5EF4-FFF2-40B4-BE49-F238E27FC236}">
                  <a16:creationId xmlns:a16="http://schemas.microsoft.com/office/drawing/2014/main" id="{EF5C6402-4EA4-4DC9-9146-A27C239573BD}"/>
                </a:ext>
              </a:extLst>
            </p:cNvPr>
            <p:cNvGrpSpPr/>
            <p:nvPr/>
          </p:nvGrpSpPr>
          <p:grpSpPr>
            <a:xfrm>
              <a:off x="2085264" y="5727136"/>
              <a:ext cx="245128" cy="304342"/>
              <a:chOff x="2120983" y="5824473"/>
              <a:chExt cx="245128" cy="317149"/>
            </a:xfrm>
          </p:grpSpPr>
          <p:cxnSp>
            <p:nvCxnSpPr>
              <p:cNvPr id="344" name="Straight Connector 343">
                <a:extLst>
                  <a:ext uri="{FF2B5EF4-FFF2-40B4-BE49-F238E27FC236}">
                    <a16:creationId xmlns:a16="http://schemas.microsoft.com/office/drawing/2014/main" id="{E43154DB-9B2B-4C80-9F36-0EA92746377D}"/>
                  </a:ext>
                </a:extLst>
              </p:cNvPr>
              <p:cNvCxnSpPr/>
              <p:nvPr/>
            </p:nvCxnSpPr>
            <p:spPr>
              <a:xfrm>
                <a:off x="2243547" y="5824473"/>
                <a:ext cx="0" cy="52851"/>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8C7A8B4B-0D8D-4FA6-9F90-F87AADADDBA1}"/>
                  </a:ext>
                </a:extLst>
              </p:cNvPr>
              <p:cNvSpPr txBox="1"/>
              <p:nvPr/>
            </p:nvSpPr>
            <p:spPr>
              <a:xfrm>
                <a:off x="2120983" y="5880241"/>
                <a:ext cx="245128" cy="261381"/>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4</a:t>
                </a:r>
              </a:p>
            </p:txBody>
          </p:sp>
        </p:grpSp>
        <p:sp>
          <p:nvSpPr>
            <p:cNvPr id="203" name="TextBox 202">
              <a:extLst>
                <a:ext uri="{FF2B5EF4-FFF2-40B4-BE49-F238E27FC236}">
                  <a16:creationId xmlns:a16="http://schemas.microsoft.com/office/drawing/2014/main" id="{2C9D1776-59AA-4ECF-85D0-8DE014182F86}"/>
                </a:ext>
              </a:extLst>
            </p:cNvPr>
            <p:cNvSpPr txBox="1"/>
            <p:nvPr/>
          </p:nvSpPr>
          <p:spPr>
            <a:xfrm>
              <a:off x="2267964" y="5932272"/>
              <a:ext cx="2086980" cy="250826"/>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Time (weeks)</a:t>
              </a:r>
            </a:p>
          </p:txBody>
        </p:sp>
        <p:grpSp>
          <p:nvGrpSpPr>
            <p:cNvPr id="29" name="Group 28">
              <a:extLst>
                <a:ext uri="{FF2B5EF4-FFF2-40B4-BE49-F238E27FC236}">
                  <a16:creationId xmlns:a16="http://schemas.microsoft.com/office/drawing/2014/main" id="{5AD52C8C-59AA-4E3E-9C23-FBB4560E6EFB}"/>
                </a:ext>
              </a:extLst>
            </p:cNvPr>
            <p:cNvGrpSpPr/>
            <p:nvPr/>
          </p:nvGrpSpPr>
          <p:grpSpPr>
            <a:xfrm>
              <a:off x="1820396" y="5727136"/>
              <a:ext cx="252922" cy="304342"/>
              <a:chOff x="1865638" y="5824473"/>
              <a:chExt cx="252922" cy="317149"/>
            </a:xfrm>
          </p:grpSpPr>
          <p:cxnSp>
            <p:nvCxnSpPr>
              <p:cNvPr id="349" name="Straight Connector 348">
                <a:extLst>
                  <a:ext uri="{FF2B5EF4-FFF2-40B4-BE49-F238E27FC236}">
                    <a16:creationId xmlns:a16="http://schemas.microsoft.com/office/drawing/2014/main" id="{723FDE27-01B7-4094-996D-46E3B64280EC}"/>
                  </a:ext>
                </a:extLst>
              </p:cNvPr>
              <p:cNvCxnSpPr/>
              <p:nvPr/>
            </p:nvCxnSpPr>
            <p:spPr>
              <a:xfrm>
                <a:off x="1992099" y="5824473"/>
                <a:ext cx="0" cy="52851"/>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208" name="TextBox 207">
                <a:extLst>
                  <a:ext uri="{FF2B5EF4-FFF2-40B4-BE49-F238E27FC236}">
                    <a16:creationId xmlns:a16="http://schemas.microsoft.com/office/drawing/2014/main" id="{06EC4787-14A2-40C6-852C-482964A8BE01}"/>
                  </a:ext>
                </a:extLst>
              </p:cNvPr>
              <p:cNvSpPr txBox="1"/>
              <p:nvPr/>
            </p:nvSpPr>
            <p:spPr>
              <a:xfrm>
                <a:off x="1865638" y="5880241"/>
                <a:ext cx="252922" cy="261381"/>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2</a:t>
                </a:r>
              </a:p>
            </p:txBody>
          </p:sp>
        </p:grpSp>
        <p:grpSp>
          <p:nvGrpSpPr>
            <p:cNvPr id="7" name="Group 6">
              <a:extLst>
                <a:ext uri="{FF2B5EF4-FFF2-40B4-BE49-F238E27FC236}">
                  <a16:creationId xmlns:a16="http://schemas.microsoft.com/office/drawing/2014/main" id="{01BA8CE5-A22D-4F6D-A299-D50702E9AAD5}"/>
                </a:ext>
              </a:extLst>
            </p:cNvPr>
            <p:cNvGrpSpPr/>
            <p:nvPr/>
          </p:nvGrpSpPr>
          <p:grpSpPr>
            <a:xfrm>
              <a:off x="1627391" y="5727136"/>
              <a:ext cx="140465" cy="304342"/>
              <a:chOff x="1665494" y="5824473"/>
              <a:chExt cx="140465" cy="317149"/>
            </a:xfrm>
          </p:grpSpPr>
          <p:cxnSp>
            <p:nvCxnSpPr>
              <p:cNvPr id="339" name="Straight Connector 338">
                <a:extLst>
                  <a:ext uri="{FF2B5EF4-FFF2-40B4-BE49-F238E27FC236}">
                    <a16:creationId xmlns:a16="http://schemas.microsoft.com/office/drawing/2014/main" id="{268D4067-7780-407C-9294-E528652EA552}"/>
                  </a:ext>
                </a:extLst>
              </p:cNvPr>
              <p:cNvCxnSpPr/>
              <p:nvPr/>
            </p:nvCxnSpPr>
            <p:spPr>
              <a:xfrm>
                <a:off x="1735726" y="5824473"/>
                <a:ext cx="0" cy="52851"/>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1F1D54C5-7B39-4FB0-B958-0D5EBADF5200}"/>
                  </a:ext>
                </a:extLst>
              </p:cNvPr>
              <p:cNvSpPr txBox="1"/>
              <p:nvPr/>
            </p:nvSpPr>
            <p:spPr>
              <a:xfrm>
                <a:off x="1665494" y="5880241"/>
                <a:ext cx="140465" cy="261381"/>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0</a:t>
                </a:r>
              </a:p>
            </p:txBody>
          </p:sp>
        </p:grpSp>
        <p:grpSp>
          <p:nvGrpSpPr>
            <p:cNvPr id="22" name="Group 21">
              <a:extLst>
                <a:ext uri="{FF2B5EF4-FFF2-40B4-BE49-F238E27FC236}">
                  <a16:creationId xmlns:a16="http://schemas.microsoft.com/office/drawing/2014/main" id="{AAF6A99D-0EB9-4FA0-8DF8-85CEFAF9E671}"/>
                </a:ext>
              </a:extLst>
            </p:cNvPr>
            <p:cNvGrpSpPr/>
            <p:nvPr/>
          </p:nvGrpSpPr>
          <p:grpSpPr>
            <a:xfrm>
              <a:off x="4106050" y="5727136"/>
              <a:ext cx="316124" cy="304342"/>
              <a:chOff x="4163411" y="5824473"/>
              <a:chExt cx="316124" cy="317149"/>
            </a:xfrm>
          </p:grpSpPr>
          <p:cxnSp>
            <p:nvCxnSpPr>
              <p:cNvPr id="335" name="Straight Connector 334">
                <a:extLst>
                  <a:ext uri="{FF2B5EF4-FFF2-40B4-BE49-F238E27FC236}">
                    <a16:creationId xmlns:a16="http://schemas.microsoft.com/office/drawing/2014/main" id="{2BEB8E0F-E254-4E95-A8E0-19750446E273}"/>
                  </a:ext>
                </a:extLst>
              </p:cNvPr>
              <p:cNvCxnSpPr/>
              <p:nvPr/>
            </p:nvCxnSpPr>
            <p:spPr>
              <a:xfrm>
                <a:off x="4321472" y="5824473"/>
                <a:ext cx="0" cy="52851"/>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6260716C-0675-4C88-A1A6-B07D9B705140}"/>
                  </a:ext>
                </a:extLst>
              </p:cNvPr>
              <p:cNvSpPr txBox="1"/>
              <p:nvPr/>
            </p:nvSpPr>
            <p:spPr>
              <a:xfrm>
                <a:off x="4163411" y="5880241"/>
                <a:ext cx="316124" cy="261381"/>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20</a:t>
                </a:r>
              </a:p>
            </p:txBody>
          </p:sp>
        </p:grpSp>
        <p:grpSp>
          <p:nvGrpSpPr>
            <p:cNvPr id="21" name="Group 20">
              <a:extLst>
                <a:ext uri="{FF2B5EF4-FFF2-40B4-BE49-F238E27FC236}">
                  <a16:creationId xmlns:a16="http://schemas.microsoft.com/office/drawing/2014/main" id="{C7E4010E-C06B-483A-95CF-04F330EECBEF}"/>
                </a:ext>
              </a:extLst>
            </p:cNvPr>
            <p:cNvGrpSpPr/>
            <p:nvPr/>
          </p:nvGrpSpPr>
          <p:grpSpPr>
            <a:xfrm>
              <a:off x="3828029" y="5727136"/>
              <a:ext cx="353328" cy="304342"/>
              <a:chOff x="3864373" y="5824473"/>
              <a:chExt cx="353328" cy="317149"/>
            </a:xfrm>
          </p:grpSpPr>
          <p:cxnSp>
            <p:nvCxnSpPr>
              <p:cNvPr id="348" name="Straight Connector 347">
                <a:extLst>
                  <a:ext uri="{FF2B5EF4-FFF2-40B4-BE49-F238E27FC236}">
                    <a16:creationId xmlns:a16="http://schemas.microsoft.com/office/drawing/2014/main" id="{9C9EBA12-A095-4C78-B987-EA53A4C688E5}"/>
                  </a:ext>
                </a:extLst>
              </p:cNvPr>
              <p:cNvCxnSpPr/>
              <p:nvPr/>
            </p:nvCxnSpPr>
            <p:spPr>
              <a:xfrm>
                <a:off x="4041036" y="5824473"/>
                <a:ext cx="0" cy="52851"/>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211" name="TextBox 210">
                <a:extLst>
                  <a:ext uri="{FF2B5EF4-FFF2-40B4-BE49-F238E27FC236}">
                    <a16:creationId xmlns:a16="http://schemas.microsoft.com/office/drawing/2014/main" id="{C4C82DDC-BB60-457B-9DD7-5DFE38A63A0C}"/>
                  </a:ext>
                </a:extLst>
              </p:cNvPr>
              <p:cNvSpPr txBox="1"/>
              <p:nvPr/>
            </p:nvSpPr>
            <p:spPr>
              <a:xfrm>
                <a:off x="3864373" y="5880241"/>
                <a:ext cx="353328" cy="261381"/>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18</a:t>
                </a:r>
              </a:p>
            </p:txBody>
          </p:sp>
        </p:grpSp>
        <p:grpSp>
          <p:nvGrpSpPr>
            <p:cNvPr id="24" name="Group 23">
              <a:extLst>
                <a:ext uri="{FF2B5EF4-FFF2-40B4-BE49-F238E27FC236}">
                  <a16:creationId xmlns:a16="http://schemas.microsoft.com/office/drawing/2014/main" id="{E7E77B4B-FB60-4897-B07C-FF64838C0CEB}"/>
                </a:ext>
              </a:extLst>
            </p:cNvPr>
            <p:cNvGrpSpPr/>
            <p:nvPr/>
          </p:nvGrpSpPr>
          <p:grpSpPr>
            <a:xfrm>
              <a:off x="3572996" y="5727136"/>
              <a:ext cx="361486" cy="304342"/>
              <a:chOff x="3604929" y="5824473"/>
              <a:chExt cx="361486" cy="317149"/>
            </a:xfrm>
          </p:grpSpPr>
          <p:cxnSp>
            <p:nvCxnSpPr>
              <p:cNvPr id="336" name="Straight Connector 335">
                <a:extLst>
                  <a:ext uri="{FF2B5EF4-FFF2-40B4-BE49-F238E27FC236}">
                    <a16:creationId xmlns:a16="http://schemas.microsoft.com/office/drawing/2014/main" id="{AC5D45B1-36B7-40F7-A61F-866CC132C4A4}"/>
                  </a:ext>
                </a:extLst>
              </p:cNvPr>
              <p:cNvCxnSpPr/>
              <p:nvPr/>
            </p:nvCxnSpPr>
            <p:spPr>
              <a:xfrm>
                <a:off x="3785672" y="5824473"/>
                <a:ext cx="0" cy="52851"/>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4B4E3070-8960-4EBF-A5EB-DAF094085618}"/>
                  </a:ext>
                </a:extLst>
              </p:cNvPr>
              <p:cNvSpPr txBox="1"/>
              <p:nvPr/>
            </p:nvSpPr>
            <p:spPr>
              <a:xfrm>
                <a:off x="3604929" y="5880241"/>
                <a:ext cx="361486" cy="261381"/>
              </a:xfrm>
              <a:prstGeom prst="rect">
                <a:avLst/>
              </a:prstGeom>
              <a:noFill/>
            </p:spPr>
            <p:txBody>
              <a:bodyPr wrap="square" lIns="48000" tIns="48000" rIns="48000" bIns="48000" rtlCol="0" anchor="ctr" anchorCtr="0">
                <a:spAutoFit/>
              </a:bodyPr>
              <a:lstStyle/>
              <a:p>
                <a:pPr algn="ctr" defTabSz="914377">
                  <a:defRPr/>
                </a:pPr>
                <a:r>
                  <a:rPr lang="en-GB" sz="1000">
                    <a:solidFill>
                      <a:srgbClr val="001965"/>
                    </a:solidFill>
                  </a:rPr>
                  <a:t>16</a:t>
                </a:r>
              </a:p>
            </p:txBody>
          </p:sp>
        </p:grpSp>
        <p:cxnSp>
          <p:nvCxnSpPr>
            <p:cNvPr id="340" name="Straight Connector 339">
              <a:extLst>
                <a:ext uri="{FF2B5EF4-FFF2-40B4-BE49-F238E27FC236}">
                  <a16:creationId xmlns:a16="http://schemas.microsoft.com/office/drawing/2014/main" id="{E69FCD65-D5DF-413A-85D7-FC66EB881E29}"/>
                </a:ext>
              </a:extLst>
            </p:cNvPr>
            <p:cNvCxnSpPr/>
            <p:nvPr/>
          </p:nvCxnSpPr>
          <p:spPr>
            <a:xfrm>
              <a:off x="1644747" y="5465092"/>
              <a:ext cx="52876"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64596519-FC74-4608-BE95-74A449318CCD}"/>
                </a:ext>
              </a:extLst>
            </p:cNvPr>
            <p:cNvCxnSpPr/>
            <p:nvPr/>
          </p:nvCxnSpPr>
          <p:spPr>
            <a:xfrm>
              <a:off x="1644743" y="4538465"/>
              <a:ext cx="52876"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F1B8F49D-9B95-47AE-B727-4662EDB05490}"/>
                </a:ext>
              </a:extLst>
            </p:cNvPr>
            <p:cNvCxnSpPr/>
            <p:nvPr/>
          </p:nvCxnSpPr>
          <p:spPr>
            <a:xfrm>
              <a:off x="1644741" y="4066635"/>
              <a:ext cx="52876"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ABBE1E01-A4CA-43F8-A4E1-9E02D1F46D12}"/>
                </a:ext>
              </a:extLst>
            </p:cNvPr>
            <p:cNvCxnSpPr/>
            <p:nvPr/>
          </p:nvCxnSpPr>
          <p:spPr>
            <a:xfrm>
              <a:off x="1644745" y="4995967"/>
              <a:ext cx="52876"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id="{47FCF7BF-62B2-48A2-A8C2-F69575C8B830}"/>
                </a:ext>
              </a:extLst>
            </p:cNvPr>
            <p:cNvSpPr txBox="1"/>
            <p:nvPr/>
          </p:nvSpPr>
          <p:spPr>
            <a:xfrm>
              <a:off x="1337924" y="5344745"/>
              <a:ext cx="313757" cy="250826"/>
            </a:xfrm>
            <a:prstGeom prst="rect">
              <a:avLst/>
            </a:prstGeom>
            <a:noFill/>
          </p:spPr>
          <p:txBody>
            <a:bodyPr wrap="square" lIns="48000" tIns="48000" rIns="48000" bIns="48000" rtlCol="0">
              <a:spAutoFit/>
            </a:bodyPr>
            <a:lstStyle/>
            <a:p>
              <a:pPr algn="r" defTabSz="914377">
                <a:defRPr/>
              </a:pPr>
              <a:r>
                <a:rPr lang="en-GB" sz="1000">
                  <a:solidFill>
                    <a:srgbClr val="001965"/>
                  </a:solidFill>
                </a:rPr>
                <a:t>-15</a:t>
              </a:r>
            </a:p>
          </p:txBody>
        </p:sp>
        <p:sp>
          <p:nvSpPr>
            <p:cNvPr id="206" name="TextBox 205">
              <a:extLst>
                <a:ext uri="{FF2B5EF4-FFF2-40B4-BE49-F238E27FC236}">
                  <a16:creationId xmlns:a16="http://schemas.microsoft.com/office/drawing/2014/main" id="{1F81F0C0-1F8B-4F1B-9FCB-84B6CEB35270}"/>
                </a:ext>
              </a:extLst>
            </p:cNvPr>
            <p:cNvSpPr txBox="1"/>
            <p:nvPr/>
          </p:nvSpPr>
          <p:spPr>
            <a:xfrm>
              <a:off x="1329652" y="4875619"/>
              <a:ext cx="322029" cy="250826"/>
            </a:xfrm>
            <a:prstGeom prst="rect">
              <a:avLst/>
            </a:prstGeom>
            <a:noFill/>
          </p:spPr>
          <p:txBody>
            <a:bodyPr wrap="square" lIns="48000" tIns="48000" rIns="48000" bIns="48000" rtlCol="0">
              <a:spAutoFit/>
            </a:bodyPr>
            <a:lstStyle/>
            <a:p>
              <a:pPr algn="r" defTabSz="914377">
                <a:defRPr/>
              </a:pPr>
              <a:r>
                <a:rPr lang="en-GB" sz="1000">
                  <a:solidFill>
                    <a:srgbClr val="001965"/>
                  </a:solidFill>
                </a:rPr>
                <a:t>-10</a:t>
              </a:r>
            </a:p>
          </p:txBody>
        </p:sp>
        <p:sp>
          <p:nvSpPr>
            <p:cNvPr id="207" name="TextBox 206">
              <a:extLst>
                <a:ext uri="{FF2B5EF4-FFF2-40B4-BE49-F238E27FC236}">
                  <a16:creationId xmlns:a16="http://schemas.microsoft.com/office/drawing/2014/main" id="{BA44B6B0-E2C6-4969-BEF9-C8026462D5B9}"/>
                </a:ext>
              </a:extLst>
            </p:cNvPr>
            <p:cNvSpPr txBox="1"/>
            <p:nvPr/>
          </p:nvSpPr>
          <p:spPr>
            <a:xfrm>
              <a:off x="1386903" y="3955611"/>
              <a:ext cx="264779" cy="250826"/>
            </a:xfrm>
            <a:prstGeom prst="rect">
              <a:avLst/>
            </a:prstGeom>
            <a:noFill/>
          </p:spPr>
          <p:txBody>
            <a:bodyPr wrap="square" lIns="48000" tIns="48000" rIns="48000" bIns="48000" rtlCol="0">
              <a:spAutoFit/>
            </a:bodyPr>
            <a:lstStyle/>
            <a:p>
              <a:pPr algn="r" defTabSz="914377">
                <a:defRPr/>
              </a:pPr>
              <a:r>
                <a:rPr lang="en-GB" sz="1000">
                  <a:solidFill>
                    <a:srgbClr val="001965"/>
                  </a:solidFill>
                </a:rPr>
                <a:t>0</a:t>
              </a:r>
            </a:p>
          </p:txBody>
        </p:sp>
        <p:sp>
          <p:nvSpPr>
            <p:cNvPr id="213" name="TextBox 212">
              <a:extLst>
                <a:ext uri="{FF2B5EF4-FFF2-40B4-BE49-F238E27FC236}">
                  <a16:creationId xmlns:a16="http://schemas.microsoft.com/office/drawing/2014/main" id="{53EED56B-88A7-4F33-B944-03BB7DD5247A}"/>
                </a:ext>
              </a:extLst>
            </p:cNvPr>
            <p:cNvSpPr txBox="1"/>
            <p:nvPr/>
          </p:nvSpPr>
          <p:spPr>
            <a:xfrm>
              <a:off x="1386903" y="4418116"/>
              <a:ext cx="264779" cy="250826"/>
            </a:xfrm>
            <a:prstGeom prst="rect">
              <a:avLst/>
            </a:prstGeom>
            <a:noFill/>
          </p:spPr>
          <p:txBody>
            <a:bodyPr wrap="square" lIns="48000" tIns="48000" rIns="48000" bIns="48000" rtlCol="0">
              <a:spAutoFit/>
            </a:bodyPr>
            <a:lstStyle/>
            <a:p>
              <a:pPr algn="r" defTabSz="914377">
                <a:defRPr/>
              </a:pPr>
              <a:r>
                <a:rPr lang="en-GB" sz="1000">
                  <a:solidFill>
                    <a:srgbClr val="001965"/>
                  </a:solidFill>
                </a:rPr>
                <a:t>-5</a:t>
              </a:r>
            </a:p>
          </p:txBody>
        </p:sp>
        <p:cxnSp>
          <p:nvCxnSpPr>
            <p:cNvPr id="214" name="Straight Connector 213">
              <a:extLst>
                <a:ext uri="{FF2B5EF4-FFF2-40B4-BE49-F238E27FC236}">
                  <a16:creationId xmlns:a16="http://schemas.microsoft.com/office/drawing/2014/main" id="{BD3F62B3-3EC8-4331-9054-55DC674FFA4F}"/>
                </a:ext>
              </a:extLst>
            </p:cNvPr>
            <p:cNvCxnSpPr/>
            <p:nvPr/>
          </p:nvCxnSpPr>
          <p:spPr>
            <a:xfrm>
              <a:off x="1697623" y="3961832"/>
              <a:ext cx="0" cy="1775594"/>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3FF42517-4653-4ABA-A188-8166B2086C85}"/>
                </a:ext>
              </a:extLst>
            </p:cNvPr>
            <p:cNvCxnSpPr/>
            <p:nvPr/>
          </p:nvCxnSpPr>
          <p:spPr>
            <a:xfrm>
              <a:off x="4130040" y="3961832"/>
              <a:ext cx="0" cy="1775594"/>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7D789612-4073-4070-9C03-C86A0DEF13C6}"/>
                </a:ext>
              </a:extLst>
            </p:cNvPr>
            <p:cNvSpPr/>
            <p:nvPr/>
          </p:nvSpPr>
          <p:spPr>
            <a:xfrm>
              <a:off x="1711325" y="4074302"/>
              <a:ext cx="3171825" cy="1425889"/>
            </a:xfrm>
            <a:custGeom>
              <a:avLst/>
              <a:gdLst>
                <a:gd name="connsiteX0" fmla="*/ 0 w 3171825"/>
                <a:gd name="connsiteY0" fmla="*/ 0 h 1485900"/>
                <a:gd name="connsiteX1" fmla="*/ 231775 w 3171825"/>
                <a:gd name="connsiteY1" fmla="*/ 177800 h 1485900"/>
                <a:gd name="connsiteX2" fmla="*/ 495300 w 3171825"/>
                <a:gd name="connsiteY2" fmla="*/ 342900 h 1485900"/>
                <a:gd name="connsiteX3" fmla="*/ 736600 w 3171825"/>
                <a:gd name="connsiteY3" fmla="*/ 485775 h 1485900"/>
                <a:gd name="connsiteX4" fmla="*/ 1006475 w 3171825"/>
                <a:gd name="connsiteY4" fmla="*/ 635000 h 1485900"/>
                <a:gd name="connsiteX5" fmla="*/ 1260475 w 3171825"/>
                <a:gd name="connsiteY5" fmla="*/ 876300 h 1485900"/>
                <a:gd name="connsiteX6" fmla="*/ 1524000 w 3171825"/>
                <a:gd name="connsiteY6" fmla="*/ 974725 h 1485900"/>
                <a:gd name="connsiteX7" fmla="*/ 1762125 w 3171825"/>
                <a:gd name="connsiteY7" fmla="*/ 1133475 h 1485900"/>
                <a:gd name="connsiteX8" fmla="*/ 2016125 w 3171825"/>
                <a:gd name="connsiteY8" fmla="*/ 1225550 h 1485900"/>
                <a:gd name="connsiteX9" fmla="*/ 2292350 w 3171825"/>
                <a:gd name="connsiteY9" fmla="*/ 1419225 h 1485900"/>
                <a:gd name="connsiteX10" fmla="*/ 2536825 w 3171825"/>
                <a:gd name="connsiteY10" fmla="*/ 1485900 h 1485900"/>
                <a:gd name="connsiteX11" fmla="*/ 3171825 w 3171825"/>
                <a:gd name="connsiteY11" fmla="*/ 1184275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1825" h="1485900">
                  <a:moveTo>
                    <a:pt x="0" y="0"/>
                  </a:moveTo>
                  <a:lnTo>
                    <a:pt x="231775" y="177800"/>
                  </a:lnTo>
                  <a:lnTo>
                    <a:pt x="495300" y="342900"/>
                  </a:lnTo>
                  <a:lnTo>
                    <a:pt x="736600" y="485775"/>
                  </a:lnTo>
                  <a:lnTo>
                    <a:pt x="1006475" y="635000"/>
                  </a:lnTo>
                  <a:lnTo>
                    <a:pt x="1260475" y="876300"/>
                  </a:lnTo>
                  <a:lnTo>
                    <a:pt x="1524000" y="974725"/>
                  </a:lnTo>
                  <a:lnTo>
                    <a:pt x="1762125" y="1133475"/>
                  </a:lnTo>
                  <a:lnTo>
                    <a:pt x="2016125" y="1225550"/>
                  </a:lnTo>
                  <a:lnTo>
                    <a:pt x="2292350" y="1419225"/>
                  </a:lnTo>
                  <a:lnTo>
                    <a:pt x="2536825" y="1485900"/>
                  </a:lnTo>
                  <a:lnTo>
                    <a:pt x="3171825" y="118427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srgbClr val="FFFFFF"/>
                </a:solidFill>
              </a:endParaRPr>
            </a:p>
          </p:txBody>
        </p:sp>
        <p:sp>
          <p:nvSpPr>
            <p:cNvPr id="351" name="Oval 350">
              <a:extLst>
                <a:ext uri="{FF2B5EF4-FFF2-40B4-BE49-F238E27FC236}">
                  <a16:creationId xmlns:a16="http://schemas.microsoft.com/office/drawing/2014/main" id="{36BEDD2E-BCD7-4120-B8FE-A36A1BA20925}"/>
                </a:ext>
              </a:extLst>
            </p:cNvPr>
            <p:cNvSpPr/>
            <p:nvPr/>
          </p:nvSpPr>
          <p:spPr>
            <a:xfrm>
              <a:off x="4866109" y="5186141"/>
              <a:ext cx="46783" cy="448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52" name="Oval 351">
              <a:extLst>
                <a:ext uri="{FF2B5EF4-FFF2-40B4-BE49-F238E27FC236}">
                  <a16:creationId xmlns:a16="http://schemas.microsoft.com/office/drawing/2014/main" id="{7F73D540-BB60-46F2-BF8B-AA04419C0E7D}"/>
                </a:ext>
              </a:extLst>
            </p:cNvPr>
            <p:cNvSpPr/>
            <p:nvPr/>
          </p:nvSpPr>
          <p:spPr>
            <a:xfrm>
              <a:off x="4217328" y="5481269"/>
              <a:ext cx="46783" cy="448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53" name="Oval 352">
              <a:extLst>
                <a:ext uri="{FF2B5EF4-FFF2-40B4-BE49-F238E27FC236}">
                  <a16:creationId xmlns:a16="http://schemas.microsoft.com/office/drawing/2014/main" id="{FD7C542F-C2A0-481C-B3B1-B7D0548C3871}"/>
                </a:ext>
              </a:extLst>
            </p:cNvPr>
            <p:cNvSpPr/>
            <p:nvPr/>
          </p:nvSpPr>
          <p:spPr>
            <a:xfrm>
              <a:off x="3959297" y="5407060"/>
              <a:ext cx="46783" cy="448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54" name="Oval 353">
              <a:extLst>
                <a:ext uri="{FF2B5EF4-FFF2-40B4-BE49-F238E27FC236}">
                  <a16:creationId xmlns:a16="http://schemas.microsoft.com/office/drawing/2014/main" id="{B2723A86-DACD-44F7-8380-C376D9EE7235}"/>
                </a:ext>
              </a:extLst>
            </p:cNvPr>
            <p:cNvSpPr/>
            <p:nvPr/>
          </p:nvSpPr>
          <p:spPr>
            <a:xfrm>
              <a:off x="3712267" y="5233601"/>
              <a:ext cx="46783" cy="448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55" name="Oval 354">
              <a:extLst>
                <a:ext uri="{FF2B5EF4-FFF2-40B4-BE49-F238E27FC236}">
                  <a16:creationId xmlns:a16="http://schemas.microsoft.com/office/drawing/2014/main" id="{71EAE699-4522-4A6B-9797-560515B5D994}"/>
                </a:ext>
              </a:extLst>
            </p:cNvPr>
            <p:cNvSpPr/>
            <p:nvPr/>
          </p:nvSpPr>
          <p:spPr>
            <a:xfrm>
              <a:off x="3453485" y="5138661"/>
              <a:ext cx="46783" cy="448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56" name="Oval 355">
              <a:extLst>
                <a:ext uri="{FF2B5EF4-FFF2-40B4-BE49-F238E27FC236}">
                  <a16:creationId xmlns:a16="http://schemas.microsoft.com/office/drawing/2014/main" id="{4FCA343B-C092-40D0-8A84-67C030CB22B2}"/>
                </a:ext>
              </a:extLst>
            </p:cNvPr>
            <p:cNvSpPr/>
            <p:nvPr/>
          </p:nvSpPr>
          <p:spPr>
            <a:xfrm>
              <a:off x="3203812" y="4988675"/>
              <a:ext cx="46783" cy="448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57" name="Oval 356">
              <a:extLst>
                <a:ext uri="{FF2B5EF4-FFF2-40B4-BE49-F238E27FC236}">
                  <a16:creationId xmlns:a16="http://schemas.microsoft.com/office/drawing/2014/main" id="{E1D702BD-117C-4AA5-89F1-0942D496EE98}"/>
                </a:ext>
              </a:extLst>
            </p:cNvPr>
            <p:cNvSpPr/>
            <p:nvPr/>
          </p:nvSpPr>
          <p:spPr>
            <a:xfrm>
              <a:off x="2949533" y="4893266"/>
              <a:ext cx="46783" cy="448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58" name="Oval 357">
              <a:extLst>
                <a:ext uri="{FF2B5EF4-FFF2-40B4-BE49-F238E27FC236}">
                  <a16:creationId xmlns:a16="http://schemas.microsoft.com/office/drawing/2014/main" id="{B76BC168-2768-45AF-B529-DA5CB9C601EA}"/>
                </a:ext>
              </a:extLst>
            </p:cNvPr>
            <p:cNvSpPr/>
            <p:nvPr/>
          </p:nvSpPr>
          <p:spPr>
            <a:xfrm>
              <a:off x="2692060" y="4657250"/>
              <a:ext cx="46783" cy="448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59" name="Oval 358">
              <a:extLst>
                <a:ext uri="{FF2B5EF4-FFF2-40B4-BE49-F238E27FC236}">
                  <a16:creationId xmlns:a16="http://schemas.microsoft.com/office/drawing/2014/main" id="{38856697-3D6E-4211-8C42-58C107D8687F}"/>
                </a:ext>
              </a:extLst>
            </p:cNvPr>
            <p:cNvSpPr/>
            <p:nvPr/>
          </p:nvSpPr>
          <p:spPr>
            <a:xfrm>
              <a:off x="2441424" y="4520910"/>
              <a:ext cx="46783" cy="448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60" name="Oval 359">
              <a:extLst>
                <a:ext uri="{FF2B5EF4-FFF2-40B4-BE49-F238E27FC236}">
                  <a16:creationId xmlns:a16="http://schemas.microsoft.com/office/drawing/2014/main" id="{576B126B-0CD2-40EB-B7C0-95E26FBD09EF}"/>
                </a:ext>
              </a:extLst>
            </p:cNvPr>
            <p:cNvSpPr/>
            <p:nvPr/>
          </p:nvSpPr>
          <p:spPr>
            <a:xfrm>
              <a:off x="2176962" y="4379122"/>
              <a:ext cx="46783" cy="448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61" name="Oval 360">
              <a:extLst>
                <a:ext uri="{FF2B5EF4-FFF2-40B4-BE49-F238E27FC236}">
                  <a16:creationId xmlns:a16="http://schemas.microsoft.com/office/drawing/2014/main" id="{86B5939A-058D-461C-8F35-7037074F74EA}"/>
                </a:ext>
              </a:extLst>
            </p:cNvPr>
            <p:cNvSpPr/>
            <p:nvPr/>
          </p:nvSpPr>
          <p:spPr>
            <a:xfrm>
              <a:off x="1922186" y="4224194"/>
              <a:ext cx="46783" cy="448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63" name="Rectangle 362">
              <a:extLst>
                <a:ext uri="{FF2B5EF4-FFF2-40B4-BE49-F238E27FC236}">
                  <a16:creationId xmlns:a16="http://schemas.microsoft.com/office/drawing/2014/main" id="{51F69783-1E72-47F4-B75C-43305F1A0AEB}"/>
                </a:ext>
              </a:extLst>
            </p:cNvPr>
            <p:cNvSpPr/>
            <p:nvPr/>
          </p:nvSpPr>
          <p:spPr>
            <a:xfrm>
              <a:off x="1675233" y="4041620"/>
              <a:ext cx="46783" cy="4489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64" name="Rectangle 363">
              <a:extLst>
                <a:ext uri="{FF2B5EF4-FFF2-40B4-BE49-F238E27FC236}">
                  <a16:creationId xmlns:a16="http://schemas.microsoft.com/office/drawing/2014/main" id="{5BFFF1D7-887C-4FE7-BF8E-CB66AEEF06CB}"/>
                </a:ext>
              </a:extLst>
            </p:cNvPr>
            <p:cNvSpPr/>
            <p:nvPr/>
          </p:nvSpPr>
          <p:spPr>
            <a:xfrm>
              <a:off x="1916229" y="4339549"/>
              <a:ext cx="46783" cy="4489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65" name="Rectangle 364">
              <a:extLst>
                <a:ext uri="{FF2B5EF4-FFF2-40B4-BE49-F238E27FC236}">
                  <a16:creationId xmlns:a16="http://schemas.microsoft.com/office/drawing/2014/main" id="{A86C6BD5-8166-44E1-9C97-9A08FAABFBCB}"/>
                </a:ext>
              </a:extLst>
            </p:cNvPr>
            <p:cNvSpPr/>
            <p:nvPr/>
          </p:nvSpPr>
          <p:spPr>
            <a:xfrm>
              <a:off x="2173314" y="4038627"/>
              <a:ext cx="46783" cy="4489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66" name="Rectangle 365">
              <a:extLst>
                <a:ext uri="{FF2B5EF4-FFF2-40B4-BE49-F238E27FC236}">
                  <a16:creationId xmlns:a16="http://schemas.microsoft.com/office/drawing/2014/main" id="{85D9DF5D-FA4E-49BF-ABFD-1171753EA565}"/>
                </a:ext>
              </a:extLst>
            </p:cNvPr>
            <p:cNvSpPr/>
            <p:nvPr/>
          </p:nvSpPr>
          <p:spPr>
            <a:xfrm>
              <a:off x="2427836" y="4128651"/>
              <a:ext cx="46783" cy="4489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67" name="Rectangle 366">
              <a:extLst>
                <a:ext uri="{FF2B5EF4-FFF2-40B4-BE49-F238E27FC236}">
                  <a16:creationId xmlns:a16="http://schemas.microsoft.com/office/drawing/2014/main" id="{7B0F9CB7-68A1-4A45-AC18-3D162BD1F584}"/>
                </a:ext>
              </a:extLst>
            </p:cNvPr>
            <p:cNvSpPr/>
            <p:nvPr/>
          </p:nvSpPr>
          <p:spPr>
            <a:xfrm>
              <a:off x="2692059" y="4238610"/>
              <a:ext cx="46783" cy="4489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68" name="Rectangle 367">
              <a:extLst>
                <a:ext uri="{FF2B5EF4-FFF2-40B4-BE49-F238E27FC236}">
                  <a16:creationId xmlns:a16="http://schemas.microsoft.com/office/drawing/2014/main" id="{4C89E5BF-37D3-4082-A551-3348180AC74F}"/>
                </a:ext>
              </a:extLst>
            </p:cNvPr>
            <p:cNvSpPr/>
            <p:nvPr/>
          </p:nvSpPr>
          <p:spPr>
            <a:xfrm>
              <a:off x="2940935" y="4440687"/>
              <a:ext cx="46783" cy="4489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69" name="Rectangle 368">
              <a:extLst>
                <a:ext uri="{FF2B5EF4-FFF2-40B4-BE49-F238E27FC236}">
                  <a16:creationId xmlns:a16="http://schemas.microsoft.com/office/drawing/2014/main" id="{3DB84B5A-7A12-416F-8833-EDDB2C5EB1E9}"/>
                </a:ext>
              </a:extLst>
            </p:cNvPr>
            <p:cNvSpPr/>
            <p:nvPr/>
          </p:nvSpPr>
          <p:spPr>
            <a:xfrm>
              <a:off x="3194373" y="4632464"/>
              <a:ext cx="46783" cy="4489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70" name="Rectangle 369">
              <a:extLst>
                <a:ext uri="{FF2B5EF4-FFF2-40B4-BE49-F238E27FC236}">
                  <a16:creationId xmlns:a16="http://schemas.microsoft.com/office/drawing/2014/main" id="{05530C82-4722-48B2-B9C6-2D305BD0C009}"/>
                </a:ext>
              </a:extLst>
            </p:cNvPr>
            <p:cNvSpPr/>
            <p:nvPr/>
          </p:nvSpPr>
          <p:spPr>
            <a:xfrm>
              <a:off x="3460113" y="4672557"/>
              <a:ext cx="46783" cy="4489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71" name="Rectangle 370">
              <a:extLst>
                <a:ext uri="{FF2B5EF4-FFF2-40B4-BE49-F238E27FC236}">
                  <a16:creationId xmlns:a16="http://schemas.microsoft.com/office/drawing/2014/main" id="{AB607DF7-E4C1-4381-92CD-A6A752D6ED67}"/>
                </a:ext>
              </a:extLst>
            </p:cNvPr>
            <p:cNvSpPr/>
            <p:nvPr/>
          </p:nvSpPr>
          <p:spPr>
            <a:xfrm>
              <a:off x="3710436" y="4757215"/>
              <a:ext cx="46783" cy="4489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72" name="Rectangle 371">
              <a:extLst>
                <a:ext uri="{FF2B5EF4-FFF2-40B4-BE49-F238E27FC236}">
                  <a16:creationId xmlns:a16="http://schemas.microsoft.com/office/drawing/2014/main" id="{DF8767B3-BFAB-4C6D-8FC5-136BDD184902}"/>
                </a:ext>
              </a:extLst>
            </p:cNvPr>
            <p:cNvSpPr/>
            <p:nvPr/>
          </p:nvSpPr>
          <p:spPr>
            <a:xfrm>
              <a:off x="3973931" y="4712770"/>
              <a:ext cx="46783" cy="4489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73" name="Rectangle 372">
              <a:extLst>
                <a:ext uri="{FF2B5EF4-FFF2-40B4-BE49-F238E27FC236}">
                  <a16:creationId xmlns:a16="http://schemas.microsoft.com/office/drawing/2014/main" id="{567070BF-EB6E-4640-9038-DC666CBC538B}"/>
                </a:ext>
              </a:extLst>
            </p:cNvPr>
            <p:cNvSpPr/>
            <p:nvPr/>
          </p:nvSpPr>
          <p:spPr>
            <a:xfrm>
              <a:off x="4220664" y="4753447"/>
              <a:ext cx="46783" cy="4489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sp>
          <p:nvSpPr>
            <p:cNvPr id="374" name="Rectangle 373">
              <a:extLst>
                <a:ext uri="{FF2B5EF4-FFF2-40B4-BE49-F238E27FC236}">
                  <a16:creationId xmlns:a16="http://schemas.microsoft.com/office/drawing/2014/main" id="{7949398B-89CF-4758-8686-E03D89DB0F5F}"/>
                </a:ext>
              </a:extLst>
            </p:cNvPr>
            <p:cNvSpPr/>
            <p:nvPr/>
          </p:nvSpPr>
          <p:spPr>
            <a:xfrm>
              <a:off x="4859650" y="4431775"/>
              <a:ext cx="46783" cy="4489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defTabSz="914377">
                <a:defRPr/>
              </a:pPr>
              <a:endParaRPr lang="en-GB" sz="1400">
                <a:solidFill>
                  <a:srgbClr val="FFFFFF"/>
                </a:solidFill>
              </a:endParaRPr>
            </a:p>
          </p:txBody>
        </p:sp>
      </p:grpSp>
      <p:sp>
        <p:nvSpPr>
          <p:cNvPr id="375" name="Text Placeholder 2">
            <a:extLst>
              <a:ext uri="{FF2B5EF4-FFF2-40B4-BE49-F238E27FC236}">
                <a16:creationId xmlns:a16="http://schemas.microsoft.com/office/drawing/2014/main" id="{CE6107F2-EECC-4854-ADA4-9BB438CCCF6B}"/>
              </a:ext>
            </a:extLst>
          </p:cNvPr>
          <p:cNvSpPr txBox="1">
            <a:spLocks/>
          </p:cNvSpPr>
          <p:nvPr/>
        </p:nvSpPr>
        <p:spPr>
          <a:xfrm>
            <a:off x="2500395" y="6219832"/>
            <a:ext cx="9043605" cy="221032"/>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700" i="1" kern="1200">
                <a:solidFill>
                  <a:srgbClr val="939AA7"/>
                </a:solidFill>
                <a:latin typeface="Apis For Office" panose="020B0504010101010104" pitchFamily="34" charset="0"/>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Apis For Office" panose="020B0504010101010104" pitchFamily="34" charset="0"/>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Apis For Office" panose="020B0504010101010104" pitchFamily="34" charset="0"/>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Apis For Office" panose="020B0504010101010104" pitchFamily="34" charset="0"/>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Apis For Office" panose="020B0504010101010104" pitchFamily="34" charset="0"/>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Apis For Office" panose="020B0504010101010104" pitchFamily="34" charset="0"/>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Apis For Office" panose="020B0504010101010104" pitchFamily="34" charset="0"/>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Apis For Office" panose="020B0504010101010104" pitchFamily="34" charset="0"/>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Apis For Office" panose="020B0504010101010104" pitchFamily="34" charset="0"/>
                <a:ea typeface="+mn-ea"/>
                <a:cs typeface="+mn-cs"/>
              </a:defRPr>
            </a:lvl9pPr>
          </a:lstStyle>
          <a:p>
            <a:pPr defTabSz="914377">
              <a:defRPr/>
            </a:pPr>
            <a:r>
              <a:rPr lang="en-GB"/>
              <a:t>Mean observed changes in bodyweight with </a:t>
            </a:r>
            <a:r>
              <a:rPr lang="en-GB" err="1"/>
              <a:t>cagrilintide</a:t>
            </a:r>
            <a:r>
              <a:rPr lang="en-GB"/>
              <a:t> 0.16–4.5 mg in combination with </a:t>
            </a:r>
            <a:r>
              <a:rPr lang="en-GB" err="1"/>
              <a:t>semaglutide</a:t>
            </a:r>
            <a:r>
              <a:rPr lang="en-GB"/>
              <a:t> 2.4 mg from baseline by treatment week</a:t>
            </a:r>
            <a:endParaRPr lang="en-GB">
              <a:ea typeface="MS PGothic" pitchFamily="34" charset="-128"/>
            </a:endParaRPr>
          </a:p>
          <a:p>
            <a:pPr defTabSz="914377">
              <a:defRPr/>
            </a:pPr>
            <a:r>
              <a:rPr lang="en-GB">
                <a:ea typeface="MS PGothic" pitchFamily="34" charset="-128"/>
              </a:rPr>
              <a:t>Vertical reference lines represent first and last dosing of </a:t>
            </a:r>
            <a:r>
              <a:rPr lang="en-GB" err="1">
                <a:ea typeface="MS PGothic" pitchFamily="34" charset="-128"/>
              </a:rPr>
              <a:t>cagrilintide</a:t>
            </a:r>
            <a:r>
              <a:rPr lang="en-GB">
                <a:ea typeface="MS PGothic" pitchFamily="34" charset="-128"/>
              </a:rPr>
              <a:t> and </a:t>
            </a:r>
            <a:r>
              <a:rPr lang="en-GB" err="1">
                <a:ea typeface="MS PGothic" pitchFamily="34" charset="-128"/>
              </a:rPr>
              <a:t>semaglutide</a:t>
            </a:r>
            <a:r>
              <a:rPr lang="en-GB">
                <a:ea typeface="MS PGothic" pitchFamily="34" charset="-128"/>
              </a:rPr>
              <a:t>.</a:t>
            </a:r>
            <a:r>
              <a:rPr lang="en-GB" i="0"/>
              <a:t> </a:t>
            </a:r>
            <a:r>
              <a:rPr lang="en-GB"/>
              <a:t>Data for participants receiving treatment with placebo in combination with </a:t>
            </a:r>
            <a:r>
              <a:rPr lang="en-GB" err="1"/>
              <a:t>semaglutide</a:t>
            </a:r>
            <a:r>
              <a:rPr lang="en-GB"/>
              <a:t> 2.4 mg were pooled across cohorts; subset analyses of placebo groups for cohorts 1–5 (n=20) and cohort 6 (n=4) did not identify any differences in baseline characteristics</a:t>
            </a:r>
            <a:br>
              <a:rPr lang="en-GB">
                <a:ea typeface="MS PGothic" pitchFamily="34" charset="-128"/>
              </a:rPr>
            </a:br>
            <a:r>
              <a:rPr lang="en-GB" err="1">
                <a:ea typeface="MS PGothic" pitchFamily="34" charset="-128"/>
              </a:rPr>
              <a:t>Cagri</a:t>
            </a:r>
            <a:r>
              <a:rPr lang="en-GB">
                <a:ea typeface="MS PGothic" pitchFamily="34" charset="-128"/>
              </a:rPr>
              <a:t>, </a:t>
            </a:r>
            <a:r>
              <a:rPr lang="en-GB" err="1">
                <a:ea typeface="MS PGothic" pitchFamily="34" charset="-128"/>
              </a:rPr>
              <a:t>cagrilintide</a:t>
            </a:r>
            <a:r>
              <a:rPr lang="en-GB">
                <a:ea typeface="MS PGothic" pitchFamily="34" charset="-128"/>
              </a:rPr>
              <a:t>; CI, confidence intervals; </a:t>
            </a:r>
            <a:r>
              <a:rPr lang="en-GB" err="1">
                <a:ea typeface="MS PGothic" pitchFamily="34" charset="-128"/>
              </a:rPr>
              <a:t>sema</a:t>
            </a:r>
            <a:r>
              <a:rPr lang="en-GB">
                <a:ea typeface="MS PGothic" pitchFamily="34" charset="-128"/>
              </a:rPr>
              <a:t>, </a:t>
            </a:r>
            <a:r>
              <a:rPr lang="en-GB" err="1">
                <a:ea typeface="MS PGothic" pitchFamily="34" charset="-128"/>
              </a:rPr>
              <a:t>semaglutide</a:t>
            </a:r>
            <a:r>
              <a:rPr lang="en-GB">
                <a:ea typeface="MS PGothic" pitchFamily="34" charset="-128"/>
              </a:rPr>
              <a:t>.</a:t>
            </a:r>
          </a:p>
          <a:p>
            <a:pPr defTabSz="914377">
              <a:defRPr/>
            </a:pPr>
            <a:r>
              <a:rPr lang="en-GB" err="1"/>
              <a:t>Enebo</a:t>
            </a:r>
            <a:r>
              <a:rPr lang="en-GB">
                <a:cs typeface="Verdana" panose="020B0604030504040204" pitchFamily="34" charset="0"/>
              </a:rPr>
              <a:t> et al. </a:t>
            </a:r>
            <a:r>
              <a:rPr lang="en-GB"/>
              <a:t>Lancet. 2021 May 8;397(10286):1736-1748.</a:t>
            </a:r>
            <a:r>
              <a:rPr lang="en-GB">
                <a:ea typeface="MS PGothic" pitchFamily="34" charset="-128"/>
              </a:rPr>
              <a:t>.</a:t>
            </a:r>
          </a:p>
        </p:txBody>
      </p:sp>
      <p:sp>
        <p:nvSpPr>
          <p:cNvPr id="4" name="TextBox 3">
            <a:extLst>
              <a:ext uri="{FF2B5EF4-FFF2-40B4-BE49-F238E27FC236}">
                <a16:creationId xmlns:a16="http://schemas.microsoft.com/office/drawing/2014/main" id="{C728A0EA-7140-4BE4-920C-972647C27DA1}"/>
              </a:ext>
            </a:extLst>
          </p:cNvPr>
          <p:cNvSpPr txBox="1"/>
          <p:nvPr/>
        </p:nvSpPr>
        <p:spPr>
          <a:xfrm>
            <a:off x="5530983" y="4925762"/>
            <a:ext cx="147700" cy="180370"/>
          </a:xfrm>
          <a:prstGeom prst="rect">
            <a:avLst/>
          </a:prstGeom>
          <a:noFill/>
        </p:spPr>
        <p:txBody>
          <a:bodyPr wrap="square" lIns="0" tIns="0" rIns="0" bIns="0" rtlCol="0">
            <a:spAutoFit/>
          </a:bodyPr>
          <a:lstStyle/>
          <a:p>
            <a:pPr algn="ctr" defTabSz="914377">
              <a:lnSpc>
                <a:spcPct val="120000"/>
              </a:lnSpc>
              <a:defRPr/>
            </a:pPr>
            <a:r>
              <a:rPr lang="en-GB" sz="1051" b="1">
                <a:solidFill>
                  <a:srgbClr val="939AA7"/>
                </a:solidFill>
              </a:rPr>
              <a:t>X</a:t>
            </a:r>
          </a:p>
        </p:txBody>
      </p:sp>
      <p:cxnSp>
        <p:nvCxnSpPr>
          <p:cNvPr id="250" name="Connettore 2 249"/>
          <p:cNvCxnSpPr/>
          <p:nvPr/>
        </p:nvCxnSpPr>
        <p:spPr>
          <a:xfrm>
            <a:off x="5120738" y="4325761"/>
            <a:ext cx="12055" cy="11126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1" name="Stella a 5 punte 250"/>
          <p:cNvSpPr/>
          <p:nvPr/>
        </p:nvSpPr>
        <p:spPr>
          <a:xfrm>
            <a:off x="9313287" y="4581085"/>
            <a:ext cx="2328015" cy="15121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prstClr val="white"/>
                </a:solidFill>
              </a:rPr>
              <a:t>-17%</a:t>
            </a:r>
          </a:p>
        </p:txBody>
      </p:sp>
    </p:spTree>
    <p:extLst>
      <p:ext uri="{BB962C8B-B14F-4D97-AF65-F5344CB8AC3E}">
        <p14:creationId xmlns:p14="http://schemas.microsoft.com/office/powerpoint/2010/main" val="3803460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E45B7-022B-AA47-DFB3-608A569A027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6837E7D-BBB1-3CA8-66DC-78440F47B5A1}"/>
              </a:ext>
            </a:extLst>
          </p:cNvPr>
          <p:cNvSpPr>
            <a:spLocks noGrp="1"/>
          </p:cNvSpPr>
          <p:nvPr>
            <p:ph idx="1"/>
          </p:nvPr>
        </p:nvSpPr>
        <p:spPr/>
        <p:txBody>
          <a:bodyPr/>
          <a:lstStyle/>
          <a:p>
            <a:r>
              <a:rPr lang="it-IT" dirty="0"/>
              <a:t>SURMOUNT 5</a:t>
            </a:r>
          </a:p>
        </p:txBody>
      </p:sp>
      <p:sp>
        <p:nvSpPr>
          <p:cNvPr id="4" name="Segnaposto testo 3">
            <a:extLst>
              <a:ext uri="{FF2B5EF4-FFF2-40B4-BE49-F238E27FC236}">
                <a16:creationId xmlns:a16="http://schemas.microsoft.com/office/drawing/2014/main" id="{23137B25-C683-8ED2-8614-4D4027367DDC}"/>
              </a:ext>
            </a:extLst>
          </p:cNvPr>
          <p:cNvSpPr>
            <a:spLocks noGrp="1"/>
          </p:cNvSpPr>
          <p:nvPr>
            <p:ph type="body" sz="quarter" idx="13"/>
          </p:nvPr>
        </p:nvSpPr>
        <p:spPr/>
        <p:txBody>
          <a:bodyPr/>
          <a:lstStyle/>
          <a:p>
            <a:endParaRPr lang="it-IT"/>
          </a:p>
        </p:txBody>
      </p:sp>
    </p:spTree>
    <p:extLst>
      <p:ext uri="{BB962C8B-B14F-4D97-AF65-F5344CB8AC3E}">
        <p14:creationId xmlns:p14="http://schemas.microsoft.com/office/powerpoint/2010/main" val="4114103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D16108D-7B93-9D43-EAC3-07BD0C0FC1A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95A4929-79DE-E407-7F62-4A757C329854}"/>
              </a:ext>
            </a:extLst>
          </p:cNvPr>
          <p:cNvSpPr>
            <a:spLocks noGrp="1"/>
          </p:cNvSpPr>
          <p:nvPr>
            <p:ph type="body" sz="quarter" idx="13"/>
          </p:nvPr>
        </p:nvSpPr>
        <p:spPr/>
        <p:txBody>
          <a:bodyPr/>
          <a:lstStyle/>
          <a:p>
            <a:pPr marL="0" indent="0">
              <a:spcBef>
                <a:spcPts val="0"/>
              </a:spcBef>
              <a:buNone/>
            </a:pPr>
            <a:r>
              <a:rPr lang="en-US" sz="900" i="1" kern="0" dirty="0">
                <a:cs typeface="Arial" panose="020B0604020202020204" pitchFamily="34" charset="0"/>
              </a:rPr>
              <a:t>***</a:t>
            </a:r>
            <a:r>
              <a:rPr lang="en-US" sz="900" kern="0" dirty="0">
                <a:cs typeface="Arial" panose="020B0604020202020204" pitchFamily="34" charset="0"/>
              </a:rPr>
              <a:t>p&lt;.001 vs. semaglutide</a:t>
            </a:r>
            <a:r>
              <a:rPr lang="en-IN" dirty="0">
                <a:effectLst/>
              </a:rPr>
              <a:t>. </a:t>
            </a:r>
          </a:p>
          <a:p>
            <a:pPr marL="0" indent="0">
              <a:spcBef>
                <a:spcPts val="0"/>
              </a:spcBef>
              <a:buNone/>
            </a:pPr>
            <a:r>
              <a:rPr lang="en-IN" dirty="0">
                <a:effectLst/>
              </a:rPr>
              <a:t>Data are LSM </a:t>
            </a:r>
            <a:r>
              <a:rPr lang="en-IN" dirty="0"/>
              <a:t>(</a:t>
            </a:r>
            <a:r>
              <a:rPr lang="en-IN" dirty="0">
                <a:effectLst/>
              </a:rPr>
              <a:t>95% CI). </a:t>
            </a:r>
            <a:endParaRPr lang="en-GB" sz="900" kern="0" dirty="0">
              <a:cs typeface="Arial" panose="020B0604020202020204" pitchFamily="34" charset="0"/>
            </a:endParaRPr>
          </a:p>
          <a:p>
            <a:pPr marL="0" indent="0">
              <a:spcBef>
                <a:spcPts val="0"/>
              </a:spcBef>
              <a:buNone/>
            </a:pPr>
            <a:r>
              <a:rPr lang="en-GB" kern="0" dirty="0">
                <a:solidFill>
                  <a:srgbClr val="000000"/>
                </a:solidFill>
                <a:cs typeface="Arial" panose="020B0604020202020204" pitchFamily="34" charset="0"/>
              </a:rPr>
              <a:t>CI=Confidence Interval; ETD=Estimated Treatment Difference; FAS=Full Analysis Set; LSM=Least Squares Mean; M</a:t>
            </a:r>
            <a:r>
              <a:rPr lang="en-GB" sz="900" kern="0" dirty="0">
                <a:solidFill>
                  <a:srgbClr val="000000"/>
                </a:solidFill>
                <a:cs typeface="Arial" panose="020B0604020202020204" pitchFamily="34" charset="0"/>
              </a:rPr>
              <a:t>TD=Maximum Tolerated Dose.</a:t>
            </a:r>
          </a:p>
          <a:p>
            <a:pPr>
              <a:spcBef>
                <a:spcPts val="0"/>
              </a:spcBef>
            </a:pPr>
            <a:r>
              <a:rPr lang="da-DK" dirty="0"/>
              <a:t>Data from Aronne LJ, et al. </a:t>
            </a:r>
            <a:r>
              <a:rPr lang="da-DK" i="1" dirty="0"/>
              <a:t>N Engl J Med</a:t>
            </a:r>
            <a:r>
              <a:rPr lang="da-DK" dirty="0"/>
              <a:t>. 2025; in press</a:t>
            </a:r>
            <a:r>
              <a:rPr lang="da-DK" sz="900" b="0" i="0" dirty="0">
                <a:effectLst/>
                <a:cs typeface="Arial" panose="020B0604020202020204" pitchFamily="34" charset="0"/>
              </a:rPr>
              <a:t>.</a:t>
            </a:r>
            <a:endParaRPr lang="en-IN" dirty="0"/>
          </a:p>
        </p:txBody>
      </p:sp>
      <p:sp>
        <p:nvSpPr>
          <p:cNvPr id="21" name="Text Placeholder 20">
            <a:extLst>
              <a:ext uri="{FF2B5EF4-FFF2-40B4-BE49-F238E27FC236}">
                <a16:creationId xmlns:a16="http://schemas.microsoft.com/office/drawing/2014/main" id="{B794CB72-0592-D468-313C-A51512029186}"/>
              </a:ext>
            </a:extLst>
          </p:cNvPr>
          <p:cNvSpPr>
            <a:spLocks noGrp="1"/>
          </p:cNvSpPr>
          <p:nvPr>
            <p:ph type="body" sz="quarter" idx="14"/>
          </p:nvPr>
        </p:nvSpPr>
        <p:spPr/>
        <p:txBody>
          <a:bodyPr>
            <a:normAutofit fontScale="77500" lnSpcReduction="20000"/>
          </a:bodyPr>
          <a:lstStyle/>
          <a:p>
            <a:r>
              <a:rPr lang="en-US" dirty="0"/>
              <a:t>Modified Treatment Regimen Estimand</a:t>
            </a:r>
            <a:r>
              <a:rPr lang="en-IN" dirty="0"/>
              <a:t> (FAS)</a:t>
            </a:r>
          </a:p>
        </p:txBody>
      </p:sp>
      <p:sp>
        <p:nvSpPr>
          <p:cNvPr id="3" name="Title 2">
            <a:extLst>
              <a:ext uri="{FF2B5EF4-FFF2-40B4-BE49-F238E27FC236}">
                <a16:creationId xmlns:a16="http://schemas.microsoft.com/office/drawing/2014/main" id="{F3DDFBAC-4B7E-126E-7D37-3A9D05FAEA53}"/>
              </a:ext>
            </a:extLst>
          </p:cNvPr>
          <p:cNvSpPr>
            <a:spLocks noGrp="1"/>
          </p:cNvSpPr>
          <p:nvPr>
            <p:ph type="title"/>
          </p:nvPr>
        </p:nvSpPr>
        <p:spPr/>
        <p:txBody>
          <a:bodyPr/>
          <a:lstStyle/>
          <a:p>
            <a:r>
              <a:rPr lang="en-US" sz="3600"/>
              <a:t>Primary Endpoint: Percentage Change in Body Weight From Baseline to 72 Weeks</a:t>
            </a:r>
          </a:p>
        </p:txBody>
      </p:sp>
      <p:graphicFrame>
        <p:nvGraphicFramePr>
          <p:cNvPr id="32" name="Object 31">
            <a:extLst>
              <a:ext uri="{FF2B5EF4-FFF2-40B4-BE49-F238E27FC236}">
                <a16:creationId xmlns:a16="http://schemas.microsoft.com/office/drawing/2014/main" id="{4BEEE072-FC11-8F95-45A3-BFE0A82E998E}"/>
              </a:ext>
            </a:extLst>
          </p:cNvPr>
          <p:cNvGraphicFramePr>
            <a:graphicFrameLocks noChangeAspect="1"/>
          </p:cNvGraphicFramePr>
          <p:nvPr/>
        </p:nvGraphicFramePr>
        <p:xfrm>
          <a:off x="4562475" y="1304925"/>
          <a:ext cx="2803525" cy="4281488"/>
        </p:xfrm>
        <a:graphic>
          <a:graphicData uri="http://schemas.openxmlformats.org/presentationml/2006/ole">
            <mc:AlternateContent xmlns:mc="http://schemas.openxmlformats.org/markup-compatibility/2006">
              <mc:Choice xmlns:v="urn:schemas-microsoft-com:vml" Requires="v">
                <p:oleObj name="Prism 10" r:id="rId4" imgW="1481958" imgH="2265057" progId="Prism10.Document">
                  <p:embed/>
                </p:oleObj>
              </mc:Choice>
              <mc:Fallback>
                <p:oleObj name="Prism 10" r:id="rId4" imgW="1481958" imgH="2265057" progId="Prism10.Document">
                  <p:embed/>
                  <p:pic>
                    <p:nvPicPr>
                      <p:cNvPr id="32" name="Object 31">
                        <a:extLst>
                          <a:ext uri="{FF2B5EF4-FFF2-40B4-BE49-F238E27FC236}">
                            <a16:creationId xmlns:a16="http://schemas.microsoft.com/office/drawing/2014/main" id="{4BEEE072-FC11-8F95-45A3-BFE0A82E998E}"/>
                          </a:ext>
                        </a:extLst>
                      </p:cNvPr>
                      <p:cNvPicPr/>
                      <p:nvPr/>
                    </p:nvPicPr>
                    <p:blipFill>
                      <a:blip r:embed="rId5"/>
                      <a:stretch>
                        <a:fillRect/>
                      </a:stretch>
                    </p:blipFill>
                    <p:spPr>
                      <a:xfrm>
                        <a:off x="4562475" y="1304925"/>
                        <a:ext cx="2803525" cy="4281488"/>
                      </a:xfrm>
                      <a:prstGeom prst="rect">
                        <a:avLst/>
                      </a:prstGeom>
                    </p:spPr>
                  </p:pic>
                </p:oleObj>
              </mc:Fallback>
            </mc:AlternateContent>
          </a:graphicData>
        </a:graphic>
      </p:graphicFrame>
      <p:sp>
        <p:nvSpPr>
          <p:cNvPr id="2" name="Graphic 4">
            <a:hlinkClick r:id="rId6" action="ppaction://hlinksldjump"/>
            <a:extLst>
              <a:ext uri="{FF2B5EF4-FFF2-40B4-BE49-F238E27FC236}">
                <a16:creationId xmlns:a16="http://schemas.microsoft.com/office/drawing/2014/main" id="{8FF052CB-C6A0-0E61-130A-0F83733AB338}"/>
              </a:ext>
            </a:extLst>
          </p:cNvPr>
          <p:cNvSpPr/>
          <p:nvPr/>
        </p:nvSpPr>
        <p:spPr>
          <a:xfrm>
            <a:off x="11731878" y="65740"/>
            <a:ext cx="322961" cy="319030"/>
          </a:xfrm>
          <a:custGeom>
            <a:avLst/>
            <a:gdLst>
              <a:gd name="connsiteX0" fmla="*/ 13625 w 4373650"/>
              <a:gd name="connsiteY0" fmla="*/ 1425988 h 4390834"/>
              <a:gd name="connsiteX1" fmla="*/ 2186891 w 4373650"/>
              <a:gd name="connsiteY1" fmla="*/ 4858 h 4390834"/>
              <a:gd name="connsiteX2" fmla="*/ 2219691 w 4373650"/>
              <a:gd name="connsiteY2" fmla="*/ 4858 h 4390834"/>
              <a:gd name="connsiteX3" fmla="*/ 3290684 w 4373650"/>
              <a:gd name="connsiteY3" fmla="*/ 707422 h 4390834"/>
              <a:gd name="connsiteX4" fmla="*/ 3337079 w 4373650"/>
              <a:gd name="connsiteY4" fmla="*/ 682276 h 4390834"/>
              <a:gd name="connsiteX5" fmla="*/ 3337079 w 4373650"/>
              <a:gd name="connsiteY5" fmla="*/ 368522 h 4390834"/>
              <a:gd name="connsiteX6" fmla="*/ 3367027 w 4373650"/>
              <a:gd name="connsiteY6" fmla="*/ 338518 h 4390834"/>
              <a:gd name="connsiteX7" fmla="*/ 3731251 w 4373650"/>
              <a:gd name="connsiteY7" fmla="*/ 338518 h 4390834"/>
              <a:gd name="connsiteX8" fmla="*/ 3761198 w 4373650"/>
              <a:gd name="connsiteY8" fmla="*/ 368522 h 4390834"/>
              <a:gd name="connsiteX9" fmla="*/ 3761198 w 4373650"/>
              <a:gd name="connsiteY9" fmla="*/ 1004030 h 4390834"/>
              <a:gd name="connsiteX10" fmla="*/ 3774319 w 4373650"/>
              <a:gd name="connsiteY10" fmla="*/ 1028891 h 4390834"/>
              <a:gd name="connsiteX11" fmla="*/ 4360441 w 4373650"/>
              <a:gd name="connsiteY11" fmla="*/ 1426750 h 4390834"/>
              <a:gd name="connsiteX12" fmla="*/ 4343613 w 4373650"/>
              <a:gd name="connsiteY12" fmla="*/ 1481614 h 4390834"/>
              <a:gd name="connsiteX13" fmla="*/ 3915406 w 4373650"/>
              <a:gd name="connsiteY13" fmla="*/ 1481614 h 4390834"/>
              <a:gd name="connsiteX14" fmla="*/ 3885458 w 4373650"/>
              <a:gd name="connsiteY14" fmla="*/ 1511618 h 4390834"/>
              <a:gd name="connsiteX15" fmla="*/ 3885458 w 4373650"/>
              <a:gd name="connsiteY15" fmla="*/ 4360736 h 4390834"/>
              <a:gd name="connsiteX16" fmla="*/ 3855510 w 4373650"/>
              <a:gd name="connsiteY16" fmla="*/ 4390740 h 4390834"/>
              <a:gd name="connsiteX17" fmla="*/ 2913436 w 4373650"/>
              <a:gd name="connsiteY17" fmla="*/ 4390740 h 4390834"/>
              <a:gd name="connsiteX18" fmla="*/ 2883488 w 4373650"/>
              <a:gd name="connsiteY18" fmla="*/ 4360736 h 4390834"/>
              <a:gd name="connsiteX19" fmla="*/ 2883488 w 4373650"/>
              <a:gd name="connsiteY19" fmla="*/ 2823401 h 4390834"/>
              <a:gd name="connsiteX20" fmla="*/ 2853540 w 4373650"/>
              <a:gd name="connsiteY20" fmla="*/ 2793397 h 4390834"/>
              <a:gd name="connsiteX21" fmla="*/ 1509213 w 4373650"/>
              <a:gd name="connsiteY21" fmla="*/ 2793397 h 4390834"/>
              <a:gd name="connsiteX22" fmla="*/ 1479265 w 4373650"/>
              <a:gd name="connsiteY22" fmla="*/ 2823401 h 4390834"/>
              <a:gd name="connsiteX23" fmla="*/ 1479265 w 4373650"/>
              <a:gd name="connsiteY23" fmla="*/ 4360831 h 4390834"/>
              <a:gd name="connsiteX24" fmla="*/ 1449317 w 4373650"/>
              <a:gd name="connsiteY24" fmla="*/ 4390835 h 4390834"/>
              <a:gd name="connsiteX25" fmla="*/ 499827 w 4373650"/>
              <a:gd name="connsiteY25" fmla="*/ 4390835 h 4390834"/>
              <a:gd name="connsiteX26" fmla="*/ 469879 w 4373650"/>
              <a:gd name="connsiteY26" fmla="*/ 4360831 h 4390834"/>
              <a:gd name="connsiteX27" fmla="*/ 469879 w 4373650"/>
              <a:gd name="connsiteY27" fmla="*/ 1509427 h 4390834"/>
              <a:gd name="connsiteX28" fmla="*/ 439741 w 4373650"/>
              <a:gd name="connsiteY28" fmla="*/ 1479423 h 4390834"/>
              <a:gd name="connsiteX29" fmla="*/ 30168 w 4373650"/>
              <a:gd name="connsiteY29" fmla="*/ 1481233 h 4390834"/>
              <a:gd name="connsiteX30" fmla="*/ 13625 w 4373650"/>
              <a:gd name="connsiteY30" fmla="*/ 1425988 h 439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73650" h="4390834">
                <a:moveTo>
                  <a:pt x="13625" y="1425988"/>
                </a:moveTo>
                <a:lnTo>
                  <a:pt x="2186891" y="4858"/>
                </a:lnTo>
                <a:cubicBezTo>
                  <a:pt x="2196873" y="-1619"/>
                  <a:pt x="2209708" y="-1619"/>
                  <a:pt x="2219691" y="4858"/>
                </a:cubicBezTo>
                <a:lnTo>
                  <a:pt x="3290684" y="707422"/>
                </a:lnTo>
                <a:cubicBezTo>
                  <a:pt x="3310649" y="720471"/>
                  <a:pt x="3337079" y="706183"/>
                  <a:pt x="3337079" y="682276"/>
                </a:cubicBezTo>
                <a:lnTo>
                  <a:pt x="3337079" y="368522"/>
                </a:lnTo>
                <a:cubicBezTo>
                  <a:pt x="3337079" y="351949"/>
                  <a:pt x="3350485" y="338518"/>
                  <a:pt x="3367027" y="338518"/>
                </a:cubicBezTo>
                <a:lnTo>
                  <a:pt x="3731251" y="338518"/>
                </a:lnTo>
                <a:cubicBezTo>
                  <a:pt x="3747793" y="338518"/>
                  <a:pt x="3761198" y="351949"/>
                  <a:pt x="3761198" y="368522"/>
                </a:cubicBezTo>
                <a:lnTo>
                  <a:pt x="3761198" y="1004030"/>
                </a:lnTo>
                <a:cubicBezTo>
                  <a:pt x="3761198" y="1014031"/>
                  <a:pt x="3766142" y="1023271"/>
                  <a:pt x="3774319" y="1028891"/>
                </a:cubicBezTo>
                <a:lnTo>
                  <a:pt x="4360441" y="1426750"/>
                </a:lnTo>
                <a:cubicBezTo>
                  <a:pt x="4384875" y="1443323"/>
                  <a:pt x="4373181" y="1481614"/>
                  <a:pt x="4343613" y="1481614"/>
                </a:cubicBezTo>
                <a:lnTo>
                  <a:pt x="3915406" y="1481614"/>
                </a:lnTo>
                <a:cubicBezTo>
                  <a:pt x="3898863" y="1481614"/>
                  <a:pt x="3885458" y="1495044"/>
                  <a:pt x="3885458" y="1511618"/>
                </a:cubicBezTo>
                <a:lnTo>
                  <a:pt x="3885458" y="4360736"/>
                </a:lnTo>
                <a:cubicBezTo>
                  <a:pt x="3885458" y="4377309"/>
                  <a:pt x="3872053" y="4390740"/>
                  <a:pt x="3855510" y="4390740"/>
                </a:cubicBezTo>
                <a:lnTo>
                  <a:pt x="2913436" y="4390740"/>
                </a:lnTo>
                <a:cubicBezTo>
                  <a:pt x="2896893" y="4390740"/>
                  <a:pt x="2883488" y="4377309"/>
                  <a:pt x="2883488" y="4360736"/>
                </a:cubicBezTo>
                <a:lnTo>
                  <a:pt x="2883488" y="2823401"/>
                </a:lnTo>
                <a:cubicBezTo>
                  <a:pt x="2883488" y="2806827"/>
                  <a:pt x="2870083" y="2793397"/>
                  <a:pt x="2853540" y="2793397"/>
                </a:cubicBezTo>
                <a:lnTo>
                  <a:pt x="1509213" y="2793397"/>
                </a:lnTo>
                <a:cubicBezTo>
                  <a:pt x="1492670" y="2793397"/>
                  <a:pt x="1479265" y="2806827"/>
                  <a:pt x="1479265" y="2823401"/>
                </a:cubicBezTo>
                <a:lnTo>
                  <a:pt x="1479265" y="4360831"/>
                </a:lnTo>
                <a:cubicBezTo>
                  <a:pt x="1479265" y="4377405"/>
                  <a:pt x="1465860" y="4390835"/>
                  <a:pt x="1449317" y="4390835"/>
                </a:cubicBezTo>
                <a:lnTo>
                  <a:pt x="499827" y="4390835"/>
                </a:lnTo>
                <a:cubicBezTo>
                  <a:pt x="483284" y="4390835"/>
                  <a:pt x="469879" y="4377405"/>
                  <a:pt x="469879" y="4360831"/>
                </a:cubicBezTo>
                <a:lnTo>
                  <a:pt x="469879" y="1509427"/>
                </a:lnTo>
                <a:cubicBezTo>
                  <a:pt x="469879" y="1492758"/>
                  <a:pt x="456379" y="1479328"/>
                  <a:pt x="439741" y="1479423"/>
                </a:cubicBezTo>
                <a:lnTo>
                  <a:pt x="30168" y="1481233"/>
                </a:lnTo>
                <a:cubicBezTo>
                  <a:pt x="315" y="1481328"/>
                  <a:pt x="-11379" y="1442371"/>
                  <a:pt x="13625" y="1425988"/>
                </a:cubicBezTo>
                <a:close/>
              </a:path>
            </a:pathLst>
          </a:custGeom>
          <a:solidFill>
            <a:srgbClr val="E1251B"/>
          </a:solidFill>
          <a:ln w="9507" cap="flat">
            <a:solidFill>
              <a:srgbClr val="E1251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9">
            <a:extLst>
              <a:ext uri="{FF2B5EF4-FFF2-40B4-BE49-F238E27FC236}">
                <a16:creationId xmlns:a16="http://schemas.microsoft.com/office/drawing/2014/main" id="{ED31D752-1229-AA24-86FD-ADD897BD55B3}"/>
              </a:ext>
            </a:extLst>
          </p:cNvPr>
          <p:cNvSpPr txBox="1"/>
          <p:nvPr/>
        </p:nvSpPr>
        <p:spPr>
          <a:xfrm>
            <a:off x="7272000" y="4536000"/>
            <a:ext cx="3769781" cy="25853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212121"/>
                </a:solidFill>
                <a:effectLst/>
                <a:uLnTx/>
                <a:uFillTx/>
                <a:latin typeface="Arial"/>
                <a:cs typeface="Arial"/>
                <a:sym typeface="Arial"/>
              </a:rPr>
              <a:t>ETD: </a:t>
            </a:r>
            <a:r>
              <a:rPr kumimoji="0" lang="en-IN" sz="1200" b="1" i="0" u="none" strike="noStrike" kern="0" cap="none" spc="0" normalizeH="0" baseline="0" noProof="0">
                <a:ln>
                  <a:noFill/>
                </a:ln>
                <a:solidFill>
                  <a:srgbClr val="000000"/>
                </a:solidFill>
                <a:effectLst/>
                <a:uLnTx/>
                <a:uFillTx/>
                <a:latin typeface="Arial"/>
                <a:cs typeface="Arial"/>
                <a:sym typeface="Arial"/>
              </a:rPr>
              <a:t>−</a:t>
            </a:r>
            <a:r>
              <a:rPr kumimoji="0" lang="en-US" sz="1200" b="1" i="0" u="none" strike="noStrike" kern="0" cap="none" spc="0" normalizeH="0" baseline="0" noProof="0">
                <a:ln>
                  <a:noFill/>
                </a:ln>
                <a:solidFill>
                  <a:srgbClr val="212121"/>
                </a:solidFill>
                <a:effectLst/>
                <a:uLnTx/>
                <a:uFillTx/>
                <a:latin typeface="Arial"/>
                <a:cs typeface="Arial"/>
                <a:sym typeface="Arial"/>
              </a:rPr>
              <a:t>6.5% (</a:t>
            </a:r>
            <a:r>
              <a:rPr kumimoji="0" lang="en-IN" sz="1200" b="1" i="0" u="none" strike="noStrike" kern="0" cap="none" spc="0" normalizeH="0" baseline="0" noProof="0">
                <a:ln>
                  <a:noFill/>
                </a:ln>
                <a:solidFill>
                  <a:srgbClr val="000000"/>
                </a:solidFill>
                <a:effectLst/>
                <a:uLnTx/>
                <a:uFillTx/>
                <a:latin typeface="Arial"/>
                <a:cs typeface="Arial"/>
                <a:sym typeface="Arial"/>
              </a:rPr>
              <a:t>−</a:t>
            </a:r>
            <a:r>
              <a:rPr kumimoji="0" lang="en-US" sz="1200" b="1" i="0" u="none" strike="noStrike" kern="0" cap="none" spc="0" normalizeH="0" baseline="0" noProof="0">
                <a:ln>
                  <a:noFill/>
                </a:ln>
                <a:solidFill>
                  <a:srgbClr val="212121"/>
                </a:solidFill>
                <a:effectLst/>
                <a:uLnTx/>
                <a:uFillTx/>
                <a:latin typeface="Arial"/>
                <a:cs typeface="Arial"/>
                <a:sym typeface="Arial"/>
              </a:rPr>
              <a:t>8.1 to </a:t>
            </a:r>
            <a:r>
              <a:rPr kumimoji="0" lang="en-IN" sz="1200" b="1" i="0" u="none" strike="noStrike" kern="0" cap="none" spc="0" normalizeH="0" baseline="0" noProof="0">
                <a:ln>
                  <a:noFill/>
                </a:ln>
                <a:solidFill>
                  <a:srgbClr val="000000"/>
                </a:solidFill>
                <a:effectLst/>
                <a:uLnTx/>
                <a:uFillTx/>
                <a:latin typeface="Arial"/>
                <a:cs typeface="Arial"/>
                <a:sym typeface="Arial"/>
              </a:rPr>
              <a:t>−</a:t>
            </a:r>
            <a:r>
              <a:rPr kumimoji="0" lang="en-US" sz="1200" b="1" i="0" u="none" strike="noStrike" kern="0" cap="none" spc="0" normalizeH="0" baseline="0" noProof="0">
                <a:ln>
                  <a:noFill/>
                </a:ln>
                <a:solidFill>
                  <a:srgbClr val="212121"/>
                </a:solidFill>
                <a:effectLst/>
                <a:uLnTx/>
                <a:uFillTx/>
                <a:latin typeface="Arial"/>
                <a:cs typeface="Arial"/>
                <a:sym typeface="Arial"/>
              </a:rPr>
              <a:t>4.9)</a:t>
            </a:r>
          </a:p>
        </p:txBody>
      </p:sp>
      <p:grpSp>
        <p:nvGrpSpPr>
          <p:cNvPr id="24" name="Group 23">
            <a:extLst>
              <a:ext uri="{FF2B5EF4-FFF2-40B4-BE49-F238E27FC236}">
                <a16:creationId xmlns:a16="http://schemas.microsoft.com/office/drawing/2014/main" id="{3BE543D4-01BA-6306-EAA4-8646DCCC7DB9}"/>
              </a:ext>
            </a:extLst>
          </p:cNvPr>
          <p:cNvGrpSpPr/>
          <p:nvPr/>
        </p:nvGrpSpPr>
        <p:grpSpPr>
          <a:xfrm>
            <a:off x="3780000" y="5472000"/>
            <a:ext cx="4646245" cy="261773"/>
            <a:chOff x="4392085" y="5482423"/>
            <a:chExt cx="4297310" cy="300317"/>
          </a:xfrm>
        </p:grpSpPr>
        <p:grpSp>
          <p:nvGrpSpPr>
            <p:cNvPr id="13" name="Group 12">
              <a:extLst>
                <a:ext uri="{FF2B5EF4-FFF2-40B4-BE49-F238E27FC236}">
                  <a16:creationId xmlns:a16="http://schemas.microsoft.com/office/drawing/2014/main" id="{B4B9F70E-F4AB-BD5B-BAC6-DBD79E9774DC}"/>
                </a:ext>
              </a:extLst>
            </p:cNvPr>
            <p:cNvGrpSpPr/>
            <p:nvPr/>
          </p:nvGrpSpPr>
          <p:grpSpPr>
            <a:xfrm>
              <a:off x="4554204" y="5482423"/>
              <a:ext cx="4135191" cy="300317"/>
              <a:chOff x="4639689" y="2279637"/>
              <a:chExt cx="2754767" cy="300317"/>
            </a:xfrm>
          </p:grpSpPr>
          <p:grpSp>
            <p:nvGrpSpPr>
              <p:cNvPr id="15" name="Group 14">
                <a:extLst>
                  <a:ext uri="{FF2B5EF4-FFF2-40B4-BE49-F238E27FC236}">
                    <a16:creationId xmlns:a16="http://schemas.microsoft.com/office/drawing/2014/main" id="{120D01B4-7BB6-6DB7-0188-F39080635593}"/>
                  </a:ext>
                </a:extLst>
              </p:cNvPr>
              <p:cNvGrpSpPr/>
              <p:nvPr/>
            </p:nvGrpSpPr>
            <p:grpSpPr>
              <a:xfrm>
                <a:off x="5998196" y="2279824"/>
                <a:ext cx="1396260" cy="300130"/>
                <a:chOff x="6006823" y="2279824"/>
                <a:chExt cx="1396260" cy="300130"/>
              </a:xfrm>
            </p:grpSpPr>
            <p:sp>
              <p:nvSpPr>
                <p:cNvPr id="20" name="TextBox 19">
                  <a:extLst>
                    <a:ext uri="{FF2B5EF4-FFF2-40B4-BE49-F238E27FC236}">
                      <a16:creationId xmlns:a16="http://schemas.microsoft.com/office/drawing/2014/main" id="{6472A68F-80A3-8AF6-E539-C8180223429D}"/>
                    </a:ext>
                  </a:extLst>
                </p:cNvPr>
                <p:cNvSpPr txBox="1"/>
                <p:nvPr/>
              </p:nvSpPr>
              <p:spPr>
                <a:xfrm>
                  <a:off x="6088573" y="2279824"/>
                  <a:ext cx="1314510" cy="3001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100" b="0" i="0" u="none" strike="noStrike" kern="0" cap="none" spc="0" normalizeH="0" baseline="0" noProof="0">
                      <a:ln>
                        <a:noFill/>
                      </a:ln>
                      <a:solidFill>
                        <a:srgbClr val="000000"/>
                      </a:solidFill>
                      <a:effectLst/>
                      <a:uLnTx/>
                      <a:uFillTx/>
                      <a:latin typeface="Arial" panose="020B0604020202020204"/>
                      <a:cs typeface="Arial"/>
                      <a:sym typeface="Arial"/>
                    </a:rPr>
                    <a:t>Tirzepatide MTD (10 or 15 mg)</a:t>
                  </a:r>
                </a:p>
              </p:txBody>
            </p:sp>
            <p:sp>
              <p:nvSpPr>
                <p:cNvPr id="7" name="Rectangle 22">
                  <a:extLst>
                    <a:ext uri="{FF2B5EF4-FFF2-40B4-BE49-F238E27FC236}">
                      <a16:creationId xmlns:a16="http://schemas.microsoft.com/office/drawing/2014/main" id="{AE2C0275-51B9-4531-E36F-0E791AE6275A}"/>
                    </a:ext>
                  </a:extLst>
                </p:cNvPr>
                <p:cNvSpPr/>
                <p:nvPr/>
              </p:nvSpPr>
              <p:spPr>
                <a:xfrm>
                  <a:off x="6006823" y="2364323"/>
                  <a:ext cx="108000" cy="108000"/>
                </a:xfrm>
                <a:prstGeom prst="rect">
                  <a:avLst/>
                </a:prstGeom>
                <a:solidFill>
                  <a:srgbClr val="263F6A"/>
                </a:solidFill>
                <a:ln w="3175">
                  <a:solidFill>
                    <a:srgbClr val="0C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17" name="TextBox 16">
                <a:extLst>
                  <a:ext uri="{FF2B5EF4-FFF2-40B4-BE49-F238E27FC236}">
                    <a16:creationId xmlns:a16="http://schemas.microsoft.com/office/drawing/2014/main" id="{62F5F08C-5107-E08E-3E09-0A0C59A2A0FC}"/>
                  </a:ext>
                </a:extLst>
              </p:cNvPr>
              <p:cNvSpPr txBox="1"/>
              <p:nvPr/>
            </p:nvSpPr>
            <p:spPr>
              <a:xfrm>
                <a:off x="4639689" y="2279637"/>
                <a:ext cx="1440258" cy="300130"/>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100" b="0" i="0" u="none" strike="noStrike" kern="0" cap="none" spc="0" normalizeH="0" baseline="0" noProof="0">
                    <a:ln>
                      <a:noFill/>
                    </a:ln>
                    <a:solidFill>
                      <a:srgbClr val="000000"/>
                    </a:solidFill>
                    <a:effectLst/>
                    <a:uLnTx/>
                    <a:uFillTx/>
                    <a:latin typeface="Arial" panose="020B0604020202020204"/>
                    <a:cs typeface="Arial"/>
                    <a:sym typeface="Arial"/>
                  </a:rPr>
                  <a:t>Semaglutide MTD (1.7 or 2.4 mg) </a:t>
                </a:r>
              </a:p>
            </p:txBody>
          </p:sp>
        </p:grpSp>
        <p:sp>
          <p:nvSpPr>
            <p:cNvPr id="22" name="Rectangle 21">
              <a:extLst>
                <a:ext uri="{FF2B5EF4-FFF2-40B4-BE49-F238E27FC236}">
                  <a16:creationId xmlns:a16="http://schemas.microsoft.com/office/drawing/2014/main" id="{529C0D85-6ADB-F2E2-68BA-DACDDD7DE429}"/>
                </a:ext>
              </a:extLst>
            </p:cNvPr>
            <p:cNvSpPr/>
            <p:nvPr/>
          </p:nvSpPr>
          <p:spPr>
            <a:xfrm>
              <a:off x="4392085" y="5574541"/>
              <a:ext cx="162119" cy="108000"/>
            </a:xfrm>
            <a:prstGeom prst="rect">
              <a:avLst/>
            </a:prstGeom>
            <a:solidFill>
              <a:srgbClr val="B37539"/>
            </a:solidFill>
            <a:ln w="3175">
              <a:solidFill>
                <a:srgbClr val="B375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4" name="TextBox 3">
            <a:extLst>
              <a:ext uri="{FF2B5EF4-FFF2-40B4-BE49-F238E27FC236}">
                <a16:creationId xmlns:a16="http://schemas.microsoft.com/office/drawing/2014/main" id="{E8286B03-8DA3-32C9-EED6-AB1F9804CA31}"/>
              </a:ext>
            </a:extLst>
          </p:cNvPr>
          <p:cNvSpPr txBox="1"/>
          <p:nvPr/>
        </p:nvSpPr>
        <p:spPr>
          <a:xfrm rot="16200000">
            <a:off x="2484000" y="3132000"/>
            <a:ext cx="3955513" cy="388538"/>
          </a:xfrm>
          <a:prstGeom prst="rect">
            <a:avLst/>
          </a:prstGeom>
          <a:noFill/>
        </p:spPr>
        <p:txBody>
          <a:bodyPr wrap="none" lIns="0" tIns="0" rIns="0" bIns="0" rtlCol="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a:cs typeface="Arial"/>
                <a:sym typeface="Arial"/>
              </a:rPr>
              <a:t>Percent Body Weight Change </a:t>
            </a: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a:cs typeface="Arial"/>
                <a:sym typeface="Arial"/>
              </a:rPr>
              <a:t>From Baseline (%)</a:t>
            </a: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a:cs typeface="Arial"/>
              <a:sym typeface="Arial"/>
            </a:endParaRPr>
          </a:p>
        </p:txBody>
      </p:sp>
      <p:sp>
        <p:nvSpPr>
          <p:cNvPr id="6" name="TextBox 5">
            <a:extLst>
              <a:ext uri="{FF2B5EF4-FFF2-40B4-BE49-F238E27FC236}">
                <a16:creationId xmlns:a16="http://schemas.microsoft.com/office/drawing/2014/main" id="{B7546873-5FA0-9B9B-B6A1-D5E0111417EF}"/>
              </a:ext>
            </a:extLst>
          </p:cNvPr>
          <p:cNvSpPr txBox="1"/>
          <p:nvPr/>
        </p:nvSpPr>
        <p:spPr>
          <a:xfrm>
            <a:off x="7681478" y="1664031"/>
            <a:ext cx="3044825" cy="301082"/>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IN" sz="1400" b="0" i="0" u="none" strike="noStrike" kern="0" cap="none" spc="0" normalizeH="0" baseline="0" noProof="0" dirty="0">
                <a:ln>
                  <a:noFill/>
                </a:ln>
                <a:solidFill>
                  <a:srgbClr val="000000"/>
                </a:solidFill>
                <a:effectLst/>
                <a:uLnTx/>
                <a:uFillTx/>
                <a:latin typeface="Arial" panose="020B0604020202020204"/>
                <a:cs typeface="Arial"/>
                <a:sym typeface="Arial"/>
              </a:rPr>
              <a:t>Mean Baseline Weight=113.0 kg</a:t>
            </a:r>
          </a:p>
        </p:txBody>
      </p:sp>
      <p:sp>
        <p:nvSpPr>
          <p:cNvPr id="23" name="SLIDESOURCE_CONFIGUREDSTAMP_38"/>
          <p:cNvSpPr txBox="1"/>
          <p:nvPr/>
        </p:nvSpPr>
        <p:spPr>
          <a:xfrm>
            <a:off x="-952500" y="6858000"/>
            <a:ext cx="1" cy="1"/>
          </a:xfrm>
          <a:prstGeom prst="rect">
            <a:avLst/>
          </a:prstGeom>
          <a:noFill/>
        </p:spPr>
        <p:txBody>
          <a:bodyPr wrap="none" rtlCol="0" anchor="b">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dirty="0">
                <a:ln>
                  <a:noFill/>
                </a:ln>
                <a:solidFill>
                  <a:srgbClr val="000000"/>
                </a:solidFill>
                <a:effectLst/>
                <a:uLnTx/>
                <a:uFillTx/>
                <a:latin typeface="Arial"/>
                <a:cs typeface="Arial"/>
                <a:sym typeface="Arial"/>
              </a:rPr>
              <a:t>P1C</a:t>
            </a:r>
          </a:p>
        </p:txBody>
      </p:sp>
    </p:spTree>
    <p:custDataLst>
      <p:tags r:id="rId1"/>
    </p:custDataLst>
    <p:extLst>
      <p:ext uri="{BB962C8B-B14F-4D97-AF65-F5344CB8AC3E}">
        <p14:creationId xmlns:p14="http://schemas.microsoft.com/office/powerpoint/2010/main" val="3255868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494D21DD-C8D5-5C1F-8A70-C29EC385943F}"/>
              </a:ext>
            </a:extLst>
          </p:cNvPr>
          <p:cNvPicPr>
            <a:picLocks noChangeAspect="1"/>
          </p:cNvPicPr>
          <p:nvPr/>
        </p:nvPicPr>
        <p:blipFill>
          <a:blip r:embed="rId3"/>
          <a:srcRect t="34839" r="14805" b="13445"/>
          <a:stretch>
            <a:fillRect/>
          </a:stretch>
        </p:blipFill>
        <p:spPr>
          <a:xfrm>
            <a:off x="108418" y="86169"/>
            <a:ext cx="6740588" cy="1640911"/>
          </a:xfrm>
          <a:prstGeom prst="rect">
            <a:avLst/>
          </a:prstGeom>
        </p:spPr>
      </p:pic>
      <p:sp>
        <p:nvSpPr>
          <p:cNvPr id="6" name="CasellaDiTesto 5">
            <a:extLst>
              <a:ext uri="{FF2B5EF4-FFF2-40B4-BE49-F238E27FC236}">
                <a16:creationId xmlns:a16="http://schemas.microsoft.com/office/drawing/2014/main" id="{2468BCEB-E353-8B5B-3520-5D48DB0B8634}"/>
              </a:ext>
            </a:extLst>
          </p:cNvPr>
          <p:cNvSpPr txBox="1"/>
          <p:nvPr/>
        </p:nvSpPr>
        <p:spPr>
          <a:xfrm>
            <a:off x="7168690" y="3198167"/>
            <a:ext cx="3313241" cy="461665"/>
          </a:xfrm>
          <a:prstGeom prst="rect">
            <a:avLst/>
          </a:prstGeom>
          <a:noFill/>
        </p:spPr>
        <p:txBody>
          <a:bodyPr wrap="square">
            <a:spAutoFit/>
          </a:bodyPr>
          <a:lstStyle/>
          <a:p>
            <a:r>
              <a:rPr lang="en-US" sz="2400" b="1" i="0" u="none" strike="noStrike" baseline="0" dirty="0">
                <a:solidFill>
                  <a:srgbClr val="131413"/>
                </a:solidFill>
                <a:latin typeface="AdvTT577c760c"/>
              </a:rPr>
              <a:t>WEIGHT REGAIN (WR)</a:t>
            </a:r>
            <a:endParaRPr lang="it-IT" sz="2400" dirty="0"/>
          </a:p>
        </p:txBody>
      </p:sp>
      <p:sp>
        <p:nvSpPr>
          <p:cNvPr id="8" name="Rectangle 1">
            <a:extLst>
              <a:ext uri="{FF2B5EF4-FFF2-40B4-BE49-F238E27FC236}">
                <a16:creationId xmlns:a16="http://schemas.microsoft.com/office/drawing/2014/main" id="{AF7FF142-1A6A-8AD5-8F82-EDFB354B94AE}"/>
              </a:ext>
            </a:extLst>
          </p:cNvPr>
          <p:cNvSpPr>
            <a:spLocks noChangeArrowheads="1"/>
          </p:cNvSpPr>
          <p:nvPr/>
        </p:nvSpPr>
        <p:spPr bwMode="auto">
          <a:xfrm>
            <a:off x="2563468" y="2306852"/>
            <a:ext cx="7507632" cy="343692"/>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it-IT" altLang="it-IT" sz="2400" b="1" dirty="0">
                <a:solidFill>
                  <a:srgbClr val="1F1F1F"/>
                </a:solidFill>
              </a:rPr>
              <a:t>D</a:t>
            </a:r>
            <a:r>
              <a:rPr kumimoji="0" lang="it-IT" altLang="it-IT" sz="2400" b="1" i="0" u="none" strike="noStrike" cap="none" normalizeH="0" baseline="0" dirty="0">
                <a:ln>
                  <a:noFill/>
                </a:ln>
                <a:solidFill>
                  <a:srgbClr val="1F1F1F"/>
                </a:solidFill>
                <a:effectLst/>
              </a:rPr>
              <a:t>ue tipi di fallimento della perdita di peso: IWL e WR</a:t>
            </a:r>
            <a:r>
              <a:rPr kumimoji="0" lang="it-IT" altLang="it-IT" sz="2400" b="1" i="0" u="none" strike="noStrike" cap="none" normalizeH="0" baseline="0" dirty="0">
                <a:ln>
                  <a:noFill/>
                </a:ln>
                <a:solidFill>
                  <a:schemeClr val="tx1"/>
                </a:solidFill>
                <a:effectLst/>
              </a:rPr>
              <a:t> </a:t>
            </a:r>
          </a:p>
        </p:txBody>
      </p:sp>
      <p:sp>
        <p:nvSpPr>
          <p:cNvPr id="12" name="CasellaDiTesto 11">
            <a:extLst>
              <a:ext uri="{FF2B5EF4-FFF2-40B4-BE49-F238E27FC236}">
                <a16:creationId xmlns:a16="http://schemas.microsoft.com/office/drawing/2014/main" id="{45087596-1DF0-B55B-9D54-B55712757E3E}"/>
              </a:ext>
            </a:extLst>
          </p:cNvPr>
          <p:cNvSpPr txBox="1"/>
          <p:nvPr/>
        </p:nvSpPr>
        <p:spPr>
          <a:xfrm>
            <a:off x="1202619" y="3131631"/>
            <a:ext cx="4552186" cy="461665"/>
          </a:xfrm>
          <a:prstGeom prst="rect">
            <a:avLst/>
          </a:prstGeom>
          <a:noFill/>
        </p:spPr>
        <p:txBody>
          <a:bodyPr wrap="square">
            <a:spAutoFit/>
          </a:bodyPr>
          <a:lstStyle/>
          <a:p>
            <a:r>
              <a:rPr lang="en-US" sz="2400" b="1" i="0" u="none" strike="noStrike" baseline="0" dirty="0">
                <a:solidFill>
                  <a:srgbClr val="131413"/>
                </a:solidFill>
                <a:latin typeface="AdvTT577c760c"/>
              </a:rPr>
              <a:t>INSUFFICIENT WEIGHT LOSS (IWL)</a:t>
            </a:r>
            <a:endParaRPr lang="it-IT" sz="2400" dirty="0"/>
          </a:p>
        </p:txBody>
      </p:sp>
      <p:sp>
        <p:nvSpPr>
          <p:cNvPr id="16" name="CasellaDiTesto 15">
            <a:extLst>
              <a:ext uri="{FF2B5EF4-FFF2-40B4-BE49-F238E27FC236}">
                <a16:creationId xmlns:a16="http://schemas.microsoft.com/office/drawing/2014/main" id="{1F207ECE-71BF-56C1-1C3A-95C6B9806CC9}"/>
              </a:ext>
            </a:extLst>
          </p:cNvPr>
          <p:cNvSpPr txBox="1"/>
          <p:nvPr/>
        </p:nvSpPr>
        <p:spPr>
          <a:xfrm>
            <a:off x="1487672" y="3988158"/>
            <a:ext cx="3657882" cy="369332"/>
          </a:xfrm>
          <a:prstGeom prst="rect">
            <a:avLst/>
          </a:prstGeom>
          <a:noFill/>
        </p:spPr>
        <p:txBody>
          <a:bodyPr wrap="square">
            <a:spAutoFit/>
          </a:bodyPr>
          <a:lstStyle/>
          <a:p>
            <a:r>
              <a:rPr lang="en-US" sz="1800" b="0" i="0" u="none" strike="noStrike" baseline="0" dirty="0">
                <a:solidFill>
                  <a:srgbClr val="131413"/>
                </a:solidFill>
                <a:latin typeface="AdvTT3713a231"/>
              </a:rPr>
              <a:t>(EWL%) of &lt; 50% 18 months post-BS</a:t>
            </a:r>
            <a:endParaRPr lang="it-IT" dirty="0"/>
          </a:p>
        </p:txBody>
      </p:sp>
      <p:sp>
        <p:nvSpPr>
          <p:cNvPr id="18" name="CasellaDiTesto 17">
            <a:extLst>
              <a:ext uri="{FF2B5EF4-FFF2-40B4-BE49-F238E27FC236}">
                <a16:creationId xmlns:a16="http://schemas.microsoft.com/office/drawing/2014/main" id="{AD08CC00-F471-6866-6CB9-81E908B2C111}"/>
              </a:ext>
            </a:extLst>
          </p:cNvPr>
          <p:cNvSpPr txBox="1"/>
          <p:nvPr/>
        </p:nvSpPr>
        <p:spPr>
          <a:xfrm>
            <a:off x="6317284" y="3716482"/>
            <a:ext cx="4889432" cy="923330"/>
          </a:xfrm>
          <a:prstGeom prst="rect">
            <a:avLst/>
          </a:prstGeom>
          <a:noFill/>
        </p:spPr>
        <p:txBody>
          <a:bodyPr wrap="square">
            <a:spAutoFit/>
          </a:bodyPr>
          <a:lstStyle/>
          <a:p>
            <a:pPr algn="ctr"/>
            <a:r>
              <a:rPr lang="en-US" sz="1800" b="0" i="0" u="none" strike="noStrike" baseline="0" dirty="0">
                <a:solidFill>
                  <a:srgbClr val="131413"/>
                </a:solidFill>
                <a:latin typeface="AdvTT3713a231"/>
              </a:rPr>
              <a:t>Progressive weight regain that occurs after achievement of an initial successful weight loss (defined as EWL&gt;50%) </a:t>
            </a:r>
            <a:endParaRPr lang="it-IT" dirty="0"/>
          </a:p>
        </p:txBody>
      </p:sp>
      <p:pic>
        <p:nvPicPr>
          <p:cNvPr id="19" name="Immagine 18">
            <a:extLst>
              <a:ext uri="{FF2B5EF4-FFF2-40B4-BE49-F238E27FC236}">
                <a16:creationId xmlns:a16="http://schemas.microsoft.com/office/drawing/2014/main" id="{BFB1E06A-30FE-894F-73B8-077A52E19402}"/>
              </a:ext>
            </a:extLst>
          </p:cNvPr>
          <p:cNvPicPr>
            <a:picLocks noChangeAspect="1"/>
          </p:cNvPicPr>
          <p:nvPr/>
        </p:nvPicPr>
        <p:blipFill>
          <a:blip r:embed="rId3"/>
          <a:srcRect t="-1" r="66781" b="84846"/>
          <a:stretch>
            <a:fillRect/>
          </a:stretch>
        </p:blipFill>
        <p:spPr>
          <a:xfrm>
            <a:off x="8669337" y="301406"/>
            <a:ext cx="3308129" cy="605218"/>
          </a:xfrm>
          <a:prstGeom prst="rect">
            <a:avLst/>
          </a:prstGeom>
        </p:spPr>
      </p:pic>
      <p:sp>
        <p:nvSpPr>
          <p:cNvPr id="21" name="Rettangolo con angoli arrotondati 20">
            <a:extLst>
              <a:ext uri="{FF2B5EF4-FFF2-40B4-BE49-F238E27FC236}">
                <a16:creationId xmlns:a16="http://schemas.microsoft.com/office/drawing/2014/main" id="{6B29410F-E1C2-A312-4E77-13DE4F2ECE8B}"/>
              </a:ext>
            </a:extLst>
          </p:cNvPr>
          <p:cNvSpPr/>
          <p:nvPr/>
        </p:nvSpPr>
        <p:spPr>
          <a:xfrm>
            <a:off x="844545" y="2906522"/>
            <a:ext cx="5156556" cy="1963185"/>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con angoli arrotondati 21">
            <a:extLst>
              <a:ext uri="{FF2B5EF4-FFF2-40B4-BE49-F238E27FC236}">
                <a16:creationId xmlns:a16="http://schemas.microsoft.com/office/drawing/2014/main" id="{E7B32E04-76DF-9269-6403-2DBA220C4D9E}"/>
              </a:ext>
            </a:extLst>
          </p:cNvPr>
          <p:cNvSpPr/>
          <p:nvPr/>
        </p:nvSpPr>
        <p:spPr>
          <a:xfrm>
            <a:off x="6246468" y="2895892"/>
            <a:ext cx="5332388" cy="1963185"/>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5094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7" name="Object 46">
            <a:extLst>
              <a:ext uri="{FF2B5EF4-FFF2-40B4-BE49-F238E27FC236}">
                <a16:creationId xmlns:a16="http://schemas.microsoft.com/office/drawing/2014/main" id="{394A349D-1DE3-C4F3-F708-54D267104564}"/>
              </a:ext>
            </a:extLst>
          </p:cNvPr>
          <p:cNvGraphicFramePr>
            <a:graphicFrameLocks noChangeAspect="1"/>
          </p:cNvGraphicFramePr>
          <p:nvPr/>
        </p:nvGraphicFramePr>
        <p:xfrm>
          <a:off x="3351213" y="1481138"/>
          <a:ext cx="5614987" cy="3814762"/>
        </p:xfrm>
        <a:graphic>
          <a:graphicData uri="http://schemas.openxmlformats.org/presentationml/2006/ole">
            <mc:AlternateContent xmlns:mc="http://schemas.openxmlformats.org/markup-compatibility/2006">
              <mc:Choice xmlns:v="urn:schemas-microsoft-com:vml" Requires="v">
                <p:oleObj name="Prism 10" r:id="rId4" imgW="3488275" imgH="2370190" progId="Prism10.Document">
                  <p:embed/>
                </p:oleObj>
              </mc:Choice>
              <mc:Fallback>
                <p:oleObj name="Prism 10" r:id="rId4" imgW="3488275" imgH="2370190" progId="Prism10.Document">
                  <p:embed/>
                  <p:pic>
                    <p:nvPicPr>
                      <p:cNvPr id="47" name="Object 46">
                        <a:extLst>
                          <a:ext uri="{FF2B5EF4-FFF2-40B4-BE49-F238E27FC236}">
                            <a16:creationId xmlns:a16="http://schemas.microsoft.com/office/drawing/2014/main" id="{394A349D-1DE3-C4F3-F708-54D267104564}"/>
                          </a:ext>
                        </a:extLst>
                      </p:cNvPr>
                      <p:cNvPicPr/>
                      <p:nvPr/>
                    </p:nvPicPr>
                    <p:blipFill>
                      <a:blip r:embed="rId5"/>
                      <a:stretch>
                        <a:fillRect/>
                      </a:stretch>
                    </p:blipFill>
                    <p:spPr>
                      <a:xfrm>
                        <a:off x="3351213" y="1481138"/>
                        <a:ext cx="5614987" cy="3814762"/>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50EB3C5A-4364-2EBE-E690-66F90239B930}"/>
              </a:ext>
            </a:extLst>
          </p:cNvPr>
          <p:cNvSpPr>
            <a:spLocks noGrp="1"/>
          </p:cNvSpPr>
          <p:nvPr>
            <p:ph type="body" sz="quarter" idx="13"/>
          </p:nvPr>
        </p:nvSpPr>
        <p:spPr/>
        <p:txBody>
          <a:bodyPr/>
          <a:lstStyle/>
          <a:p>
            <a:pPr marL="0" indent="0">
              <a:spcBef>
                <a:spcPts val="0"/>
              </a:spcBef>
              <a:buNone/>
            </a:pPr>
            <a:r>
              <a:rPr lang="en-US" sz="900" kern="0" dirty="0">
                <a:cs typeface="Arial" panose="020B0604020202020204" pitchFamily="34" charset="0"/>
              </a:rPr>
              <a:t>***p&lt;.001 </a:t>
            </a:r>
            <a:r>
              <a:rPr lang="en-US" kern="0" dirty="0">
                <a:cs typeface="Arial" panose="020B0604020202020204" pitchFamily="34" charset="0"/>
              </a:rPr>
              <a:t>vs. semaglutide.</a:t>
            </a:r>
            <a:r>
              <a:rPr lang="en-IN" kern="0" dirty="0">
                <a:cs typeface="Arial" panose="020B0604020202020204" pitchFamily="34" charset="0"/>
              </a:rPr>
              <a:t> </a:t>
            </a:r>
          </a:p>
          <a:p>
            <a:pPr marL="0" indent="0">
              <a:spcBef>
                <a:spcPts val="0"/>
              </a:spcBef>
              <a:buNone/>
            </a:pPr>
            <a:r>
              <a:rPr lang="en-IN" dirty="0">
                <a:effectLst/>
              </a:rPr>
              <a:t>Data are </a:t>
            </a:r>
            <a:r>
              <a:rPr lang="en-IN" dirty="0"/>
              <a:t>LSM (</a:t>
            </a:r>
            <a:r>
              <a:rPr lang="en-IN" dirty="0">
                <a:effectLst/>
              </a:rPr>
              <a:t>95% CI). Percentages were calculated with the use of Rubin’s rules by combining the percentage of participants who met the target in imputed data sets. </a:t>
            </a:r>
            <a:endParaRPr lang="en-GB" sz="900" kern="0" dirty="0">
              <a:cs typeface="Arial" panose="020B0604020202020204" pitchFamily="34" charset="0"/>
            </a:endParaRPr>
          </a:p>
          <a:p>
            <a:pPr marL="0" indent="0">
              <a:spcBef>
                <a:spcPts val="0"/>
              </a:spcBef>
              <a:buNone/>
            </a:pPr>
            <a:r>
              <a:rPr lang="en-GB" kern="0" dirty="0">
                <a:solidFill>
                  <a:srgbClr val="000000"/>
                </a:solidFill>
                <a:cs typeface="Arial"/>
              </a:rPr>
              <a:t>CI=Confidence Interval; </a:t>
            </a:r>
            <a:r>
              <a:rPr lang="en-GB" kern="0" dirty="0">
                <a:solidFill>
                  <a:srgbClr val="000000"/>
                </a:solidFill>
                <a:cs typeface="Arial" panose="020B0604020202020204" pitchFamily="34" charset="0"/>
              </a:rPr>
              <a:t>FAS=Full Analysis Set; LSM=Least Squares Mean; M</a:t>
            </a:r>
            <a:r>
              <a:rPr lang="en-GB" sz="900" kern="0" dirty="0">
                <a:solidFill>
                  <a:srgbClr val="000000"/>
                </a:solidFill>
                <a:cs typeface="Arial" panose="020B0604020202020204" pitchFamily="34" charset="0"/>
              </a:rPr>
              <a:t>TD=Maximum Tolerated Dose.</a:t>
            </a:r>
          </a:p>
          <a:p>
            <a:pPr>
              <a:spcBef>
                <a:spcPts val="0"/>
              </a:spcBef>
            </a:pPr>
            <a:r>
              <a:rPr lang="da-DK" dirty="0"/>
              <a:t>Data from Aronne LJ, et al. </a:t>
            </a:r>
            <a:r>
              <a:rPr lang="da-DK" i="1" dirty="0"/>
              <a:t>N Engl J Med</a:t>
            </a:r>
            <a:r>
              <a:rPr lang="da-DK" dirty="0"/>
              <a:t>. 2025; in press</a:t>
            </a:r>
            <a:r>
              <a:rPr lang="da-DK" sz="900" b="0" i="0" dirty="0">
                <a:effectLst/>
                <a:cs typeface="Arial" panose="020B0604020202020204" pitchFamily="34" charset="0"/>
              </a:rPr>
              <a:t>.</a:t>
            </a:r>
            <a:endParaRPr lang="en-IN" dirty="0"/>
          </a:p>
        </p:txBody>
      </p:sp>
      <p:sp>
        <p:nvSpPr>
          <p:cNvPr id="23" name="Text Placeholder 22">
            <a:extLst>
              <a:ext uri="{FF2B5EF4-FFF2-40B4-BE49-F238E27FC236}">
                <a16:creationId xmlns:a16="http://schemas.microsoft.com/office/drawing/2014/main" id="{1B39DA3F-3A4E-3103-8642-4807B48D2E3F}"/>
              </a:ext>
            </a:extLst>
          </p:cNvPr>
          <p:cNvSpPr>
            <a:spLocks noGrp="1"/>
          </p:cNvSpPr>
          <p:nvPr>
            <p:ph type="body" sz="quarter" idx="14"/>
          </p:nvPr>
        </p:nvSpPr>
        <p:spPr/>
        <p:txBody>
          <a:bodyPr>
            <a:normAutofit fontScale="77500" lnSpcReduction="20000"/>
          </a:bodyPr>
          <a:lstStyle/>
          <a:p>
            <a:r>
              <a:rPr lang="en-US" dirty="0"/>
              <a:t>Modified Treatment Regimen Estimand</a:t>
            </a:r>
            <a:r>
              <a:rPr lang="en-IN" dirty="0"/>
              <a:t> (FAS)</a:t>
            </a:r>
          </a:p>
        </p:txBody>
      </p:sp>
      <p:sp>
        <p:nvSpPr>
          <p:cNvPr id="5" name="Title 4">
            <a:extLst>
              <a:ext uri="{FF2B5EF4-FFF2-40B4-BE49-F238E27FC236}">
                <a16:creationId xmlns:a16="http://schemas.microsoft.com/office/drawing/2014/main" id="{F4B2BE18-1540-DDA1-263F-6908C5578465}"/>
              </a:ext>
            </a:extLst>
          </p:cNvPr>
          <p:cNvSpPr>
            <a:spLocks noGrp="1"/>
          </p:cNvSpPr>
          <p:nvPr>
            <p:ph type="title"/>
          </p:nvPr>
        </p:nvSpPr>
        <p:spPr/>
        <p:txBody>
          <a:bodyPr/>
          <a:lstStyle/>
          <a:p>
            <a:r>
              <a:rPr lang="en-US" sz="3600" dirty="0"/>
              <a:t>Key Secondary Endpoints: Percentage of Participants Achieving Body Weight Reduction Targets</a:t>
            </a:r>
          </a:p>
        </p:txBody>
      </p:sp>
      <p:sp>
        <p:nvSpPr>
          <p:cNvPr id="3" name="Graphic 4">
            <a:hlinkClick r:id="rId6" action="ppaction://hlinksldjump"/>
            <a:extLst>
              <a:ext uri="{FF2B5EF4-FFF2-40B4-BE49-F238E27FC236}">
                <a16:creationId xmlns:a16="http://schemas.microsoft.com/office/drawing/2014/main" id="{83A4F2AB-6994-967E-67AA-12A4AE6B51E3}"/>
              </a:ext>
            </a:extLst>
          </p:cNvPr>
          <p:cNvSpPr/>
          <p:nvPr/>
        </p:nvSpPr>
        <p:spPr>
          <a:xfrm>
            <a:off x="11731878" y="65740"/>
            <a:ext cx="322961" cy="319030"/>
          </a:xfrm>
          <a:custGeom>
            <a:avLst/>
            <a:gdLst>
              <a:gd name="connsiteX0" fmla="*/ 13625 w 4373650"/>
              <a:gd name="connsiteY0" fmla="*/ 1425988 h 4390834"/>
              <a:gd name="connsiteX1" fmla="*/ 2186891 w 4373650"/>
              <a:gd name="connsiteY1" fmla="*/ 4858 h 4390834"/>
              <a:gd name="connsiteX2" fmla="*/ 2219691 w 4373650"/>
              <a:gd name="connsiteY2" fmla="*/ 4858 h 4390834"/>
              <a:gd name="connsiteX3" fmla="*/ 3290684 w 4373650"/>
              <a:gd name="connsiteY3" fmla="*/ 707422 h 4390834"/>
              <a:gd name="connsiteX4" fmla="*/ 3337079 w 4373650"/>
              <a:gd name="connsiteY4" fmla="*/ 682276 h 4390834"/>
              <a:gd name="connsiteX5" fmla="*/ 3337079 w 4373650"/>
              <a:gd name="connsiteY5" fmla="*/ 368522 h 4390834"/>
              <a:gd name="connsiteX6" fmla="*/ 3367027 w 4373650"/>
              <a:gd name="connsiteY6" fmla="*/ 338518 h 4390834"/>
              <a:gd name="connsiteX7" fmla="*/ 3731251 w 4373650"/>
              <a:gd name="connsiteY7" fmla="*/ 338518 h 4390834"/>
              <a:gd name="connsiteX8" fmla="*/ 3761198 w 4373650"/>
              <a:gd name="connsiteY8" fmla="*/ 368522 h 4390834"/>
              <a:gd name="connsiteX9" fmla="*/ 3761198 w 4373650"/>
              <a:gd name="connsiteY9" fmla="*/ 1004030 h 4390834"/>
              <a:gd name="connsiteX10" fmla="*/ 3774319 w 4373650"/>
              <a:gd name="connsiteY10" fmla="*/ 1028891 h 4390834"/>
              <a:gd name="connsiteX11" fmla="*/ 4360441 w 4373650"/>
              <a:gd name="connsiteY11" fmla="*/ 1426750 h 4390834"/>
              <a:gd name="connsiteX12" fmla="*/ 4343613 w 4373650"/>
              <a:gd name="connsiteY12" fmla="*/ 1481614 h 4390834"/>
              <a:gd name="connsiteX13" fmla="*/ 3915406 w 4373650"/>
              <a:gd name="connsiteY13" fmla="*/ 1481614 h 4390834"/>
              <a:gd name="connsiteX14" fmla="*/ 3885458 w 4373650"/>
              <a:gd name="connsiteY14" fmla="*/ 1511618 h 4390834"/>
              <a:gd name="connsiteX15" fmla="*/ 3885458 w 4373650"/>
              <a:gd name="connsiteY15" fmla="*/ 4360736 h 4390834"/>
              <a:gd name="connsiteX16" fmla="*/ 3855510 w 4373650"/>
              <a:gd name="connsiteY16" fmla="*/ 4390740 h 4390834"/>
              <a:gd name="connsiteX17" fmla="*/ 2913436 w 4373650"/>
              <a:gd name="connsiteY17" fmla="*/ 4390740 h 4390834"/>
              <a:gd name="connsiteX18" fmla="*/ 2883488 w 4373650"/>
              <a:gd name="connsiteY18" fmla="*/ 4360736 h 4390834"/>
              <a:gd name="connsiteX19" fmla="*/ 2883488 w 4373650"/>
              <a:gd name="connsiteY19" fmla="*/ 2823401 h 4390834"/>
              <a:gd name="connsiteX20" fmla="*/ 2853540 w 4373650"/>
              <a:gd name="connsiteY20" fmla="*/ 2793397 h 4390834"/>
              <a:gd name="connsiteX21" fmla="*/ 1509213 w 4373650"/>
              <a:gd name="connsiteY21" fmla="*/ 2793397 h 4390834"/>
              <a:gd name="connsiteX22" fmla="*/ 1479265 w 4373650"/>
              <a:gd name="connsiteY22" fmla="*/ 2823401 h 4390834"/>
              <a:gd name="connsiteX23" fmla="*/ 1479265 w 4373650"/>
              <a:gd name="connsiteY23" fmla="*/ 4360831 h 4390834"/>
              <a:gd name="connsiteX24" fmla="*/ 1449317 w 4373650"/>
              <a:gd name="connsiteY24" fmla="*/ 4390835 h 4390834"/>
              <a:gd name="connsiteX25" fmla="*/ 499827 w 4373650"/>
              <a:gd name="connsiteY25" fmla="*/ 4390835 h 4390834"/>
              <a:gd name="connsiteX26" fmla="*/ 469879 w 4373650"/>
              <a:gd name="connsiteY26" fmla="*/ 4360831 h 4390834"/>
              <a:gd name="connsiteX27" fmla="*/ 469879 w 4373650"/>
              <a:gd name="connsiteY27" fmla="*/ 1509427 h 4390834"/>
              <a:gd name="connsiteX28" fmla="*/ 439741 w 4373650"/>
              <a:gd name="connsiteY28" fmla="*/ 1479423 h 4390834"/>
              <a:gd name="connsiteX29" fmla="*/ 30168 w 4373650"/>
              <a:gd name="connsiteY29" fmla="*/ 1481233 h 4390834"/>
              <a:gd name="connsiteX30" fmla="*/ 13625 w 4373650"/>
              <a:gd name="connsiteY30" fmla="*/ 1425988 h 439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73650" h="4390834">
                <a:moveTo>
                  <a:pt x="13625" y="1425988"/>
                </a:moveTo>
                <a:lnTo>
                  <a:pt x="2186891" y="4858"/>
                </a:lnTo>
                <a:cubicBezTo>
                  <a:pt x="2196873" y="-1619"/>
                  <a:pt x="2209708" y="-1619"/>
                  <a:pt x="2219691" y="4858"/>
                </a:cubicBezTo>
                <a:lnTo>
                  <a:pt x="3290684" y="707422"/>
                </a:lnTo>
                <a:cubicBezTo>
                  <a:pt x="3310649" y="720471"/>
                  <a:pt x="3337079" y="706183"/>
                  <a:pt x="3337079" y="682276"/>
                </a:cubicBezTo>
                <a:lnTo>
                  <a:pt x="3337079" y="368522"/>
                </a:lnTo>
                <a:cubicBezTo>
                  <a:pt x="3337079" y="351949"/>
                  <a:pt x="3350485" y="338518"/>
                  <a:pt x="3367027" y="338518"/>
                </a:cubicBezTo>
                <a:lnTo>
                  <a:pt x="3731251" y="338518"/>
                </a:lnTo>
                <a:cubicBezTo>
                  <a:pt x="3747793" y="338518"/>
                  <a:pt x="3761198" y="351949"/>
                  <a:pt x="3761198" y="368522"/>
                </a:cubicBezTo>
                <a:lnTo>
                  <a:pt x="3761198" y="1004030"/>
                </a:lnTo>
                <a:cubicBezTo>
                  <a:pt x="3761198" y="1014031"/>
                  <a:pt x="3766142" y="1023271"/>
                  <a:pt x="3774319" y="1028891"/>
                </a:cubicBezTo>
                <a:lnTo>
                  <a:pt x="4360441" y="1426750"/>
                </a:lnTo>
                <a:cubicBezTo>
                  <a:pt x="4384875" y="1443323"/>
                  <a:pt x="4373181" y="1481614"/>
                  <a:pt x="4343613" y="1481614"/>
                </a:cubicBezTo>
                <a:lnTo>
                  <a:pt x="3915406" y="1481614"/>
                </a:lnTo>
                <a:cubicBezTo>
                  <a:pt x="3898863" y="1481614"/>
                  <a:pt x="3885458" y="1495044"/>
                  <a:pt x="3885458" y="1511618"/>
                </a:cubicBezTo>
                <a:lnTo>
                  <a:pt x="3885458" y="4360736"/>
                </a:lnTo>
                <a:cubicBezTo>
                  <a:pt x="3885458" y="4377309"/>
                  <a:pt x="3872053" y="4390740"/>
                  <a:pt x="3855510" y="4390740"/>
                </a:cubicBezTo>
                <a:lnTo>
                  <a:pt x="2913436" y="4390740"/>
                </a:lnTo>
                <a:cubicBezTo>
                  <a:pt x="2896893" y="4390740"/>
                  <a:pt x="2883488" y="4377309"/>
                  <a:pt x="2883488" y="4360736"/>
                </a:cubicBezTo>
                <a:lnTo>
                  <a:pt x="2883488" y="2823401"/>
                </a:lnTo>
                <a:cubicBezTo>
                  <a:pt x="2883488" y="2806827"/>
                  <a:pt x="2870083" y="2793397"/>
                  <a:pt x="2853540" y="2793397"/>
                </a:cubicBezTo>
                <a:lnTo>
                  <a:pt x="1509213" y="2793397"/>
                </a:lnTo>
                <a:cubicBezTo>
                  <a:pt x="1492670" y="2793397"/>
                  <a:pt x="1479265" y="2806827"/>
                  <a:pt x="1479265" y="2823401"/>
                </a:cubicBezTo>
                <a:lnTo>
                  <a:pt x="1479265" y="4360831"/>
                </a:lnTo>
                <a:cubicBezTo>
                  <a:pt x="1479265" y="4377405"/>
                  <a:pt x="1465860" y="4390835"/>
                  <a:pt x="1449317" y="4390835"/>
                </a:cubicBezTo>
                <a:lnTo>
                  <a:pt x="499827" y="4390835"/>
                </a:lnTo>
                <a:cubicBezTo>
                  <a:pt x="483284" y="4390835"/>
                  <a:pt x="469879" y="4377405"/>
                  <a:pt x="469879" y="4360831"/>
                </a:cubicBezTo>
                <a:lnTo>
                  <a:pt x="469879" y="1509427"/>
                </a:lnTo>
                <a:cubicBezTo>
                  <a:pt x="469879" y="1492758"/>
                  <a:pt x="456379" y="1479328"/>
                  <a:pt x="439741" y="1479423"/>
                </a:cubicBezTo>
                <a:lnTo>
                  <a:pt x="30168" y="1481233"/>
                </a:lnTo>
                <a:cubicBezTo>
                  <a:pt x="315" y="1481328"/>
                  <a:pt x="-11379" y="1442371"/>
                  <a:pt x="13625" y="1425988"/>
                </a:cubicBezTo>
                <a:close/>
              </a:path>
            </a:pathLst>
          </a:custGeom>
          <a:solidFill>
            <a:srgbClr val="E1251B"/>
          </a:solidFill>
          <a:ln w="9507" cap="flat">
            <a:solidFill>
              <a:srgbClr val="E1251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 name="Group 3">
            <a:extLst>
              <a:ext uri="{FF2B5EF4-FFF2-40B4-BE49-F238E27FC236}">
                <a16:creationId xmlns:a16="http://schemas.microsoft.com/office/drawing/2014/main" id="{9C799B0A-9141-E956-E768-9636CAF24AD1}"/>
              </a:ext>
            </a:extLst>
          </p:cNvPr>
          <p:cNvGrpSpPr/>
          <p:nvPr/>
        </p:nvGrpSpPr>
        <p:grpSpPr>
          <a:xfrm>
            <a:off x="3780000" y="5472000"/>
            <a:ext cx="4717652" cy="261773"/>
            <a:chOff x="4392085" y="5482423"/>
            <a:chExt cx="4363354" cy="300317"/>
          </a:xfrm>
        </p:grpSpPr>
        <p:grpSp>
          <p:nvGrpSpPr>
            <p:cNvPr id="6" name="Group 5">
              <a:extLst>
                <a:ext uri="{FF2B5EF4-FFF2-40B4-BE49-F238E27FC236}">
                  <a16:creationId xmlns:a16="http://schemas.microsoft.com/office/drawing/2014/main" id="{8074DB3A-6684-26AB-A619-9FF93A9D09C8}"/>
                </a:ext>
              </a:extLst>
            </p:cNvPr>
            <p:cNvGrpSpPr/>
            <p:nvPr/>
          </p:nvGrpSpPr>
          <p:grpSpPr>
            <a:xfrm>
              <a:off x="4554204" y="5482423"/>
              <a:ext cx="4201235" cy="300317"/>
              <a:chOff x="4639689" y="2279637"/>
              <a:chExt cx="2798764" cy="300317"/>
            </a:xfrm>
          </p:grpSpPr>
          <p:grpSp>
            <p:nvGrpSpPr>
              <p:cNvPr id="8" name="Group 7">
                <a:extLst>
                  <a:ext uri="{FF2B5EF4-FFF2-40B4-BE49-F238E27FC236}">
                    <a16:creationId xmlns:a16="http://schemas.microsoft.com/office/drawing/2014/main" id="{B38A2D78-9DA1-D43E-A7F7-424588C143A1}"/>
                  </a:ext>
                </a:extLst>
              </p:cNvPr>
              <p:cNvGrpSpPr/>
              <p:nvPr/>
            </p:nvGrpSpPr>
            <p:grpSpPr>
              <a:xfrm>
                <a:off x="5998196" y="2279824"/>
                <a:ext cx="1440257" cy="300130"/>
                <a:chOff x="6006823" y="2279824"/>
                <a:chExt cx="1440257" cy="300130"/>
              </a:xfrm>
            </p:grpSpPr>
            <p:sp>
              <p:nvSpPr>
                <p:cNvPr id="10" name="TextBox 9">
                  <a:extLst>
                    <a:ext uri="{FF2B5EF4-FFF2-40B4-BE49-F238E27FC236}">
                      <a16:creationId xmlns:a16="http://schemas.microsoft.com/office/drawing/2014/main" id="{F0595DD0-2E25-ABF0-01A4-369D38C9A9D8}"/>
                    </a:ext>
                  </a:extLst>
                </p:cNvPr>
                <p:cNvSpPr txBox="1"/>
                <p:nvPr/>
              </p:nvSpPr>
              <p:spPr>
                <a:xfrm>
                  <a:off x="6088573" y="2279824"/>
                  <a:ext cx="1358507" cy="3001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100" b="0" i="0" u="none" strike="noStrike" kern="0" cap="none" spc="0" normalizeH="0" baseline="0" noProof="0" dirty="0">
                      <a:ln>
                        <a:noFill/>
                      </a:ln>
                      <a:solidFill>
                        <a:srgbClr val="000000"/>
                      </a:solidFill>
                      <a:effectLst/>
                      <a:uLnTx/>
                      <a:uFillTx/>
                      <a:latin typeface="Arial" panose="020B0604020202020204"/>
                      <a:cs typeface="Arial"/>
                      <a:sym typeface="Arial"/>
                    </a:rPr>
                    <a:t>Tirzepatide MTD (10 or 15 mg)</a:t>
                  </a:r>
                </a:p>
              </p:txBody>
            </p:sp>
            <p:sp>
              <p:nvSpPr>
                <p:cNvPr id="11" name="Rectangle 10">
                  <a:extLst>
                    <a:ext uri="{FF2B5EF4-FFF2-40B4-BE49-F238E27FC236}">
                      <a16:creationId xmlns:a16="http://schemas.microsoft.com/office/drawing/2014/main" id="{8D1BFCD1-63B2-8A0F-D5CD-F04AF03F8E57}"/>
                    </a:ext>
                  </a:extLst>
                </p:cNvPr>
                <p:cNvSpPr/>
                <p:nvPr/>
              </p:nvSpPr>
              <p:spPr>
                <a:xfrm>
                  <a:off x="6006823" y="2364323"/>
                  <a:ext cx="108000" cy="108000"/>
                </a:xfrm>
                <a:prstGeom prst="rect">
                  <a:avLst/>
                </a:prstGeom>
                <a:solidFill>
                  <a:srgbClr val="263F6A"/>
                </a:solidFill>
                <a:ln w="3175">
                  <a:solidFill>
                    <a:srgbClr val="0C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9" name="TextBox 8">
                <a:extLst>
                  <a:ext uri="{FF2B5EF4-FFF2-40B4-BE49-F238E27FC236}">
                    <a16:creationId xmlns:a16="http://schemas.microsoft.com/office/drawing/2014/main" id="{DAC7490B-D8B7-C57D-EC1B-027D1DD1E1FB}"/>
                  </a:ext>
                </a:extLst>
              </p:cNvPr>
              <p:cNvSpPr txBox="1"/>
              <p:nvPr/>
            </p:nvSpPr>
            <p:spPr>
              <a:xfrm>
                <a:off x="4639689" y="2279637"/>
                <a:ext cx="1440258" cy="300130"/>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100" b="0" i="0" u="none" strike="noStrike" kern="0" cap="none" spc="0" normalizeH="0" baseline="0" noProof="0">
                    <a:ln>
                      <a:noFill/>
                    </a:ln>
                    <a:solidFill>
                      <a:srgbClr val="000000"/>
                    </a:solidFill>
                    <a:effectLst/>
                    <a:uLnTx/>
                    <a:uFillTx/>
                    <a:latin typeface="Arial" panose="020B0604020202020204"/>
                    <a:cs typeface="Arial"/>
                    <a:sym typeface="Arial"/>
                  </a:rPr>
                  <a:t>Semaglutide MTD (1.7 or 2.4 mg) </a:t>
                </a:r>
              </a:p>
            </p:txBody>
          </p:sp>
        </p:grpSp>
        <p:sp>
          <p:nvSpPr>
            <p:cNvPr id="7" name="Rectangle 6">
              <a:extLst>
                <a:ext uri="{FF2B5EF4-FFF2-40B4-BE49-F238E27FC236}">
                  <a16:creationId xmlns:a16="http://schemas.microsoft.com/office/drawing/2014/main" id="{5A6FB6A8-FF53-8617-6671-2DE6B0D30888}"/>
                </a:ext>
              </a:extLst>
            </p:cNvPr>
            <p:cNvSpPr/>
            <p:nvPr/>
          </p:nvSpPr>
          <p:spPr>
            <a:xfrm>
              <a:off x="4392085" y="5574541"/>
              <a:ext cx="162119" cy="108000"/>
            </a:xfrm>
            <a:prstGeom prst="rect">
              <a:avLst/>
            </a:prstGeom>
            <a:solidFill>
              <a:srgbClr val="B37539"/>
            </a:solidFill>
            <a:ln w="3175">
              <a:solidFill>
                <a:srgbClr val="B375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12" name="TextBox 11">
            <a:extLst>
              <a:ext uri="{FF2B5EF4-FFF2-40B4-BE49-F238E27FC236}">
                <a16:creationId xmlns:a16="http://schemas.microsoft.com/office/drawing/2014/main" id="{51C142F1-46AE-56AA-90D3-62DD399B9839}"/>
              </a:ext>
            </a:extLst>
          </p:cNvPr>
          <p:cNvSpPr txBox="1"/>
          <p:nvPr/>
        </p:nvSpPr>
        <p:spPr>
          <a:xfrm rot="16200000">
            <a:off x="2448000" y="3060000"/>
            <a:ext cx="1641988" cy="496528"/>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IN" sz="1400" b="0" i="0" u="none" strike="noStrike" kern="0" cap="none" spc="0" normalizeH="0" baseline="0" noProof="0">
                <a:ln>
                  <a:noFill/>
                </a:ln>
                <a:solidFill>
                  <a:srgbClr val="000000"/>
                </a:solidFill>
                <a:effectLst/>
                <a:uLnTx/>
                <a:uFillTx/>
                <a:latin typeface="Arial" panose="020B0604020202020204"/>
                <a:cs typeface="Arial"/>
                <a:sym typeface="Arial"/>
              </a:rPr>
              <a:t> Participants (%)</a:t>
            </a:r>
          </a:p>
        </p:txBody>
      </p:sp>
      <p:sp>
        <p:nvSpPr>
          <p:cNvPr id="13" name="TextBox 12">
            <a:extLst>
              <a:ext uri="{FF2B5EF4-FFF2-40B4-BE49-F238E27FC236}">
                <a16:creationId xmlns:a16="http://schemas.microsoft.com/office/drawing/2014/main" id="{A01A9114-99BA-8353-FA86-4712E958C6FA}"/>
              </a:ext>
            </a:extLst>
          </p:cNvPr>
          <p:cNvSpPr txBox="1"/>
          <p:nvPr/>
        </p:nvSpPr>
        <p:spPr>
          <a:xfrm>
            <a:off x="4400366" y="5193893"/>
            <a:ext cx="3379380" cy="22252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IN" sz="1400" b="0" i="0" u="none" strike="noStrike" kern="0" cap="none" spc="0" normalizeH="0" baseline="0" noProof="0">
                <a:ln>
                  <a:noFill/>
                </a:ln>
                <a:solidFill>
                  <a:srgbClr val="000000"/>
                </a:solidFill>
                <a:effectLst/>
                <a:uLnTx/>
                <a:uFillTx/>
                <a:latin typeface="Arial" panose="020B0604020202020204"/>
                <a:cs typeface="Arial"/>
                <a:sym typeface="Arial"/>
              </a:rPr>
              <a:t>Percentage Weight Reduction Target </a:t>
            </a:r>
          </a:p>
        </p:txBody>
      </p:sp>
      <p:sp>
        <p:nvSpPr>
          <p:cNvPr id="24" name="SLIDESOURCE_CONFIGUREDSTAMP_38"/>
          <p:cNvSpPr txBox="1"/>
          <p:nvPr/>
        </p:nvSpPr>
        <p:spPr>
          <a:xfrm>
            <a:off x="-952500" y="6858000"/>
            <a:ext cx="1" cy="1"/>
          </a:xfrm>
          <a:prstGeom prst="rect">
            <a:avLst/>
          </a:prstGeom>
          <a:noFill/>
        </p:spPr>
        <p:txBody>
          <a:bodyPr wrap="none" rtlCol="0" anchor="b">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dirty="0">
                <a:ln>
                  <a:noFill/>
                </a:ln>
                <a:solidFill>
                  <a:srgbClr val="000000"/>
                </a:solidFill>
                <a:effectLst/>
                <a:uLnTx/>
                <a:uFillTx/>
                <a:latin typeface="Arial"/>
                <a:cs typeface="Arial"/>
                <a:sym typeface="Arial"/>
              </a:rPr>
              <a:t>P1F</a:t>
            </a:r>
          </a:p>
        </p:txBody>
      </p:sp>
    </p:spTree>
    <p:custDataLst>
      <p:tags r:id="rId1"/>
    </p:custDataLst>
    <p:extLst>
      <p:ext uri="{BB962C8B-B14F-4D97-AF65-F5344CB8AC3E}">
        <p14:creationId xmlns:p14="http://schemas.microsoft.com/office/powerpoint/2010/main" val="4158662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A6D39501-4B33-81F5-8676-987730CB58AD}"/>
              </a:ext>
            </a:extLst>
          </p:cNvPr>
          <p:cNvSpPr txBox="1"/>
          <p:nvPr/>
        </p:nvSpPr>
        <p:spPr>
          <a:xfrm>
            <a:off x="880110" y="2783860"/>
            <a:ext cx="10908030" cy="523220"/>
          </a:xfrm>
          <a:prstGeom prst="rect">
            <a:avLst/>
          </a:prstGeom>
          <a:noFill/>
        </p:spPr>
        <p:txBody>
          <a:bodyPr wrap="square" rtlCol="0">
            <a:spAutoFit/>
          </a:bodyPr>
          <a:lstStyle/>
          <a:p>
            <a:r>
              <a:rPr lang="it-IT" sz="2800" b="1" i="1" dirty="0"/>
              <a:t>USO DI FARMACI ANTI-OBESITA' DOPO CHIRURGIA BARIATRICA? </a:t>
            </a:r>
          </a:p>
        </p:txBody>
      </p:sp>
    </p:spTree>
    <p:extLst>
      <p:ext uri="{BB962C8B-B14F-4D97-AF65-F5344CB8AC3E}">
        <p14:creationId xmlns:p14="http://schemas.microsoft.com/office/powerpoint/2010/main" val="1144893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7C0BAE0-9BB4-6956-B268-58F78C75F818}"/>
              </a:ext>
            </a:extLst>
          </p:cNvPr>
          <p:cNvSpPr txBox="1"/>
          <p:nvPr/>
        </p:nvSpPr>
        <p:spPr>
          <a:xfrm>
            <a:off x="10090756" y="6642556"/>
            <a:ext cx="2101244" cy="215444"/>
          </a:xfrm>
          <a:prstGeom prst="rect">
            <a:avLst/>
          </a:prstGeom>
          <a:noFill/>
        </p:spPr>
        <p:txBody>
          <a:bodyPr wrap="square">
            <a:spAutoFit/>
          </a:bodyPr>
          <a:lstStyle/>
          <a:p>
            <a:pPr algn="l"/>
            <a:r>
              <a:rPr lang="it-IT" sz="800" b="1" i="1" u="none" strike="noStrike" baseline="0" dirty="0">
                <a:solidFill>
                  <a:srgbClr val="B60014"/>
                </a:solidFill>
                <a:latin typeface="Shaker2Lancet-BoldItalic"/>
              </a:rPr>
              <a:t>Lancet </a:t>
            </a:r>
            <a:r>
              <a:rPr lang="it-IT" sz="800" b="1" i="1" u="none" strike="noStrike" baseline="0" dirty="0" err="1">
                <a:solidFill>
                  <a:srgbClr val="B60014"/>
                </a:solidFill>
                <a:latin typeface="Shaker2Lancet-BoldItalic"/>
              </a:rPr>
              <a:t>Diabetes</a:t>
            </a:r>
            <a:r>
              <a:rPr lang="it-IT" sz="800" b="1" i="1" u="none" strike="noStrike" baseline="0" dirty="0">
                <a:solidFill>
                  <a:srgbClr val="B60014"/>
                </a:solidFill>
                <a:latin typeface="Shaker2Lancet-BoldItalic"/>
              </a:rPr>
              <a:t> </a:t>
            </a:r>
            <a:r>
              <a:rPr lang="it-IT" sz="800" b="1" i="1" u="none" strike="noStrike" baseline="0" dirty="0" err="1">
                <a:solidFill>
                  <a:srgbClr val="B60014"/>
                </a:solidFill>
                <a:latin typeface="Shaker2Lancet-BoldItalic"/>
              </a:rPr>
              <a:t>Endocrinol</a:t>
            </a:r>
            <a:r>
              <a:rPr lang="it-IT" sz="800" b="1" i="1" u="none" strike="noStrike" baseline="0" dirty="0">
                <a:solidFill>
                  <a:srgbClr val="B60014"/>
                </a:solidFill>
                <a:latin typeface="Shaker2Lancet-BoldItalic"/>
              </a:rPr>
              <a:t> </a:t>
            </a:r>
            <a:r>
              <a:rPr lang="it-IT" sz="800" b="1" i="0" u="none" strike="noStrike" baseline="0" dirty="0">
                <a:solidFill>
                  <a:srgbClr val="B60014"/>
                </a:solidFill>
                <a:latin typeface="Shaker2Lancet-Bold"/>
              </a:rPr>
              <a:t>2019; 7: 549–59</a:t>
            </a:r>
            <a:endParaRPr lang="it-IT" dirty="0"/>
          </a:p>
        </p:txBody>
      </p:sp>
      <p:sp>
        <p:nvSpPr>
          <p:cNvPr id="7" name="CasellaDiTesto 6">
            <a:extLst>
              <a:ext uri="{FF2B5EF4-FFF2-40B4-BE49-F238E27FC236}">
                <a16:creationId xmlns:a16="http://schemas.microsoft.com/office/drawing/2014/main" id="{73A01F46-0D61-6825-3A3F-1200A868826E}"/>
              </a:ext>
            </a:extLst>
          </p:cNvPr>
          <p:cNvSpPr txBox="1"/>
          <p:nvPr/>
        </p:nvSpPr>
        <p:spPr>
          <a:xfrm>
            <a:off x="218992" y="110882"/>
            <a:ext cx="10984833" cy="646331"/>
          </a:xfrm>
          <a:prstGeom prst="rect">
            <a:avLst/>
          </a:prstGeom>
          <a:noFill/>
        </p:spPr>
        <p:txBody>
          <a:bodyPr wrap="square">
            <a:spAutoFit/>
          </a:bodyPr>
          <a:lstStyle/>
          <a:p>
            <a:pPr algn="l"/>
            <a:r>
              <a:rPr lang="en-US" sz="1800" b="1" i="0" u="none" strike="noStrike" baseline="0" dirty="0">
                <a:latin typeface="Shaker2Lancet-Bold"/>
              </a:rPr>
              <a:t>Adjunctive liraglutide treatment in patients with persistent or recurrent type 2 diabetes after metabolic surgery</a:t>
            </a:r>
          </a:p>
          <a:p>
            <a:pPr algn="l"/>
            <a:r>
              <a:rPr lang="en-US" sz="1800" b="1" i="0" u="none" strike="noStrike" baseline="0" dirty="0">
                <a:solidFill>
                  <a:schemeClr val="accent5">
                    <a:lumMod val="60000"/>
                    <a:lumOff val="40000"/>
                  </a:schemeClr>
                </a:solidFill>
                <a:latin typeface="Shaker2Lancet-Bold"/>
              </a:rPr>
              <a:t>(GRAVITAS)</a:t>
            </a:r>
            <a:r>
              <a:rPr lang="en-US" sz="1800" b="1" i="0" u="none" strike="noStrike" baseline="0" dirty="0">
                <a:latin typeface="Shaker2Lancet-Bold"/>
              </a:rPr>
              <a:t>: a </a:t>
            </a:r>
            <a:r>
              <a:rPr lang="en-US" sz="1800" b="1" i="0" u="none" strike="noStrike" baseline="0" dirty="0" err="1">
                <a:latin typeface="Shaker2Lancet-Bold"/>
              </a:rPr>
              <a:t>randomised</a:t>
            </a:r>
            <a:r>
              <a:rPr lang="en-US" sz="1800" b="1" i="0" u="none" strike="noStrike" baseline="0" dirty="0">
                <a:latin typeface="Shaker2Lancet-Bold"/>
              </a:rPr>
              <a:t>, double-blind, placebo-controlled </a:t>
            </a:r>
            <a:r>
              <a:rPr lang="it-IT" sz="1800" b="1" i="0" u="none" strike="noStrike" baseline="0" dirty="0">
                <a:latin typeface="Shaker2Lancet-Bold"/>
              </a:rPr>
              <a:t>trial</a:t>
            </a:r>
            <a:endParaRPr lang="it-IT" dirty="0"/>
          </a:p>
        </p:txBody>
      </p:sp>
      <p:grpSp>
        <p:nvGrpSpPr>
          <p:cNvPr id="39" name="Gruppo 38">
            <a:extLst>
              <a:ext uri="{FF2B5EF4-FFF2-40B4-BE49-F238E27FC236}">
                <a16:creationId xmlns:a16="http://schemas.microsoft.com/office/drawing/2014/main" id="{9CE50C99-767E-F07E-E380-F211E5B5E3D0}"/>
              </a:ext>
            </a:extLst>
          </p:cNvPr>
          <p:cNvGrpSpPr/>
          <p:nvPr/>
        </p:nvGrpSpPr>
        <p:grpSpPr>
          <a:xfrm>
            <a:off x="244695" y="782983"/>
            <a:ext cx="8472827" cy="573432"/>
            <a:chOff x="603583" y="910985"/>
            <a:chExt cx="5114113" cy="573432"/>
          </a:xfrm>
        </p:grpSpPr>
        <p:sp>
          <p:nvSpPr>
            <p:cNvPr id="8" name="CasellaDiTesto 7">
              <a:extLst>
                <a:ext uri="{FF2B5EF4-FFF2-40B4-BE49-F238E27FC236}">
                  <a16:creationId xmlns:a16="http://schemas.microsoft.com/office/drawing/2014/main" id="{0C438B3B-356D-9071-23FF-FC420E428C82}"/>
                </a:ext>
              </a:extLst>
            </p:cNvPr>
            <p:cNvSpPr txBox="1"/>
            <p:nvPr/>
          </p:nvSpPr>
          <p:spPr>
            <a:xfrm>
              <a:off x="603583" y="910985"/>
              <a:ext cx="3599848" cy="307777"/>
            </a:xfrm>
            <a:prstGeom prst="rect">
              <a:avLst/>
            </a:prstGeom>
            <a:noFill/>
          </p:spPr>
          <p:txBody>
            <a:bodyPr wrap="square" rtlCol="0">
              <a:spAutoFit/>
            </a:bodyPr>
            <a:lstStyle/>
            <a:p>
              <a:r>
                <a:rPr lang="it-IT" sz="1400" dirty="0"/>
                <a:t>Studio randomizzato controllato</a:t>
              </a:r>
            </a:p>
          </p:txBody>
        </p:sp>
        <p:sp>
          <p:nvSpPr>
            <p:cNvPr id="9" name="CasellaDiTesto 8">
              <a:extLst>
                <a:ext uri="{FF2B5EF4-FFF2-40B4-BE49-F238E27FC236}">
                  <a16:creationId xmlns:a16="http://schemas.microsoft.com/office/drawing/2014/main" id="{F70F89E7-7092-0684-EBC3-DFF557CF73F1}"/>
                </a:ext>
              </a:extLst>
            </p:cNvPr>
            <p:cNvSpPr txBox="1"/>
            <p:nvPr/>
          </p:nvSpPr>
          <p:spPr>
            <a:xfrm>
              <a:off x="603583" y="1176640"/>
              <a:ext cx="5114113" cy="307777"/>
            </a:xfrm>
            <a:prstGeom prst="rect">
              <a:avLst/>
            </a:prstGeom>
            <a:noFill/>
          </p:spPr>
          <p:txBody>
            <a:bodyPr wrap="square" rtlCol="0">
              <a:spAutoFit/>
            </a:bodyPr>
            <a:lstStyle/>
            <a:p>
              <a:r>
                <a:rPr lang="it-IT" sz="1400" dirty="0"/>
                <a:t>Effetto di </a:t>
              </a:r>
              <a:r>
                <a:rPr lang="it-IT" sz="1400" dirty="0" err="1"/>
                <a:t>liraglutide</a:t>
              </a:r>
              <a:r>
                <a:rPr lang="it-IT" sz="1400" dirty="0"/>
                <a:t> 1,8 mg sulla </a:t>
              </a:r>
              <a:r>
                <a:rPr lang="it-IT" sz="1400" b="1" u="sng" dirty="0">
                  <a:solidFill>
                    <a:srgbClr val="FF0000"/>
                  </a:solidFill>
                </a:rPr>
                <a:t>persistenza o recidiva di diabete </a:t>
              </a:r>
              <a:r>
                <a:rPr lang="it-IT" sz="1400" dirty="0"/>
                <a:t>post chirurgia bariatrica </a:t>
              </a:r>
            </a:p>
          </p:txBody>
        </p:sp>
      </p:grpSp>
      <p:grpSp>
        <p:nvGrpSpPr>
          <p:cNvPr id="33" name="Gruppo 32">
            <a:extLst>
              <a:ext uri="{FF2B5EF4-FFF2-40B4-BE49-F238E27FC236}">
                <a16:creationId xmlns:a16="http://schemas.microsoft.com/office/drawing/2014/main" id="{17B358B8-8011-E160-DBAF-9228FCCC9EEF}"/>
              </a:ext>
            </a:extLst>
          </p:cNvPr>
          <p:cNvGrpSpPr/>
          <p:nvPr/>
        </p:nvGrpSpPr>
        <p:grpSpPr>
          <a:xfrm>
            <a:off x="7613161" y="768444"/>
            <a:ext cx="2907568" cy="731769"/>
            <a:chOff x="794143" y="2930973"/>
            <a:chExt cx="3004919" cy="731769"/>
          </a:xfrm>
        </p:grpSpPr>
        <p:sp>
          <p:nvSpPr>
            <p:cNvPr id="11" name="CasellaDiTesto 10">
              <a:extLst>
                <a:ext uri="{FF2B5EF4-FFF2-40B4-BE49-F238E27FC236}">
                  <a16:creationId xmlns:a16="http://schemas.microsoft.com/office/drawing/2014/main" id="{97FEDF49-0A40-A3F3-5FB1-452D82EEF58A}"/>
                </a:ext>
              </a:extLst>
            </p:cNvPr>
            <p:cNvSpPr txBox="1"/>
            <p:nvPr/>
          </p:nvSpPr>
          <p:spPr>
            <a:xfrm>
              <a:off x="923331" y="3112811"/>
              <a:ext cx="1434165" cy="307777"/>
            </a:xfrm>
            <a:prstGeom prst="rect">
              <a:avLst/>
            </a:prstGeom>
            <a:noFill/>
          </p:spPr>
          <p:txBody>
            <a:bodyPr wrap="square">
              <a:spAutoFit/>
            </a:bodyPr>
            <a:lstStyle/>
            <a:p>
              <a:r>
                <a:rPr lang="it-IT" sz="1400" b="0" i="0" u="none" strike="noStrike" baseline="0" dirty="0">
                  <a:solidFill>
                    <a:srgbClr val="000000"/>
                  </a:solidFill>
                  <a:latin typeface="Aptos" panose="020B0004020202020204" pitchFamily="34" charset="0"/>
                </a:rPr>
                <a:t>80 pazienti </a:t>
              </a:r>
              <a:endParaRPr lang="it-IT" sz="1400" dirty="0">
                <a:latin typeface="Aptos" panose="020B0004020202020204" pitchFamily="34" charset="0"/>
              </a:endParaRPr>
            </a:p>
          </p:txBody>
        </p:sp>
        <p:sp>
          <p:nvSpPr>
            <p:cNvPr id="13" name="CasellaDiTesto 12">
              <a:extLst>
                <a:ext uri="{FF2B5EF4-FFF2-40B4-BE49-F238E27FC236}">
                  <a16:creationId xmlns:a16="http://schemas.microsoft.com/office/drawing/2014/main" id="{3548ED08-7895-9BB1-01CC-D5F9C5C3BD93}"/>
                </a:ext>
              </a:extLst>
            </p:cNvPr>
            <p:cNvSpPr txBox="1"/>
            <p:nvPr/>
          </p:nvSpPr>
          <p:spPr>
            <a:xfrm>
              <a:off x="2213984" y="2930973"/>
              <a:ext cx="1457726" cy="307777"/>
            </a:xfrm>
            <a:prstGeom prst="rect">
              <a:avLst/>
            </a:prstGeom>
            <a:noFill/>
          </p:spPr>
          <p:txBody>
            <a:bodyPr wrap="square">
              <a:spAutoFit/>
            </a:bodyPr>
            <a:lstStyle/>
            <a:p>
              <a:r>
                <a:rPr lang="it-IT" sz="1400" b="0" i="0" u="none" strike="noStrike" baseline="0" dirty="0">
                  <a:solidFill>
                    <a:srgbClr val="000000"/>
                  </a:solidFill>
                  <a:latin typeface="Aptos" panose="020B0004020202020204" pitchFamily="34" charset="0"/>
                </a:rPr>
                <a:t>53 </a:t>
              </a:r>
              <a:r>
                <a:rPr lang="it-IT" sz="1400" b="0" i="0" u="none" strike="noStrike" baseline="0" dirty="0" err="1">
                  <a:solidFill>
                    <a:srgbClr val="000000"/>
                  </a:solidFill>
                  <a:latin typeface="Aptos" panose="020B0004020202020204" pitchFamily="34" charset="0"/>
                </a:rPr>
                <a:t>liraglutide</a:t>
              </a:r>
              <a:r>
                <a:rPr lang="it-IT" sz="1400" b="0" i="0" u="none" strike="noStrike" baseline="0" dirty="0">
                  <a:solidFill>
                    <a:srgbClr val="000000"/>
                  </a:solidFill>
                  <a:latin typeface="Aptos" panose="020B0004020202020204" pitchFamily="34" charset="0"/>
                </a:rPr>
                <a:t>  </a:t>
              </a:r>
              <a:endParaRPr lang="it-IT" sz="1400" dirty="0"/>
            </a:p>
          </p:txBody>
        </p:sp>
        <p:sp>
          <p:nvSpPr>
            <p:cNvPr id="15" name="CasellaDiTesto 14">
              <a:extLst>
                <a:ext uri="{FF2B5EF4-FFF2-40B4-BE49-F238E27FC236}">
                  <a16:creationId xmlns:a16="http://schemas.microsoft.com/office/drawing/2014/main" id="{B04435F8-1E15-46CA-E041-0219C0BA6B25}"/>
                </a:ext>
              </a:extLst>
            </p:cNvPr>
            <p:cNvSpPr txBox="1"/>
            <p:nvPr/>
          </p:nvSpPr>
          <p:spPr>
            <a:xfrm>
              <a:off x="2230144" y="3354965"/>
              <a:ext cx="1568918" cy="307777"/>
            </a:xfrm>
            <a:prstGeom prst="rect">
              <a:avLst/>
            </a:prstGeom>
            <a:noFill/>
          </p:spPr>
          <p:txBody>
            <a:bodyPr wrap="square">
              <a:spAutoFit/>
            </a:bodyPr>
            <a:lstStyle/>
            <a:p>
              <a:r>
                <a:rPr lang="it-IT" sz="1400" b="0" i="0" u="none" strike="noStrike" baseline="0" dirty="0">
                  <a:solidFill>
                    <a:srgbClr val="000000"/>
                  </a:solidFill>
                  <a:latin typeface="Aptos" panose="020B0004020202020204" pitchFamily="34" charset="0"/>
                </a:rPr>
                <a:t>27 placebo</a:t>
              </a:r>
              <a:endParaRPr lang="it-IT" sz="1400" dirty="0"/>
            </a:p>
          </p:txBody>
        </p:sp>
        <p:sp>
          <p:nvSpPr>
            <p:cNvPr id="23" name="CasellaDiTesto 22">
              <a:extLst>
                <a:ext uri="{FF2B5EF4-FFF2-40B4-BE49-F238E27FC236}">
                  <a16:creationId xmlns:a16="http://schemas.microsoft.com/office/drawing/2014/main" id="{C435770A-57F9-5C1A-DC41-DCCE4BD0BFC4}"/>
                </a:ext>
              </a:extLst>
            </p:cNvPr>
            <p:cNvSpPr txBox="1"/>
            <p:nvPr/>
          </p:nvSpPr>
          <p:spPr>
            <a:xfrm>
              <a:off x="794143" y="3347572"/>
              <a:ext cx="1568918" cy="307777"/>
            </a:xfrm>
            <a:prstGeom prst="rect">
              <a:avLst/>
            </a:prstGeom>
            <a:noFill/>
          </p:spPr>
          <p:txBody>
            <a:bodyPr wrap="square">
              <a:spAutoFit/>
            </a:bodyPr>
            <a:lstStyle/>
            <a:p>
              <a:r>
                <a:rPr lang="it-IT" sz="1400" b="0" i="0" u="none" strike="noStrike" baseline="0" dirty="0">
                  <a:solidFill>
                    <a:srgbClr val="000000"/>
                  </a:solidFill>
                  <a:latin typeface="Aptos" panose="020B0004020202020204" pitchFamily="34" charset="0"/>
                </a:rPr>
                <a:t>HbA1c &gt;6.5%</a:t>
              </a:r>
              <a:endParaRPr lang="it-IT" sz="1400" dirty="0"/>
            </a:p>
          </p:txBody>
        </p:sp>
        <p:sp>
          <p:nvSpPr>
            <p:cNvPr id="30" name="Parentesi graffa aperta 29">
              <a:extLst>
                <a:ext uri="{FF2B5EF4-FFF2-40B4-BE49-F238E27FC236}">
                  <a16:creationId xmlns:a16="http://schemas.microsoft.com/office/drawing/2014/main" id="{1A31CD76-71EC-102B-5AFA-24746852078F}"/>
                </a:ext>
              </a:extLst>
            </p:cNvPr>
            <p:cNvSpPr/>
            <p:nvPr/>
          </p:nvSpPr>
          <p:spPr>
            <a:xfrm>
              <a:off x="1979580" y="3099400"/>
              <a:ext cx="252812" cy="381617"/>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it-IT" sz="1600"/>
            </a:p>
          </p:txBody>
        </p:sp>
      </p:grpSp>
      <p:pic>
        <p:nvPicPr>
          <p:cNvPr id="32" name="Immagine 31">
            <a:extLst>
              <a:ext uri="{FF2B5EF4-FFF2-40B4-BE49-F238E27FC236}">
                <a16:creationId xmlns:a16="http://schemas.microsoft.com/office/drawing/2014/main" id="{20552A6E-90A7-C453-0792-E898E5B43948}"/>
              </a:ext>
            </a:extLst>
          </p:cNvPr>
          <p:cNvPicPr>
            <a:picLocks noChangeAspect="1"/>
          </p:cNvPicPr>
          <p:nvPr/>
        </p:nvPicPr>
        <p:blipFill>
          <a:blip r:embed="rId3"/>
          <a:stretch>
            <a:fillRect/>
          </a:stretch>
        </p:blipFill>
        <p:spPr>
          <a:xfrm>
            <a:off x="883698" y="2121406"/>
            <a:ext cx="3433642" cy="4086829"/>
          </a:xfrm>
          <a:prstGeom prst="rect">
            <a:avLst/>
          </a:prstGeom>
        </p:spPr>
      </p:pic>
      <p:sp>
        <p:nvSpPr>
          <p:cNvPr id="34" name="CasellaDiTesto 33">
            <a:extLst>
              <a:ext uri="{FF2B5EF4-FFF2-40B4-BE49-F238E27FC236}">
                <a16:creationId xmlns:a16="http://schemas.microsoft.com/office/drawing/2014/main" id="{4D9395DB-6E85-1749-DD52-0E3D0AE19EA9}"/>
              </a:ext>
            </a:extLst>
          </p:cNvPr>
          <p:cNvSpPr txBox="1"/>
          <p:nvPr/>
        </p:nvSpPr>
        <p:spPr>
          <a:xfrm>
            <a:off x="337372" y="1694915"/>
            <a:ext cx="4978242" cy="523220"/>
          </a:xfrm>
          <a:prstGeom prst="rect">
            <a:avLst/>
          </a:prstGeom>
          <a:noFill/>
          <a:ln w="19050">
            <a:solidFill>
              <a:schemeClr val="accent5">
                <a:lumMod val="60000"/>
                <a:lumOff val="40000"/>
              </a:schemeClr>
            </a:solidFill>
          </a:ln>
        </p:spPr>
        <p:txBody>
          <a:bodyPr wrap="square">
            <a:spAutoFit/>
          </a:bodyPr>
          <a:lstStyle/>
          <a:p>
            <a:r>
              <a:rPr lang="it-IT" sz="1400" b="0" i="0" u="none" strike="noStrike" baseline="0" dirty="0">
                <a:solidFill>
                  <a:srgbClr val="000000"/>
                </a:solidFill>
              </a:rPr>
              <a:t>Il trattamento con </a:t>
            </a:r>
            <a:r>
              <a:rPr lang="it-IT" sz="1400" b="0" i="0" u="none" strike="noStrike" baseline="0" dirty="0" err="1">
                <a:solidFill>
                  <a:srgbClr val="000000"/>
                </a:solidFill>
              </a:rPr>
              <a:t>liraglutide</a:t>
            </a:r>
            <a:r>
              <a:rPr lang="it-IT" sz="1400" b="0" i="0" u="none" strike="noStrike" baseline="0" dirty="0">
                <a:solidFill>
                  <a:srgbClr val="000000"/>
                </a:solidFill>
              </a:rPr>
              <a:t> ha consentito una riduzione, </a:t>
            </a:r>
            <a:r>
              <a:rPr lang="it-IT" sz="1400" b="0" i="0" u="none" strike="noStrike" baseline="0" dirty="0">
                <a:solidFill>
                  <a:srgbClr val="000000"/>
                </a:solidFill>
                <a:highlight>
                  <a:srgbClr val="FFFF00"/>
                </a:highlight>
              </a:rPr>
              <a:t>riduzione di 3,4 % rispetto al placebo </a:t>
            </a:r>
            <a:r>
              <a:rPr lang="it-IT" sz="1400" dirty="0">
                <a:solidFill>
                  <a:srgbClr val="000000"/>
                </a:solidFill>
                <a:highlight>
                  <a:srgbClr val="FFFF00"/>
                </a:highlight>
              </a:rPr>
              <a:t>dei valori di </a:t>
            </a:r>
            <a:r>
              <a:rPr lang="it-IT" sz="1400" dirty="0" err="1">
                <a:solidFill>
                  <a:srgbClr val="000000"/>
                </a:solidFill>
                <a:highlight>
                  <a:srgbClr val="FFFF00"/>
                </a:highlight>
              </a:rPr>
              <a:t>Hb</a:t>
            </a:r>
            <a:r>
              <a:rPr lang="it-IT" sz="1400" dirty="0">
                <a:solidFill>
                  <a:srgbClr val="000000"/>
                </a:solidFill>
                <a:highlight>
                  <a:srgbClr val="FFFF00"/>
                </a:highlight>
              </a:rPr>
              <a:t> glicata</a:t>
            </a:r>
            <a:endParaRPr lang="it-IT" sz="1400" dirty="0"/>
          </a:p>
        </p:txBody>
      </p:sp>
      <p:pic>
        <p:nvPicPr>
          <p:cNvPr id="36" name="Immagine 35">
            <a:extLst>
              <a:ext uri="{FF2B5EF4-FFF2-40B4-BE49-F238E27FC236}">
                <a16:creationId xmlns:a16="http://schemas.microsoft.com/office/drawing/2014/main" id="{4C0A9D8E-6FDD-1F38-3E93-D7F1F5ACA1DD}"/>
              </a:ext>
            </a:extLst>
          </p:cNvPr>
          <p:cNvPicPr>
            <a:picLocks noChangeAspect="1"/>
          </p:cNvPicPr>
          <p:nvPr/>
        </p:nvPicPr>
        <p:blipFill>
          <a:blip r:embed="rId4"/>
          <a:srcRect l="2133" t="3866"/>
          <a:stretch>
            <a:fillRect/>
          </a:stretch>
        </p:blipFill>
        <p:spPr>
          <a:xfrm>
            <a:off x="6032004" y="2228847"/>
            <a:ext cx="5171821" cy="4005392"/>
          </a:xfrm>
          <a:prstGeom prst="rect">
            <a:avLst/>
          </a:prstGeom>
        </p:spPr>
      </p:pic>
      <p:sp>
        <p:nvSpPr>
          <p:cNvPr id="38" name="CasellaDiTesto 37">
            <a:extLst>
              <a:ext uri="{FF2B5EF4-FFF2-40B4-BE49-F238E27FC236}">
                <a16:creationId xmlns:a16="http://schemas.microsoft.com/office/drawing/2014/main" id="{A80262C3-A268-977D-8F71-46B23652D9D8}"/>
              </a:ext>
            </a:extLst>
          </p:cNvPr>
          <p:cNvSpPr txBox="1"/>
          <p:nvPr/>
        </p:nvSpPr>
        <p:spPr>
          <a:xfrm>
            <a:off x="5711307" y="1705627"/>
            <a:ext cx="6097772" cy="523220"/>
          </a:xfrm>
          <a:prstGeom prst="rect">
            <a:avLst/>
          </a:prstGeom>
          <a:noFill/>
          <a:ln w="19050">
            <a:solidFill>
              <a:schemeClr val="accent5">
                <a:lumMod val="60000"/>
                <a:lumOff val="40000"/>
              </a:schemeClr>
            </a:solidFill>
          </a:ln>
        </p:spPr>
        <p:txBody>
          <a:bodyPr wrap="square">
            <a:spAutoFit/>
          </a:bodyPr>
          <a:lstStyle/>
          <a:p>
            <a:r>
              <a:rPr lang="it-IT" sz="1400" b="0" i="0" u="none" strike="noStrike" baseline="0" dirty="0">
                <a:solidFill>
                  <a:srgbClr val="000000"/>
                </a:solidFill>
                <a:highlight>
                  <a:srgbClr val="FFFF00"/>
                </a:highlight>
              </a:rPr>
              <a:t>46% dei pazienti perdeva almeno il 5% del peso corporeo </a:t>
            </a:r>
            <a:r>
              <a:rPr lang="it-IT" sz="1400" b="0" i="0" u="none" strike="noStrike" baseline="0" dirty="0">
                <a:solidFill>
                  <a:srgbClr val="000000"/>
                </a:solidFill>
              </a:rPr>
              <a:t>nel gruppo in </a:t>
            </a:r>
            <a:r>
              <a:rPr lang="it-IT" sz="1400" b="0" i="0" u="none" strike="noStrike" baseline="0" dirty="0" err="1">
                <a:solidFill>
                  <a:srgbClr val="000000"/>
                </a:solidFill>
              </a:rPr>
              <a:t>liraglutide</a:t>
            </a:r>
            <a:r>
              <a:rPr lang="it-IT" sz="1400" b="0" i="0" u="none" strike="noStrike" baseline="0" dirty="0">
                <a:solidFill>
                  <a:srgbClr val="000000"/>
                </a:solidFill>
              </a:rPr>
              <a:t> e solo del 9% nel gruppo in placebo</a:t>
            </a:r>
            <a:endParaRPr lang="it-IT" sz="1400" dirty="0"/>
          </a:p>
        </p:txBody>
      </p:sp>
      <p:sp>
        <p:nvSpPr>
          <p:cNvPr id="40" name="Rettangolo 39">
            <a:extLst>
              <a:ext uri="{FF2B5EF4-FFF2-40B4-BE49-F238E27FC236}">
                <a16:creationId xmlns:a16="http://schemas.microsoft.com/office/drawing/2014/main" id="{CFB32609-5D55-8176-5888-D38DD1DD41BE}"/>
              </a:ext>
            </a:extLst>
          </p:cNvPr>
          <p:cNvSpPr/>
          <p:nvPr/>
        </p:nvSpPr>
        <p:spPr>
          <a:xfrm>
            <a:off x="7511019" y="695572"/>
            <a:ext cx="2801384" cy="863909"/>
          </a:xfrm>
          <a:prstGeom prst="rect">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400" dirty="0"/>
          </a:p>
        </p:txBody>
      </p:sp>
      <p:sp>
        <p:nvSpPr>
          <p:cNvPr id="41" name="CasellaDiTesto 40">
            <a:extLst>
              <a:ext uri="{FF2B5EF4-FFF2-40B4-BE49-F238E27FC236}">
                <a16:creationId xmlns:a16="http://schemas.microsoft.com/office/drawing/2014/main" id="{8599BFDE-5D18-4B55-F07D-3DB9A1BAAAF1}"/>
              </a:ext>
            </a:extLst>
          </p:cNvPr>
          <p:cNvSpPr txBox="1"/>
          <p:nvPr/>
        </p:nvSpPr>
        <p:spPr>
          <a:xfrm>
            <a:off x="516149" y="6208235"/>
            <a:ext cx="11159702" cy="523220"/>
          </a:xfrm>
          <a:prstGeom prst="rect">
            <a:avLst/>
          </a:prstGeom>
          <a:solidFill>
            <a:srgbClr val="F8D599"/>
          </a:solidFill>
          <a:ln>
            <a:solidFill>
              <a:srgbClr val="C00000"/>
            </a:solidFill>
          </a:ln>
        </p:spPr>
        <p:txBody>
          <a:bodyPr wrap="square" rtlCol="0">
            <a:spAutoFit/>
          </a:bodyPr>
          <a:lstStyle/>
          <a:p>
            <a:r>
              <a:rPr lang="it-IT" sz="1400" dirty="0"/>
              <a:t>Questi risultati, pur ottenuti in uno studio con </a:t>
            </a:r>
            <a:r>
              <a:rPr lang="it-IT" sz="1400" dirty="0" err="1"/>
              <a:t>outcome</a:t>
            </a:r>
            <a:r>
              <a:rPr lang="it-IT" sz="1400" dirty="0"/>
              <a:t> primario diverso e utilizzando dosaggi di </a:t>
            </a:r>
            <a:r>
              <a:rPr lang="it-IT" sz="1400" dirty="0" err="1"/>
              <a:t>liraglutide</a:t>
            </a:r>
            <a:r>
              <a:rPr lang="it-IT" sz="1400" dirty="0"/>
              <a:t> inferiori a quelli consigliati per massimizzare l’effetto del farmaco sul calo ponderale, sembrano confermare l’utilità del trattamento farmacologico post-chirurgico.</a:t>
            </a:r>
          </a:p>
        </p:txBody>
      </p:sp>
    </p:spTree>
    <p:extLst>
      <p:ext uri="{BB962C8B-B14F-4D97-AF65-F5344CB8AC3E}">
        <p14:creationId xmlns:p14="http://schemas.microsoft.com/office/powerpoint/2010/main" val="382092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Gruppo 12">
            <a:extLst>
              <a:ext uri="{FF2B5EF4-FFF2-40B4-BE49-F238E27FC236}">
                <a16:creationId xmlns:a16="http://schemas.microsoft.com/office/drawing/2014/main" id="{C64DD0DC-35E4-8987-5935-B742DA339B34}"/>
              </a:ext>
            </a:extLst>
          </p:cNvPr>
          <p:cNvGrpSpPr/>
          <p:nvPr/>
        </p:nvGrpSpPr>
        <p:grpSpPr>
          <a:xfrm>
            <a:off x="6920140" y="112639"/>
            <a:ext cx="5718619" cy="1323439"/>
            <a:chOff x="534414" y="1"/>
            <a:chExt cx="4769896" cy="1028275"/>
          </a:xfrm>
        </p:grpSpPr>
        <p:pic>
          <p:nvPicPr>
            <p:cNvPr id="7" name="Immagine 6">
              <a:extLst>
                <a:ext uri="{FF2B5EF4-FFF2-40B4-BE49-F238E27FC236}">
                  <a16:creationId xmlns:a16="http://schemas.microsoft.com/office/drawing/2014/main" id="{A7FCCD35-B6EE-6226-B7BA-85F033A8279F}"/>
                </a:ext>
              </a:extLst>
            </p:cNvPr>
            <p:cNvPicPr>
              <a:picLocks noChangeAspect="1"/>
            </p:cNvPicPr>
            <p:nvPr/>
          </p:nvPicPr>
          <p:blipFill>
            <a:blip r:embed="rId3"/>
            <a:srcRect t="38336" r="19215" b="15340"/>
            <a:stretch>
              <a:fillRect/>
            </a:stretch>
          </p:blipFill>
          <p:spPr>
            <a:xfrm>
              <a:off x="534414" y="1"/>
              <a:ext cx="4244259" cy="853882"/>
            </a:xfrm>
            <a:prstGeom prst="rect">
              <a:avLst/>
            </a:prstGeom>
          </p:spPr>
        </p:pic>
        <p:sp>
          <p:nvSpPr>
            <p:cNvPr id="8" name="CasellaDiTesto 7">
              <a:extLst>
                <a:ext uri="{FF2B5EF4-FFF2-40B4-BE49-F238E27FC236}">
                  <a16:creationId xmlns:a16="http://schemas.microsoft.com/office/drawing/2014/main" id="{D18BAB79-8BA7-3A53-2736-1CC9E7A841FF}"/>
                </a:ext>
              </a:extLst>
            </p:cNvPr>
            <p:cNvSpPr txBox="1"/>
            <p:nvPr/>
          </p:nvSpPr>
          <p:spPr>
            <a:xfrm>
              <a:off x="2985707" y="774360"/>
              <a:ext cx="2318603" cy="253916"/>
            </a:xfrm>
            <a:prstGeom prst="rect">
              <a:avLst/>
            </a:prstGeom>
            <a:noFill/>
          </p:spPr>
          <p:txBody>
            <a:bodyPr wrap="square" rtlCol="0">
              <a:spAutoFit/>
            </a:bodyPr>
            <a:lstStyle/>
            <a:p>
              <a:r>
                <a:rPr lang="it-IT" sz="1050" b="1" i="1" dirty="0" err="1"/>
                <a:t>Obesity</a:t>
              </a:r>
              <a:r>
                <a:rPr lang="it-IT" sz="1050" b="1" i="1" dirty="0"/>
                <a:t> Surgery 2024</a:t>
              </a:r>
            </a:p>
          </p:txBody>
        </p:sp>
      </p:grpSp>
      <p:pic>
        <p:nvPicPr>
          <p:cNvPr id="10" name="Immagine 9">
            <a:extLst>
              <a:ext uri="{FF2B5EF4-FFF2-40B4-BE49-F238E27FC236}">
                <a16:creationId xmlns:a16="http://schemas.microsoft.com/office/drawing/2014/main" id="{94F75026-25C6-C9E7-8A5C-C99F9B47D1F4}"/>
              </a:ext>
            </a:extLst>
          </p:cNvPr>
          <p:cNvPicPr>
            <a:picLocks noChangeAspect="1"/>
          </p:cNvPicPr>
          <p:nvPr/>
        </p:nvPicPr>
        <p:blipFill>
          <a:blip r:embed="rId4"/>
          <a:srcRect l="7912" r="12563"/>
          <a:stretch>
            <a:fillRect/>
          </a:stretch>
        </p:blipFill>
        <p:spPr>
          <a:xfrm>
            <a:off x="5100008" y="4004108"/>
            <a:ext cx="7013115" cy="2741253"/>
          </a:xfrm>
          <a:prstGeom prst="rect">
            <a:avLst/>
          </a:prstGeom>
        </p:spPr>
      </p:pic>
      <p:sp>
        <p:nvSpPr>
          <p:cNvPr id="12" name="CasellaDiTesto 11">
            <a:extLst>
              <a:ext uri="{FF2B5EF4-FFF2-40B4-BE49-F238E27FC236}">
                <a16:creationId xmlns:a16="http://schemas.microsoft.com/office/drawing/2014/main" id="{3A21DE9F-0530-EA28-FFAB-D379BC4DC6C5}"/>
              </a:ext>
            </a:extLst>
          </p:cNvPr>
          <p:cNvSpPr txBox="1"/>
          <p:nvPr/>
        </p:nvSpPr>
        <p:spPr>
          <a:xfrm>
            <a:off x="6920140" y="1859340"/>
            <a:ext cx="5176516" cy="1754326"/>
          </a:xfrm>
          <a:prstGeom prst="rect">
            <a:avLst/>
          </a:prstGeom>
          <a:noFill/>
        </p:spPr>
        <p:txBody>
          <a:bodyPr wrap="square">
            <a:spAutoFit/>
          </a:bodyPr>
          <a:lstStyle/>
          <a:p>
            <a:r>
              <a:rPr lang="it-IT" dirty="0"/>
              <a:t>- Studio americano osservazionale retrospettivo</a:t>
            </a:r>
          </a:p>
          <a:p>
            <a:pPr marL="285750" indent="-285750">
              <a:buFontTx/>
              <a:buChar char="-"/>
            </a:pPr>
            <a:r>
              <a:rPr lang="it-IT" dirty="0"/>
              <a:t>59.160 adulti </a:t>
            </a:r>
            <a:r>
              <a:rPr lang="it-IT" dirty="0">
                <a:sym typeface="Wingdings" panose="05000000000000000000" pitchFamily="2" charset="2"/>
              </a:rPr>
              <a:t> RYBP (30%) SG (69,4%)</a:t>
            </a:r>
          </a:p>
          <a:p>
            <a:endParaRPr lang="it-IT" dirty="0"/>
          </a:p>
          <a:p>
            <a:r>
              <a:rPr lang="it-IT" dirty="0"/>
              <a:t>- identifica la </a:t>
            </a:r>
            <a:r>
              <a:rPr lang="it-IT" b="1" dirty="0">
                <a:solidFill>
                  <a:srgbClr val="C00000"/>
                </a:solidFill>
              </a:rPr>
              <a:t>prevalenza e le tendenze dell'uso di </a:t>
            </a:r>
            <a:r>
              <a:rPr lang="it-IT" b="1" i="1" dirty="0">
                <a:solidFill>
                  <a:srgbClr val="C00000"/>
                </a:solidFill>
              </a:rPr>
              <a:t>"</a:t>
            </a:r>
            <a:r>
              <a:rPr lang="it-IT" b="1" i="1" dirty="0" err="1">
                <a:solidFill>
                  <a:srgbClr val="C00000"/>
                </a:solidFill>
              </a:rPr>
              <a:t>antiobesity</a:t>
            </a:r>
            <a:r>
              <a:rPr lang="it-IT" b="1" i="1" dirty="0">
                <a:solidFill>
                  <a:srgbClr val="C00000"/>
                </a:solidFill>
              </a:rPr>
              <a:t> </a:t>
            </a:r>
            <a:r>
              <a:rPr lang="it-IT" b="1" i="1" dirty="0" err="1">
                <a:solidFill>
                  <a:srgbClr val="C00000"/>
                </a:solidFill>
              </a:rPr>
              <a:t>mediacation</a:t>
            </a:r>
            <a:r>
              <a:rPr lang="it-IT" b="1" i="1" dirty="0">
                <a:solidFill>
                  <a:srgbClr val="C00000"/>
                </a:solidFill>
              </a:rPr>
              <a:t>"</a:t>
            </a:r>
            <a:r>
              <a:rPr lang="it-IT" dirty="0">
                <a:solidFill>
                  <a:srgbClr val="C00000"/>
                </a:solidFill>
              </a:rPr>
              <a:t>  entro 5 anni dopo la chirurgia bariatrica e</a:t>
            </a:r>
          </a:p>
        </p:txBody>
      </p:sp>
      <p:pic>
        <p:nvPicPr>
          <p:cNvPr id="5" name="Immagine 4">
            <a:extLst>
              <a:ext uri="{FF2B5EF4-FFF2-40B4-BE49-F238E27FC236}">
                <a16:creationId xmlns:a16="http://schemas.microsoft.com/office/drawing/2014/main" id="{6716357C-F9EE-F238-787F-C6875D8DA8A6}"/>
              </a:ext>
            </a:extLst>
          </p:cNvPr>
          <p:cNvPicPr>
            <a:picLocks noChangeAspect="1"/>
          </p:cNvPicPr>
          <p:nvPr/>
        </p:nvPicPr>
        <p:blipFill>
          <a:blip r:embed="rId5"/>
          <a:srcRect l="3322" t="-239" r="3210" b="1140"/>
          <a:stretch>
            <a:fillRect/>
          </a:stretch>
        </p:blipFill>
        <p:spPr>
          <a:xfrm>
            <a:off x="95344" y="6761"/>
            <a:ext cx="6578941" cy="5138752"/>
          </a:xfrm>
          <a:prstGeom prst="rect">
            <a:avLst/>
          </a:prstGeom>
        </p:spPr>
      </p:pic>
    </p:spTree>
    <p:extLst>
      <p:ext uri="{BB962C8B-B14F-4D97-AF65-F5344CB8AC3E}">
        <p14:creationId xmlns:p14="http://schemas.microsoft.com/office/powerpoint/2010/main" val="3903934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uppo 11">
            <a:extLst>
              <a:ext uri="{FF2B5EF4-FFF2-40B4-BE49-F238E27FC236}">
                <a16:creationId xmlns:a16="http://schemas.microsoft.com/office/drawing/2014/main" id="{48253147-EEF5-E971-B26C-D8A90145B8E3}"/>
              </a:ext>
            </a:extLst>
          </p:cNvPr>
          <p:cNvGrpSpPr/>
          <p:nvPr/>
        </p:nvGrpSpPr>
        <p:grpSpPr>
          <a:xfrm>
            <a:off x="297180" y="2985034"/>
            <a:ext cx="11597640" cy="3772130"/>
            <a:chOff x="3383280" y="625642"/>
            <a:chExt cx="11574239" cy="3517253"/>
          </a:xfrm>
        </p:grpSpPr>
        <p:pic>
          <p:nvPicPr>
            <p:cNvPr id="5" name="Immagine 4">
              <a:extLst>
                <a:ext uri="{FF2B5EF4-FFF2-40B4-BE49-F238E27FC236}">
                  <a16:creationId xmlns:a16="http://schemas.microsoft.com/office/drawing/2014/main" id="{00886235-DA38-6577-185E-DD0F6DBB4412}"/>
                </a:ext>
              </a:extLst>
            </p:cNvPr>
            <p:cNvPicPr>
              <a:picLocks noChangeAspect="1"/>
            </p:cNvPicPr>
            <p:nvPr/>
          </p:nvPicPr>
          <p:blipFill>
            <a:blip r:embed="rId3"/>
            <a:srcRect l="27115"/>
            <a:stretch>
              <a:fillRect/>
            </a:stretch>
          </p:blipFill>
          <p:spPr>
            <a:xfrm>
              <a:off x="3383280" y="625642"/>
              <a:ext cx="7938066" cy="3517253"/>
            </a:xfrm>
            <a:prstGeom prst="rect">
              <a:avLst/>
            </a:prstGeom>
          </p:spPr>
        </p:pic>
        <p:sp>
          <p:nvSpPr>
            <p:cNvPr id="8" name="CasellaDiTesto 7">
              <a:extLst>
                <a:ext uri="{FF2B5EF4-FFF2-40B4-BE49-F238E27FC236}">
                  <a16:creationId xmlns:a16="http://schemas.microsoft.com/office/drawing/2014/main" id="{F0D0EEED-BE91-83B3-5EFB-C47FD674C3F3}"/>
                </a:ext>
              </a:extLst>
            </p:cNvPr>
            <p:cNvSpPr txBox="1"/>
            <p:nvPr/>
          </p:nvSpPr>
          <p:spPr>
            <a:xfrm>
              <a:off x="5326380" y="831382"/>
              <a:ext cx="3600450" cy="344377"/>
            </a:xfrm>
            <a:prstGeom prst="rect">
              <a:avLst/>
            </a:prstGeom>
            <a:noFill/>
          </p:spPr>
          <p:txBody>
            <a:bodyPr wrap="square" rtlCol="0">
              <a:spAutoFit/>
            </a:bodyPr>
            <a:lstStyle/>
            <a:p>
              <a:r>
                <a:rPr lang="it-IT" dirty="0"/>
                <a:t>Nei soggetti più giovani (35-39 aa)</a:t>
              </a:r>
            </a:p>
          </p:txBody>
        </p:sp>
        <p:sp>
          <p:nvSpPr>
            <p:cNvPr id="9" name="CasellaDiTesto 8">
              <a:extLst>
                <a:ext uri="{FF2B5EF4-FFF2-40B4-BE49-F238E27FC236}">
                  <a16:creationId xmlns:a16="http://schemas.microsoft.com/office/drawing/2014/main" id="{A75EE147-8EAB-7450-7C2F-919466B63F23}"/>
                </a:ext>
              </a:extLst>
            </p:cNvPr>
            <p:cNvSpPr txBox="1"/>
            <p:nvPr/>
          </p:nvSpPr>
          <p:spPr>
            <a:xfrm>
              <a:off x="10422425" y="1868303"/>
              <a:ext cx="4535094" cy="602659"/>
            </a:xfrm>
            <a:prstGeom prst="rect">
              <a:avLst/>
            </a:prstGeom>
            <a:noFill/>
          </p:spPr>
          <p:txBody>
            <a:bodyPr wrap="square" rtlCol="0">
              <a:spAutoFit/>
            </a:bodyPr>
            <a:lstStyle/>
            <a:p>
              <a:r>
                <a:rPr lang="it-IT" dirty="0"/>
                <a:t>Utilizzati maggiormente nei soggetti con comorbidità metaboliche (IAS, DM2, DYS)</a:t>
              </a:r>
            </a:p>
          </p:txBody>
        </p:sp>
      </p:grpSp>
      <p:pic>
        <p:nvPicPr>
          <p:cNvPr id="11" name="Immagine 10">
            <a:extLst>
              <a:ext uri="{FF2B5EF4-FFF2-40B4-BE49-F238E27FC236}">
                <a16:creationId xmlns:a16="http://schemas.microsoft.com/office/drawing/2014/main" id="{39C9ABD5-E88B-860A-6013-1DFBBD248C5D}"/>
              </a:ext>
            </a:extLst>
          </p:cNvPr>
          <p:cNvPicPr>
            <a:picLocks noChangeAspect="1"/>
          </p:cNvPicPr>
          <p:nvPr/>
        </p:nvPicPr>
        <p:blipFill>
          <a:blip r:embed="rId4"/>
          <a:srcRect l="7912" r="12563"/>
          <a:stretch>
            <a:fillRect/>
          </a:stretch>
        </p:blipFill>
        <p:spPr>
          <a:xfrm>
            <a:off x="2589442" y="243781"/>
            <a:ext cx="7013115" cy="2741253"/>
          </a:xfrm>
          <a:prstGeom prst="rect">
            <a:avLst/>
          </a:prstGeom>
        </p:spPr>
      </p:pic>
      <p:cxnSp>
        <p:nvCxnSpPr>
          <p:cNvPr id="14" name="Connettore 2 13">
            <a:extLst>
              <a:ext uri="{FF2B5EF4-FFF2-40B4-BE49-F238E27FC236}">
                <a16:creationId xmlns:a16="http://schemas.microsoft.com/office/drawing/2014/main" id="{2E0A7073-5905-151D-52A0-CAF6E7EC6A77}"/>
              </a:ext>
            </a:extLst>
          </p:cNvPr>
          <p:cNvCxnSpPr>
            <a:cxnSpLocks/>
          </p:cNvCxnSpPr>
          <p:nvPr/>
        </p:nvCxnSpPr>
        <p:spPr>
          <a:xfrm>
            <a:off x="3440430" y="3908993"/>
            <a:ext cx="3617393" cy="6090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nettore 2 14">
            <a:extLst>
              <a:ext uri="{FF2B5EF4-FFF2-40B4-BE49-F238E27FC236}">
                <a16:creationId xmlns:a16="http://schemas.microsoft.com/office/drawing/2014/main" id="{7784CA6F-B379-B928-787D-052361362248}"/>
              </a:ext>
            </a:extLst>
          </p:cNvPr>
          <p:cNvCxnSpPr>
            <a:cxnSpLocks/>
          </p:cNvCxnSpPr>
          <p:nvPr/>
        </p:nvCxnSpPr>
        <p:spPr>
          <a:xfrm flipV="1">
            <a:off x="6429576" y="4913331"/>
            <a:ext cx="628247" cy="3785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3344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C7CC28B0-D1BC-DD2E-EDEC-B5980A66096E}"/>
              </a:ext>
            </a:extLst>
          </p:cNvPr>
          <p:cNvSpPr txBox="1"/>
          <p:nvPr/>
        </p:nvSpPr>
        <p:spPr>
          <a:xfrm>
            <a:off x="1517798" y="5691882"/>
            <a:ext cx="7874000" cy="1077218"/>
          </a:xfrm>
          <a:prstGeom prst="rect">
            <a:avLst/>
          </a:prstGeom>
          <a:solidFill>
            <a:schemeClr val="bg1">
              <a:lumMod val="95000"/>
            </a:schemeClr>
          </a:solidFill>
          <a:ln>
            <a:solidFill>
              <a:schemeClr val="accent1">
                <a:lumMod val="50000"/>
              </a:schemeClr>
            </a:solidFill>
          </a:ln>
        </p:spPr>
        <p:txBody>
          <a:bodyPr wrap="square">
            <a:spAutoFit/>
          </a:bodyPr>
          <a:lstStyle/>
          <a:p>
            <a:r>
              <a:rPr lang="it-IT" sz="1600" dirty="0">
                <a:latin typeface="STIX-Regular"/>
              </a:rPr>
              <a:t>Calo ponderale complessivo ottenuto dopo 3 mesi di trattamento:</a:t>
            </a:r>
          </a:p>
          <a:p>
            <a:pPr marL="285750" indent="-285750">
              <a:buFontTx/>
              <a:buChar char="-"/>
            </a:pPr>
            <a:r>
              <a:rPr lang="it-IT" sz="1600" dirty="0" err="1">
                <a:latin typeface="STIX-Regular"/>
              </a:rPr>
              <a:t>Liraglutide</a:t>
            </a:r>
            <a:r>
              <a:rPr lang="it-IT" sz="1600" dirty="0">
                <a:latin typeface="STIX-Regular"/>
              </a:rPr>
              <a:t> -9,24% (8,6Kg), </a:t>
            </a:r>
          </a:p>
          <a:p>
            <a:pPr marL="285750" indent="-285750">
              <a:buFontTx/>
              <a:buChar char="-"/>
            </a:pPr>
            <a:r>
              <a:rPr lang="it-IT" sz="1600" dirty="0" err="1">
                <a:latin typeface="STIX-Regular"/>
              </a:rPr>
              <a:t>Semaglutide</a:t>
            </a:r>
            <a:r>
              <a:rPr lang="it-IT" sz="1600" dirty="0">
                <a:latin typeface="STIX-Regular"/>
              </a:rPr>
              <a:t> -11,38% (11,6 kg)</a:t>
            </a:r>
          </a:p>
          <a:p>
            <a:pPr marL="285750" indent="-285750">
              <a:buFontTx/>
              <a:buChar char="-"/>
            </a:pPr>
            <a:r>
              <a:rPr lang="it-IT" sz="1600" dirty="0" err="1">
                <a:latin typeface="STIX-Regular"/>
              </a:rPr>
              <a:t>Tirzepatide</a:t>
            </a:r>
            <a:r>
              <a:rPr lang="it-IT" sz="1600" dirty="0">
                <a:latin typeface="STIX-Regular"/>
              </a:rPr>
              <a:t> - 15,50%  (12,6 kg)</a:t>
            </a:r>
            <a:endParaRPr lang="en-US" sz="1600" dirty="0">
              <a:latin typeface="STIX-Regular"/>
            </a:endParaRPr>
          </a:p>
        </p:txBody>
      </p:sp>
      <p:grpSp>
        <p:nvGrpSpPr>
          <p:cNvPr id="10" name="Gruppo 9">
            <a:extLst>
              <a:ext uri="{FF2B5EF4-FFF2-40B4-BE49-F238E27FC236}">
                <a16:creationId xmlns:a16="http://schemas.microsoft.com/office/drawing/2014/main" id="{0E77D9F7-5517-612D-3F61-AD1F38725FC0}"/>
              </a:ext>
            </a:extLst>
          </p:cNvPr>
          <p:cNvGrpSpPr/>
          <p:nvPr/>
        </p:nvGrpSpPr>
        <p:grpSpPr>
          <a:xfrm>
            <a:off x="0" y="214519"/>
            <a:ext cx="12192000" cy="5321459"/>
            <a:chOff x="38100" y="366919"/>
            <a:chExt cx="12192000" cy="5321459"/>
          </a:xfrm>
        </p:grpSpPr>
        <p:pic>
          <p:nvPicPr>
            <p:cNvPr id="9" name="Immagine 8">
              <a:extLst>
                <a:ext uri="{FF2B5EF4-FFF2-40B4-BE49-F238E27FC236}">
                  <a16:creationId xmlns:a16="http://schemas.microsoft.com/office/drawing/2014/main" id="{EF87CF37-1F31-E22C-A1FB-63FDC4AE8CCF}"/>
                </a:ext>
              </a:extLst>
            </p:cNvPr>
            <p:cNvPicPr>
              <a:picLocks noChangeAspect="1"/>
            </p:cNvPicPr>
            <p:nvPr/>
          </p:nvPicPr>
          <p:blipFill>
            <a:blip r:embed="rId3"/>
            <a:stretch>
              <a:fillRect/>
            </a:stretch>
          </p:blipFill>
          <p:spPr>
            <a:xfrm>
              <a:off x="38100" y="366919"/>
              <a:ext cx="12192000" cy="5321459"/>
            </a:xfrm>
            <a:prstGeom prst="rect">
              <a:avLst/>
            </a:prstGeom>
          </p:spPr>
        </p:pic>
        <p:grpSp>
          <p:nvGrpSpPr>
            <p:cNvPr id="8" name="Gruppo 7">
              <a:extLst>
                <a:ext uri="{FF2B5EF4-FFF2-40B4-BE49-F238E27FC236}">
                  <a16:creationId xmlns:a16="http://schemas.microsoft.com/office/drawing/2014/main" id="{04A34C75-5E8D-26C8-C3C3-D6A3EB24DF0F}"/>
                </a:ext>
              </a:extLst>
            </p:cNvPr>
            <p:cNvGrpSpPr/>
            <p:nvPr/>
          </p:nvGrpSpPr>
          <p:grpSpPr>
            <a:xfrm>
              <a:off x="162544" y="4571840"/>
              <a:ext cx="7928533" cy="1066961"/>
              <a:chOff x="102073" y="4183380"/>
              <a:chExt cx="7928533" cy="1066961"/>
            </a:xfrm>
          </p:grpSpPr>
          <p:sp>
            <p:nvSpPr>
              <p:cNvPr id="4" name="Rettangolo 3">
                <a:extLst>
                  <a:ext uri="{FF2B5EF4-FFF2-40B4-BE49-F238E27FC236}">
                    <a16:creationId xmlns:a16="http://schemas.microsoft.com/office/drawing/2014/main" id="{1F661FC9-132F-DCC4-3580-64C999EFAEF8}"/>
                  </a:ext>
                </a:extLst>
              </p:cNvPr>
              <p:cNvSpPr/>
              <p:nvPr/>
            </p:nvSpPr>
            <p:spPr>
              <a:xfrm>
                <a:off x="102073" y="4540577"/>
                <a:ext cx="3875458" cy="709764"/>
              </a:xfrm>
              <a:prstGeom prst="rect">
                <a:avLst/>
              </a:prstGeom>
              <a:noFill/>
              <a:ln w="3810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78368331-C38A-7345-F2FE-A6AC9884DE54}"/>
                  </a:ext>
                </a:extLst>
              </p:cNvPr>
              <p:cNvSpPr/>
              <p:nvPr/>
            </p:nvSpPr>
            <p:spPr>
              <a:xfrm>
                <a:off x="4040849" y="4183380"/>
                <a:ext cx="3989757" cy="501740"/>
              </a:xfrm>
              <a:prstGeom prst="rect">
                <a:avLst/>
              </a:prstGeom>
              <a:noFill/>
              <a:ln w="3810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3" name="CasellaDiTesto 2">
            <a:extLst>
              <a:ext uri="{FF2B5EF4-FFF2-40B4-BE49-F238E27FC236}">
                <a16:creationId xmlns:a16="http://schemas.microsoft.com/office/drawing/2014/main" id="{42B6BDB5-CB87-EE5F-942F-DC65FCED36C6}"/>
              </a:ext>
            </a:extLst>
          </p:cNvPr>
          <p:cNvSpPr txBox="1"/>
          <p:nvPr/>
        </p:nvSpPr>
        <p:spPr>
          <a:xfrm>
            <a:off x="56661" y="2355710"/>
            <a:ext cx="3989758" cy="2062103"/>
          </a:xfrm>
          <a:prstGeom prst="rect">
            <a:avLst/>
          </a:prstGeom>
          <a:solidFill>
            <a:schemeClr val="bg1">
              <a:lumMod val="95000"/>
            </a:schemeClr>
          </a:solidFill>
          <a:ln>
            <a:solidFill>
              <a:schemeClr val="accent1">
                <a:lumMod val="50000"/>
              </a:schemeClr>
            </a:solidFill>
          </a:ln>
        </p:spPr>
        <p:txBody>
          <a:bodyPr wrap="square">
            <a:spAutoFit/>
          </a:bodyPr>
          <a:lstStyle/>
          <a:p>
            <a:r>
              <a:rPr lang="en-US" sz="1600" dirty="0"/>
              <a:t>19 </a:t>
            </a:r>
            <a:r>
              <a:rPr lang="en-US" sz="1600" dirty="0" err="1"/>
              <a:t>studi</a:t>
            </a:r>
            <a:r>
              <a:rPr lang="en-US" sz="1600" dirty="0"/>
              <a:t> </a:t>
            </a:r>
          </a:p>
          <a:p>
            <a:r>
              <a:rPr lang="en-US" sz="1600" dirty="0"/>
              <a:t>1290 </a:t>
            </a:r>
            <a:r>
              <a:rPr lang="en-US" sz="1600" dirty="0" err="1"/>
              <a:t>pazienti</a:t>
            </a:r>
            <a:r>
              <a:rPr lang="en-US" sz="1600" dirty="0"/>
              <a:t> </a:t>
            </a:r>
            <a:r>
              <a:rPr lang="en-US" sz="1600" dirty="0" err="1"/>
              <a:t>sottoposti</a:t>
            </a:r>
            <a:r>
              <a:rPr lang="en-US" sz="1600" dirty="0"/>
              <a:t> a BS </a:t>
            </a:r>
          </a:p>
          <a:p>
            <a:r>
              <a:rPr lang="en-US" sz="1600" dirty="0"/>
              <a:t>(</a:t>
            </a:r>
            <a:r>
              <a:rPr lang="it-IT" sz="1600" i="1" dirty="0"/>
              <a:t>AGB-BPD- OAGB - RYGB </a:t>
            </a:r>
            <a:r>
              <a:rPr lang="it-IT" sz="1600" dirty="0"/>
              <a:t>–</a:t>
            </a:r>
            <a:r>
              <a:rPr lang="it-IT" sz="1600" i="1" dirty="0"/>
              <a:t>SG)</a:t>
            </a:r>
            <a:endParaRPr lang="it-IT" sz="1600" dirty="0"/>
          </a:p>
          <a:p>
            <a:r>
              <a:rPr lang="en-US" sz="1600" dirty="0">
                <a:latin typeface="STIX-Regular"/>
              </a:rPr>
              <a:t>Con </a:t>
            </a:r>
            <a:r>
              <a:rPr lang="en-US" sz="1600" dirty="0" err="1">
                <a:latin typeface="STIX-Regular"/>
              </a:rPr>
              <a:t>risposta</a:t>
            </a:r>
            <a:r>
              <a:rPr lang="en-US" sz="1600" dirty="0">
                <a:latin typeface="STIX-Regular"/>
              </a:rPr>
              <a:t> </a:t>
            </a:r>
            <a:r>
              <a:rPr lang="en-US" sz="1600" dirty="0" err="1">
                <a:latin typeface="STIX-Regular"/>
              </a:rPr>
              <a:t>subottimale</a:t>
            </a:r>
            <a:r>
              <a:rPr lang="en-US" sz="1600" dirty="0">
                <a:latin typeface="STIX-Regular"/>
              </a:rPr>
              <a:t> o weight </a:t>
            </a:r>
            <a:r>
              <a:rPr lang="en-US" sz="1600" dirty="0" err="1">
                <a:latin typeface="STIX-Regular"/>
              </a:rPr>
              <a:t>reagain</a:t>
            </a:r>
            <a:endParaRPr lang="en-US" sz="1600" dirty="0">
              <a:latin typeface="STIX-Regular"/>
            </a:endParaRPr>
          </a:p>
          <a:p>
            <a:r>
              <a:rPr lang="en-US" sz="1600" dirty="0" err="1">
                <a:latin typeface="STIX-Regular"/>
              </a:rPr>
              <a:t>Sottoposti</a:t>
            </a:r>
            <a:r>
              <a:rPr lang="en-US" sz="1600" dirty="0">
                <a:latin typeface="STIX-Regular"/>
              </a:rPr>
              <a:t> a </a:t>
            </a:r>
            <a:r>
              <a:rPr lang="en-US" sz="1600" dirty="0" err="1">
                <a:latin typeface="STIX-Regular"/>
              </a:rPr>
              <a:t>trattamento</a:t>
            </a:r>
            <a:r>
              <a:rPr lang="en-US" sz="1600" dirty="0">
                <a:latin typeface="STIX-Regular"/>
              </a:rPr>
              <a:t> con GLP1ra &gt; 3 </a:t>
            </a:r>
            <a:r>
              <a:rPr lang="en-US" sz="1600" dirty="0" err="1">
                <a:latin typeface="STIX-Regular"/>
              </a:rPr>
              <a:t>mesi</a:t>
            </a:r>
            <a:endParaRPr lang="en-US" sz="1600" dirty="0">
              <a:latin typeface="STIX-Regular"/>
            </a:endParaRPr>
          </a:p>
          <a:p>
            <a:pPr marL="285750" indent="-285750">
              <a:buFontTx/>
              <a:buChar char="-"/>
            </a:pPr>
            <a:r>
              <a:rPr lang="en-US" sz="1600" dirty="0">
                <a:latin typeface="STIX-Regular"/>
              </a:rPr>
              <a:t>Liraglutide (13 </a:t>
            </a:r>
            <a:r>
              <a:rPr lang="en-US" sz="1600" dirty="0" err="1">
                <a:latin typeface="STIX-Regular"/>
              </a:rPr>
              <a:t>studi</a:t>
            </a:r>
            <a:r>
              <a:rPr lang="en-US" sz="1600" dirty="0">
                <a:latin typeface="STIX-Regular"/>
              </a:rPr>
              <a:t>)</a:t>
            </a:r>
          </a:p>
          <a:p>
            <a:pPr marL="285750" indent="-285750">
              <a:buFontTx/>
              <a:buChar char="-"/>
            </a:pPr>
            <a:r>
              <a:rPr lang="en-US" sz="1600" dirty="0" err="1">
                <a:latin typeface="STIX-Regular"/>
              </a:rPr>
              <a:t>Semaglutide</a:t>
            </a:r>
            <a:r>
              <a:rPr lang="en-US" sz="1600" dirty="0">
                <a:latin typeface="STIX-Regular"/>
              </a:rPr>
              <a:t> (5 </a:t>
            </a:r>
            <a:r>
              <a:rPr lang="en-US" sz="1600" dirty="0" err="1">
                <a:latin typeface="STIX-Regular"/>
              </a:rPr>
              <a:t>studi</a:t>
            </a:r>
            <a:r>
              <a:rPr lang="en-US" sz="1600" dirty="0">
                <a:latin typeface="STIX-Regular"/>
              </a:rPr>
              <a:t>)</a:t>
            </a:r>
          </a:p>
          <a:p>
            <a:pPr marL="285750" indent="-285750">
              <a:buFontTx/>
              <a:buChar char="-"/>
            </a:pPr>
            <a:r>
              <a:rPr lang="en-US" sz="1600" dirty="0" err="1">
                <a:latin typeface="STIX-Regular"/>
              </a:rPr>
              <a:t>Tirzepatide</a:t>
            </a:r>
            <a:r>
              <a:rPr lang="en-US" sz="1600" dirty="0">
                <a:latin typeface="STIX-Regular"/>
              </a:rPr>
              <a:t> (1 studio)</a:t>
            </a:r>
          </a:p>
        </p:txBody>
      </p:sp>
      <p:sp>
        <p:nvSpPr>
          <p:cNvPr id="12" name="CasellaDiTesto 11">
            <a:extLst>
              <a:ext uri="{FF2B5EF4-FFF2-40B4-BE49-F238E27FC236}">
                <a16:creationId xmlns:a16="http://schemas.microsoft.com/office/drawing/2014/main" id="{FC8F27CE-5268-CDF5-5382-60582E095638}"/>
              </a:ext>
            </a:extLst>
          </p:cNvPr>
          <p:cNvSpPr txBox="1"/>
          <p:nvPr/>
        </p:nvSpPr>
        <p:spPr>
          <a:xfrm>
            <a:off x="9706344" y="6492101"/>
            <a:ext cx="2485656" cy="276999"/>
          </a:xfrm>
          <a:prstGeom prst="rect">
            <a:avLst/>
          </a:prstGeom>
          <a:noFill/>
        </p:spPr>
        <p:txBody>
          <a:bodyPr wrap="square">
            <a:spAutoFit/>
          </a:bodyPr>
          <a:lstStyle/>
          <a:p>
            <a:r>
              <a:rPr lang="it-IT" sz="1200" b="0" i="1" u="none" strike="noStrike" baseline="0" dirty="0" err="1">
                <a:latin typeface="MyriadPro-SemiCn"/>
              </a:rPr>
              <a:t>Obesity</a:t>
            </a:r>
            <a:r>
              <a:rPr lang="it-IT" sz="1200" b="0" i="1" u="none" strike="noStrike" baseline="0" dirty="0">
                <a:latin typeface="MyriadPro-SemiCn"/>
              </a:rPr>
              <a:t> Surgery (2025) 35:808–822</a:t>
            </a:r>
            <a:endParaRPr lang="it-IT" sz="1200" i="1" dirty="0"/>
          </a:p>
        </p:txBody>
      </p:sp>
    </p:spTree>
    <p:extLst>
      <p:ext uri="{BB962C8B-B14F-4D97-AF65-F5344CB8AC3E}">
        <p14:creationId xmlns:p14="http://schemas.microsoft.com/office/powerpoint/2010/main" val="147068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51809F2-5504-3F0A-B902-6D03ADC92446}"/>
              </a:ext>
            </a:extLst>
          </p:cNvPr>
          <p:cNvPicPr>
            <a:picLocks noChangeAspect="1"/>
          </p:cNvPicPr>
          <p:nvPr/>
        </p:nvPicPr>
        <p:blipFill>
          <a:blip r:embed="rId3"/>
          <a:stretch>
            <a:fillRect/>
          </a:stretch>
        </p:blipFill>
        <p:spPr>
          <a:xfrm>
            <a:off x="-1904" y="1708874"/>
            <a:ext cx="5395299" cy="3912089"/>
          </a:xfrm>
          <a:prstGeom prst="rect">
            <a:avLst/>
          </a:prstGeom>
        </p:spPr>
      </p:pic>
      <p:sp>
        <p:nvSpPr>
          <p:cNvPr id="7" name="CasellaDiTesto 6">
            <a:extLst>
              <a:ext uri="{FF2B5EF4-FFF2-40B4-BE49-F238E27FC236}">
                <a16:creationId xmlns:a16="http://schemas.microsoft.com/office/drawing/2014/main" id="{730C1DFD-9991-069E-A249-D88120BB7C5E}"/>
              </a:ext>
            </a:extLst>
          </p:cNvPr>
          <p:cNvSpPr txBox="1"/>
          <p:nvPr/>
        </p:nvSpPr>
        <p:spPr>
          <a:xfrm>
            <a:off x="728662" y="384800"/>
            <a:ext cx="10064843" cy="1015663"/>
          </a:xfrm>
          <a:prstGeom prst="rect">
            <a:avLst/>
          </a:prstGeom>
          <a:noFill/>
        </p:spPr>
        <p:txBody>
          <a:bodyPr wrap="square">
            <a:spAutoFit/>
          </a:bodyPr>
          <a:lstStyle/>
          <a:p>
            <a:r>
              <a:rPr lang="it-IT" sz="2400" b="1" dirty="0"/>
              <a:t>The BARI-OPTIMISE trial</a:t>
            </a:r>
          </a:p>
          <a:p>
            <a:r>
              <a:rPr lang="it-IT" b="1" dirty="0"/>
              <a:t>RCT </a:t>
            </a:r>
            <a:r>
              <a:rPr lang="it-IT" dirty="0"/>
              <a:t>(2018-2020, London - </a:t>
            </a:r>
            <a:r>
              <a:rPr lang="en-US" dirty="0"/>
              <a:t>University College London Hospital e  </a:t>
            </a:r>
            <a:r>
              <a:rPr lang="it-IT" dirty="0" err="1"/>
              <a:t>Homerton</a:t>
            </a:r>
            <a:r>
              <a:rPr lang="it-IT" dirty="0"/>
              <a:t> University Hospital</a:t>
            </a:r>
            <a:r>
              <a:rPr lang="en-US" dirty="0"/>
              <a:t>)</a:t>
            </a:r>
            <a:r>
              <a:rPr lang="it-IT" b="1" dirty="0"/>
              <a:t> </a:t>
            </a:r>
          </a:p>
          <a:p>
            <a:r>
              <a:rPr lang="it-IT" b="1" dirty="0" err="1"/>
              <a:t>Liraglutide</a:t>
            </a:r>
            <a:r>
              <a:rPr lang="it-IT" b="1" dirty="0"/>
              <a:t> 3.0 mg </a:t>
            </a:r>
          </a:p>
        </p:txBody>
      </p:sp>
      <p:sp>
        <p:nvSpPr>
          <p:cNvPr id="9" name="CasellaDiTesto 8">
            <a:extLst>
              <a:ext uri="{FF2B5EF4-FFF2-40B4-BE49-F238E27FC236}">
                <a16:creationId xmlns:a16="http://schemas.microsoft.com/office/drawing/2014/main" id="{C3A36517-66B8-06DC-523D-A55D278CEE3C}"/>
              </a:ext>
            </a:extLst>
          </p:cNvPr>
          <p:cNvSpPr txBox="1"/>
          <p:nvPr/>
        </p:nvSpPr>
        <p:spPr>
          <a:xfrm>
            <a:off x="7249477" y="6336200"/>
            <a:ext cx="4723447" cy="338554"/>
          </a:xfrm>
          <a:prstGeom prst="rect">
            <a:avLst/>
          </a:prstGeom>
          <a:noFill/>
        </p:spPr>
        <p:txBody>
          <a:bodyPr wrap="square">
            <a:spAutoFit/>
          </a:bodyPr>
          <a:lstStyle/>
          <a:p>
            <a:r>
              <a:rPr lang="en-US" sz="1600" b="0" i="0" u="none" strike="noStrike" baseline="0" dirty="0">
                <a:latin typeface="GuardianSans-Semibold"/>
              </a:rPr>
              <a:t>JAMA Surgery </a:t>
            </a:r>
            <a:r>
              <a:rPr lang="en-US" sz="1600" b="0" i="0" u="none" strike="noStrike" baseline="0" dirty="0">
                <a:latin typeface="GuardianSansGR-Regular"/>
              </a:rPr>
              <a:t>October 2023 Volume 158, Number 10</a:t>
            </a:r>
            <a:endParaRPr lang="it-IT" sz="1600" dirty="0"/>
          </a:p>
        </p:txBody>
      </p:sp>
      <p:sp>
        <p:nvSpPr>
          <p:cNvPr id="11" name="CasellaDiTesto 10">
            <a:extLst>
              <a:ext uri="{FF2B5EF4-FFF2-40B4-BE49-F238E27FC236}">
                <a16:creationId xmlns:a16="http://schemas.microsoft.com/office/drawing/2014/main" id="{F5E10A5A-C8CA-CA65-BDFA-A9EAFAF2ADDC}"/>
              </a:ext>
            </a:extLst>
          </p:cNvPr>
          <p:cNvSpPr txBox="1"/>
          <p:nvPr/>
        </p:nvSpPr>
        <p:spPr>
          <a:xfrm>
            <a:off x="5780723" y="4288393"/>
            <a:ext cx="6097904" cy="923330"/>
          </a:xfrm>
          <a:prstGeom prst="rect">
            <a:avLst/>
          </a:prstGeom>
          <a:noFill/>
        </p:spPr>
        <p:txBody>
          <a:bodyPr wrap="square">
            <a:spAutoFit/>
          </a:bodyPr>
          <a:lstStyle/>
          <a:p>
            <a:r>
              <a:rPr lang="it-IT" dirty="0"/>
              <a:t>Dopo 24 settimane è stata osservata una maggiore riduzione percentuale del peso corporeo nel gruppo trattato con </a:t>
            </a:r>
            <a:r>
              <a:rPr lang="it-IT" dirty="0" err="1"/>
              <a:t>liraglutide</a:t>
            </a:r>
            <a:r>
              <a:rPr lang="it-IT" dirty="0"/>
              <a:t> 3,0 mg, rispetto al gruppo placebo.</a:t>
            </a:r>
          </a:p>
        </p:txBody>
      </p:sp>
      <p:sp>
        <p:nvSpPr>
          <p:cNvPr id="13" name="CasellaDiTesto 12">
            <a:extLst>
              <a:ext uri="{FF2B5EF4-FFF2-40B4-BE49-F238E27FC236}">
                <a16:creationId xmlns:a16="http://schemas.microsoft.com/office/drawing/2014/main" id="{2B05903C-9AA7-8093-80C7-32EB03F1A89C}"/>
              </a:ext>
            </a:extLst>
          </p:cNvPr>
          <p:cNvSpPr txBox="1"/>
          <p:nvPr/>
        </p:nvSpPr>
        <p:spPr>
          <a:xfrm>
            <a:off x="5780723" y="1625863"/>
            <a:ext cx="6097904" cy="1200329"/>
          </a:xfrm>
          <a:prstGeom prst="rect">
            <a:avLst/>
          </a:prstGeom>
          <a:noFill/>
        </p:spPr>
        <p:txBody>
          <a:bodyPr wrap="square">
            <a:spAutoFit/>
          </a:bodyPr>
          <a:lstStyle/>
          <a:p>
            <a:r>
              <a:rPr lang="en-US" dirty="0"/>
              <a:t>Trial in doppio </a:t>
            </a:r>
            <a:r>
              <a:rPr lang="en-US" dirty="0" err="1"/>
              <a:t>cieco</a:t>
            </a:r>
            <a:r>
              <a:rPr lang="en-US" dirty="0"/>
              <a:t>, </a:t>
            </a:r>
            <a:r>
              <a:rPr lang="en-US" dirty="0" err="1"/>
              <a:t>randomizzato</a:t>
            </a:r>
            <a:r>
              <a:rPr lang="en-US" dirty="0"/>
              <a:t>, </a:t>
            </a:r>
            <a:r>
              <a:rPr lang="en-US" dirty="0" err="1"/>
              <a:t>controllato</a:t>
            </a:r>
            <a:r>
              <a:rPr lang="en-US" dirty="0"/>
              <a:t> vs placebo a </a:t>
            </a:r>
            <a:r>
              <a:rPr lang="en-US" dirty="0" err="1"/>
              <a:t>gruppi</a:t>
            </a:r>
            <a:r>
              <a:rPr lang="en-US" dirty="0"/>
              <a:t> </a:t>
            </a:r>
            <a:r>
              <a:rPr lang="en-US" dirty="0" err="1"/>
              <a:t>paralleli</a:t>
            </a:r>
            <a:r>
              <a:rPr lang="en-US" dirty="0"/>
              <a:t> </a:t>
            </a:r>
            <a:r>
              <a:rPr lang="en-US" dirty="0" err="1"/>
              <a:t>che</a:t>
            </a:r>
            <a:r>
              <a:rPr lang="en-US" dirty="0"/>
              <a:t> ha</a:t>
            </a:r>
            <a:r>
              <a:rPr lang="it-IT" dirty="0"/>
              <a:t> reclutato pazienti con </a:t>
            </a:r>
            <a:r>
              <a:rPr lang="it-IT" u="sng" dirty="0"/>
              <a:t>scarsa perdita di peso</a:t>
            </a:r>
            <a:r>
              <a:rPr lang="it-IT" dirty="0"/>
              <a:t> e una </a:t>
            </a:r>
            <a:r>
              <a:rPr lang="it-IT" u="sng" dirty="0"/>
              <a:t>risposta del GLP-1 stimolata dai nutrienti subottimale</a:t>
            </a:r>
            <a:r>
              <a:rPr lang="it-IT" dirty="0"/>
              <a:t> almeno 12 mesi dopo RYGB primario o SG</a:t>
            </a:r>
            <a:endParaRPr lang="en-US" dirty="0"/>
          </a:p>
        </p:txBody>
      </p:sp>
      <p:sp>
        <p:nvSpPr>
          <p:cNvPr id="17" name="CasellaDiTesto 16">
            <a:extLst>
              <a:ext uri="{FF2B5EF4-FFF2-40B4-BE49-F238E27FC236}">
                <a16:creationId xmlns:a16="http://schemas.microsoft.com/office/drawing/2014/main" id="{6C0949B0-FD9A-CFE1-7A15-7C40378733B4}"/>
              </a:ext>
            </a:extLst>
          </p:cNvPr>
          <p:cNvSpPr txBox="1"/>
          <p:nvPr/>
        </p:nvSpPr>
        <p:spPr>
          <a:xfrm>
            <a:off x="5780723" y="2989511"/>
            <a:ext cx="5436394" cy="1298882"/>
          </a:xfrm>
          <a:prstGeom prst="rect">
            <a:avLst/>
          </a:prstGeom>
          <a:noFill/>
        </p:spPr>
        <p:txBody>
          <a:bodyPr wrap="square">
            <a:spAutoFit/>
          </a:bodyPr>
          <a:lstStyle/>
          <a:p>
            <a:pPr>
              <a:lnSpc>
                <a:spcPct val="150000"/>
              </a:lnSpc>
            </a:pPr>
            <a:r>
              <a:rPr lang="en-US" dirty="0"/>
              <a:t>70 </a:t>
            </a:r>
            <a:r>
              <a:rPr lang="en-US" dirty="0" err="1"/>
              <a:t>partecipanti</a:t>
            </a:r>
            <a:r>
              <a:rPr lang="en-US" dirty="0"/>
              <a:t> </a:t>
            </a:r>
            <a:r>
              <a:rPr lang="en-US" dirty="0" err="1"/>
              <a:t>randomizzati</a:t>
            </a:r>
            <a:r>
              <a:rPr lang="en-US" dirty="0"/>
              <a:t>: </a:t>
            </a:r>
          </a:p>
          <a:p>
            <a:pPr>
              <a:lnSpc>
                <a:spcPct val="150000"/>
              </a:lnSpc>
            </a:pPr>
            <a:r>
              <a:rPr lang="en-US" dirty="0"/>
              <a:t>35 </a:t>
            </a:r>
            <a:r>
              <a:rPr lang="en-US" dirty="0" err="1"/>
              <a:t>terapia</a:t>
            </a:r>
            <a:r>
              <a:rPr lang="en-US" dirty="0"/>
              <a:t> con </a:t>
            </a:r>
            <a:r>
              <a:rPr lang="en-US" u="sng" dirty="0"/>
              <a:t>liraglutide 3.0 mg </a:t>
            </a:r>
            <a:r>
              <a:rPr lang="en-US" dirty="0"/>
              <a:t>die + stile di vita </a:t>
            </a:r>
          </a:p>
          <a:p>
            <a:pPr>
              <a:lnSpc>
                <a:spcPct val="150000"/>
              </a:lnSpc>
            </a:pPr>
            <a:r>
              <a:rPr lang="en-US" dirty="0"/>
              <a:t>35 </a:t>
            </a:r>
            <a:r>
              <a:rPr lang="en-US" u="sng" dirty="0"/>
              <a:t>placebo</a:t>
            </a:r>
            <a:r>
              <a:rPr lang="en-US" dirty="0"/>
              <a:t> + stile di vita</a:t>
            </a:r>
          </a:p>
        </p:txBody>
      </p:sp>
      <p:sp>
        <p:nvSpPr>
          <p:cNvPr id="19" name="CasellaDiTesto 18">
            <a:extLst>
              <a:ext uri="{FF2B5EF4-FFF2-40B4-BE49-F238E27FC236}">
                <a16:creationId xmlns:a16="http://schemas.microsoft.com/office/drawing/2014/main" id="{FB00D105-AD9A-5555-6262-81F330E1E9AB}"/>
              </a:ext>
            </a:extLst>
          </p:cNvPr>
          <p:cNvSpPr txBox="1"/>
          <p:nvPr/>
        </p:nvSpPr>
        <p:spPr>
          <a:xfrm>
            <a:off x="4555502" y="4159244"/>
            <a:ext cx="1031557" cy="369332"/>
          </a:xfrm>
          <a:prstGeom prst="rect">
            <a:avLst/>
          </a:prstGeom>
          <a:noFill/>
        </p:spPr>
        <p:txBody>
          <a:bodyPr wrap="square">
            <a:spAutoFit/>
          </a:bodyPr>
          <a:lstStyle/>
          <a:p>
            <a:r>
              <a:rPr lang="it-IT" dirty="0"/>
              <a:t> -8,82 % </a:t>
            </a:r>
          </a:p>
        </p:txBody>
      </p:sp>
      <p:sp>
        <p:nvSpPr>
          <p:cNvPr id="20" name="Ovale 19">
            <a:extLst>
              <a:ext uri="{FF2B5EF4-FFF2-40B4-BE49-F238E27FC236}">
                <a16:creationId xmlns:a16="http://schemas.microsoft.com/office/drawing/2014/main" id="{3734EF66-08E5-DEC5-7E68-7866B8B6FE8E}"/>
              </a:ext>
            </a:extLst>
          </p:cNvPr>
          <p:cNvSpPr/>
          <p:nvPr/>
        </p:nvSpPr>
        <p:spPr>
          <a:xfrm>
            <a:off x="4641533" y="3974924"/>
            <a:ext cx="845820" cy="737972"/>
          </a:xfrm>
          <a:prstGeom prst="ellipse">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22" name="CasellaDiTesto 21">
            <a:extLst>
              <a:ext uri="{FF2B5EF4-FFF2-40B4-BE49-F238E27FC236}">
                <a16:creationId xmlns:a16="http://schemas.microsoft.com/office/drawing/2014/main" id="{E0087B88-1C02-58FF-DFA4-9A25285559ED}"/>
              </a:ext>
            </a:extLst>
          </p:cNvPr>
          <p:cNvSpPr txBox="1"/>
          <p:nvPr/>
        </p:nvSpPr>
        <p:spPr>
          <a:xfrm>
            <a:off x="4389529" y="3051593"/>
            <a:ext cx="940117" cy="369332"/>
          </a:xfrm>
          <a:prstGeom prst="rect">
            <a:avLst/>
          </a:prstGeom>
          <a:noFill/>
        </p:spPr>
        <p:txBody>
          <a:bodyPr wrap="square">
            <a:spAutoFit/>
          </a:bodyPr>
          <a:lstStyle/>
          <a:p>
            <a:r>
              <a:rPr lang="it-IT" dirty="0"/>
              <a:t>-0,54 % </a:t>
            </a:r>
          </a:p>
        </p:txBody>
      </p:sp>
      <p:sp>
        <p:nvSpPr>
          <p:cNvPr id="23" name="Ovale 22">
            <a:extLst>
              <a:ext uri="{FF2B5EF4-FFF2-40B4-BE49-F238E27FC236}">
                <a16:creationId xmlns:a16="http://schemas.microsoft.com/office/drawing/2014/main" id="{F92CC134-D737-C7CD-6A5C-13455AAD8369}"/>
              </a:ext>
            </a:extLst>
          </p:cNvPr>
          <p:cNvSpPr/>
          <p:nvPr/>
        </p:nvSpPr>
        <p:spPr>
          <a:xfrm>
            <a:off x="4394767" y="2867273"/>
            <a:ext cx="845820" cy="737973"/>
          </a:xfrm>
          <a:prstGeom prst="ellipse">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3360012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2933FF66-ED30-FE57-7DB0-695093255605}"/>
              </a:ext>
            </a:extLst>
          </p:cNvPr>
          <p:cNvSpPr txBox="1"/>
          <p:nvPr/>
        </p:nvSpPr>
        <p:spPr>
          <a:xfrm>
            <a:off x="4333777" y="2393369"/>
            <a:ext cx="7718107" cy="2031325"/>
          </a:xfrm>
          <a:prstGeom prst="rect">
            <a:avLst/>
          </a:prstGeom>
          <a:noFill/>
        </p:spPr>
        <p:txBody>
          <a:bodyPr wrap="square">
            <a:spAutoFit/>
          </a:bodyPr>
          <a:lstStyle/>
          <a:p>
            <a:r>
              <a:rPr lang="en-US" dirty="0"/>
              <a:t>The use of liraglutide was associated with significant</a:t>
            </a:r>
          </a:p>
          <a:p>
            <a:r>
              <a:rPr lang="en-US" dirty="0"/>
              <a:t>8-point reduction in body index mass (BMI) (MD − 8.56 kg/</a:t>
            </a:r>
          </a:p>
          <a:p>
            <a:r>
              <a:rPr lang="en-US" dirty="0"/>
              <a:t>m2; 95% CI 3.34 to 13.79; p &lt; 0.01; I2, 97%, Fig. 2A), and a</a:t>
            </a:r>
          </a:p>
          <a:p>
            <a:r>
              <a:rPr lang="en-US" dirty="0"/>
              <a:t>significant mean 16 kg reduction in total weight after liraglutide</a:t>
            </a:r>
          </a:p>
          <a:p>
            <a:r>
              <a:rPr lang="en-US" dirty="0"/>
              <a:t>use (MD − 16.03 kg; 95% CI 0.03 to 32.02; p = 0.05;</a:t>
            </a:r>
          </a:p>
          <a:p>
            <a:r>
              <a:rPr lang="en-US" dirty="0"/>
              <a:t>I2,</a:t>
            </a:r>
          </a:p>
          <a:p>
            <a:r>
              <a:rPr lang="en-US" dirty="0"/>
              <a:t>96%, Fig. 2B).</a:t>
            </a:r>
            <a:endParaRPr lang="it-IT" dirty="0"/>
          </a:p>
        </p:txBody>
      </p:sp>
      <p:grpSp>
        <p:nvGrpSpPr>
          <p:cNvPr id="28" name="Gruppo 27">
            <a:extLst>
              <a:ext uri="{FF2B5EF4-FFF2-40B4-BE49-F238E27FC236}">
                <a16:creationId xmlns:a16="http://schemas.microsoft.com/office/drawing/2014/main" id="{C8EDA5F8-51D6-FA63-61D2-25E153A2E423}"/>
              </a:ext>
            </a:extLst>
          </p:cNvPr>
          <p:cNvGrpSpPr/>
          <p:nvPr/>
        </p:nvGrpSpPr>
        <p:grpSpPr>
          <a:xfrm>
            <a:off x="524448" y="-1"/>
            <a:ext cx="11397041" cy="6448731"/>
            <a:chOff x="504068" y="331470"/>
            <a:chExt cx="11143102" cy="6252210"/>
          </a:xfrm>
        </p:grpSpPr>
        <p:grpSp>
          <p:nvGrpSpPr>
            <p:cNvPr id="19" name="Gruppo 18">
              <a:extLst>
                <a:ext uri="{FF2B5EF4-FFF2-40B4-BE49-F238E27FC236}">
                  <a16:creationId xmlns:a16="http://schemas.microsoft.com/office/drawing/2014/main" id="{B52DDC46-AA35-C71F-BD42-997B52E34F9E}"/>
                </a:ext>
              </a:extLst>
            </p:cNvPr>
            <p:cNvGrpSpPr/>
            <p:nvPr/>
          </p:nvGrpSpPr>
          <p:grpSpPr>
            <a:xfrm>
              <a:off x="504068" y="331470"/>
              <a:ext cx="11143102" cy="6252210"/>
              <a:chOff x="675518" y="0"/>
              <a:chExt cx="10840963" cy="5992061"/>
            </a:xfrm>
          </p:grpSpPr>
          <p:pic>
            <p:nvPicPr>
              <p:cNvPr id="7" name="Immagine 6">
                <a:extLst>
                  <a:ext uri="{FF2B5EF4-FFF2-40B4-BE49-F238E27FC236}">
                    <a16:creationId xmlns:a16="http://schemas.microsoft.com/office/drawing/2014/main" id="{A4680B00-37F7-E9A8-2E2A-0E4F9200C7A2}"/>
                  </a:ext>
                </a:extLst>
              </p:cNvPr>
              <p:cNvPicPr>
                <a:picLocks noChangeAspect="1"/>
              </p:cNvPicPr>
              <p:nvPr/>
            </p:nvPicPr>
            <p:blipFill>
              <a:blip r:embed="rId3"/>
              <a:stretch>
                <a:fillRect/>
              </a:stretch>
            </p:blipFill>
            <p:spPr>
              <a:xfrm>
                <a:off x="675518" y="0"/>
                <a:ext cx="10840963" cy="5992061"/>
              </a:xfrm>
              <a:prstGeom prst="rect">
                <a:avLst/>
              </a:prstGeom>
            </p:spPr>
          </p:pic>
          <p:grpSp>
            <p:nvGrpSpPr>
              <p:cNvPr id="18" name="Gruppo 17">
                <a:extLst>
                  <a:ext uri="{FF2B5EF4-FFF2-40B4-BE49-F238E27FC236}">
                    <a16:creationId xmlns:a16="http://schemas.microsoft.com/office/drawing/2014/main" id="{59EDAB3B-DAC5-F2A2-CF12-542BFB98BCCE}"/>
                  </a:ext>
                </a:extLst>
              </p:cNvPr>
              <p:cNvGrpSpPr/>
              <p:nvPr/>
            </p:nvGrpSpPr>
            <p:grpSpPr>
              <a:xfrm>
                <a:off x="896497" y="4179640"/>
                <a:ext cx="3972683" cy="1072222"/>
                <a:chOff x="896497" y="4179640"/>
                <a:chExt cx="3972683" cy="1072222"/>
              </a:xfrm>
            </p:grpSpPr>
            <p:sp>
              <p:nvSpPr>
                <p:cNvPr id="12" name="Rettangolo con angoli in alto arrotondati 11">
                  <a:extLst>
                    <a:ext uri="{FF2B5EF4-FFF2-40B4-BE49-F238E27FC236}">
                      <a16:creationId xmlns:a16="http://schemas.microsoft.com/office/drawing/2014/main" id="{46FAEA71-6BF7-14F7-4FB1-678A56F1231C}"/>
                    </a:ext>
                  </a:extLst>
                </p:cNvPr>
                <p:cNvSpPr/>
                <p:nvPr/>
              </p:nvSpPr>
              <p:spPr>
                <a:xfrm rot="5400000">
                  <a:off x="2648311" y="2465435"/>
                  <a:ext cx="490108" cy="3951630"/>
                </a:xfrm>
                <a:prstGeom prst="round2SameRect">
                  <a:avLst>
                    <a:gd name="adj1" fmla="val 50000"/>
                    <a:gd name="adj2" fmla="val 0"/>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CasellaDiTesto 14">
                  <a:extLst>
                    <a:ext uri="{FF2B5EF4-FFF2-40B4-BE49-F238E27FC236}">
                      <a16:creationId xmlns:a16="http://schemas.microsoft.com/office/drawing/2014/main" id="{D465669F-B5E2-6CB7-D365-420262967BBE}"/>
                    </a:ext>
                  </a:extLst>
                </p:cNvPr>
                <p:cNvSpPr txBox="1"/>
                <p:nvPr/>
              </p:nvSpPr>
              <p:spPr>
                <a:xfrm>
                  <a:off x="896497" y="4179640"/>
                  <a:ext cx="3643020" cy="738664"/>
                </a:xfrm>
                <a:prstGeom prst="rect">
                  <a:avLst/>
                </a:prstGeom>
                <a:noFill/>
              </p:spPr>
              <p:txBody>
                <a:bodyPr wrap="square">
                  <a:spAutoFit/>
                </a:bodyPr>
                <a:lstStyle/>
                <a:p>
                  <a:r>
                    <a:rPr lang="it-IT" sz="1400" b="1" dirty="0">
                      <a:solidFill>
                        <a:schemeClr val="bg1"/>
                      </a:solidFill>
                    </a:rPr>
                    <a:t>65%</a:t>
                  </a:r>
                  <a:r>
                    <a:rPr lang="it-IT" sz="1400" dirty="0">
                      <a:solidFill>
                        <a:schemeClr val="bg1"/>
                      </a:solidFill>
                    </a:rPr>
                    <a:t> dei pazienti trattati con </a:t>
                  </a:r>
                  <a:r>
                    <a:rPr lang="it-IT" sz="1400" dirty="0" err="1">
                      <a:solidFill>
                        <a:schemeClr val="bg1"/>
                      </a:solidFill>
                    </a:rPr>
                    <a:t>liraglutide</a:t>
                  </a:r>
                  <a:r>
                    <a:rPr lang="it-IT" sz="1400" dirty="0">
                      <a:solidFill>
                        <a:schemeClr val="bg1"/>
                      </a:solidFill>
                    </a:rPr>
                    <a:t>, calo ponderale </a:t>
                  </a:r>
                  <a:r>
                    <a:rPr lang="it-IT" sz="1400" b="1" dirty="0">
                      <a:solidFill>
                        <a:schemeClr val="bg1"/>
                      </a:solidFill>
                    </a:rPr>
                    <a:t>superiore al 5% </a:t>
                  </a:r>
                  <a:r>
                    <a:rPr lang="it-IT" sz="1400" dirty="0">
                      <a:solidFill>
                        <a:schemeClr val="bg1"/>
                      </a:solidFill>
                    </a:rPr>
                    <a:t>del peso corporeo</a:t>
                  </a:r>
                </a:p>
              </p:txBody>
            </p:sp>
            <p:sp>
              <p:nvSpPr>
                <p:cNvPr id="16" name="Rettangolo con angoli in alto arrotondati 15">
                  <a:extLst>
                    <a:ext uri="{FF2B5EF4-FFF2-40B4-BE49-F238E27FC236}">
                      <a16:creationId xmlns:a16="http://schemas.microsoft.com/office/drawing/2014/main" id="{27024AA8-AA11-6248-0C7A-5BEDE8C551E7}"/>
                    </a:ext>
                  </a:extLst>
                </p:cNvPr>
                <p:cNvSpPr/>
                <p:nvPr/>
              </p:nvSpPr>
              <p:spPr>
                <a:xfrm rot="5400000">
                  <a:off x="2648311" y="3014437"/>
                  <a:ext cx="490108" cy="3951630"/>
                </a:xfrm>
                <a:prstGeom prst="round2SameRect">
                  <a:avLst>
                    <a:gd name="adj1" fmla="val 50000"/>
                    <a:gd name="adj2" fmla="val 0"/>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CasellaDiTesto 16">
                  <a:extLst>
                    <a:ext uri="{FF2B5EF4-FFF2-40B4-BE49-F238E27FC236}">
                      <a16:creationId xmlns:a16="http://schemas.microsoft.com/office/drawing/2014/main" id="{EA55B964-BD99-DCAC-D8D3-C792B0336026}"/>
                    </a:ext>
                  </a:extLst>
                </p:cNvPr>
                <p:cNvSpPr txBox="1"/>
                <p:nvPr/>
              </p:nvSpPr>
              <p:spPr>
                <a:xfrm>
                  <a:off x="917550" y="4728642"/>
                  <a:ext cx="3860190" cy="523220"/>
                </a:xfrm>
                <a:prstGeom prst="rect">
                  <a:avLst/>
                </a:prstGeom>
                <a:noFill/>
              </p:spPr>
              <p:txBody>
                <a:bodyPr wrap="square">
                  <a:spAutoFit/>
                </a:bodyPr>
                <a:lstStyle/>
                <a:p>
                  <a:r>
                    <a:rPr lang="it-IT" sz="1400" b="1" dirty="0">
                      <a:solidFill>
                        <a:schemeClr val="bg1"/>
                      </a:solidFill>
                    </a:rPr>
                    <a:t>26%</a:t>
                  </a:r>
                  <a:r>
                    <a:rPr lang="it-IT" sz="1400" dirty="0">
                      <a:solidFill>
                        <a:schemeClr val="bg1"/>
                      </a:solidFill>
                    </a:rPr>
                    <a:t> dei pazienti </a:t>
                  </a:r>
                  <a:r>
                    <a:rPr lang="it-IT" sz="1400" dirty="0" err="1">
                      <a:solidFill>
                        <a:schemeClr val="bg1"/>
                      </a:solidFill>
                    </a:rPr>
                    <a:t>trattti</a:t>
                  </a:r>
                  <a:r>
                    <a:rPr lang="it-IT" sz="1400" dirty="0">
                      <a:solidFill>
                        <a:schemeClr val="bg1"/>
                      </a:solidFill>
                    </a:rPr>
                    <a:t> con </a:t>
                  </a:r>
                  <a:r>
                    <a:rPr lang="it-IT" sz="1400" dirty="0" err="1">
                      <a:solidFill>
                        <a:schemeClr val="bg1"/>
                      </a:solidFill>
                    </a:rPr>
                    <a:t>liraglutide</a:t>
                  </a:r>
                  <a:r>
                    <a:rPr lang="it-IT" sz="1400" dirty="0">
                      <a:solidFill>
                        <a:schemeClr val="bg1"/>
                      </a:solidFill>
                    </a:rPr>
                    <a:t> ha perso </a:t>
                  </a:r>
                  <a:r>
                    <a:rPr lang="it-IT" sz="1400" b="1" dirty="0">
                      <a:solidFill>
                        <a:schemeClr val="bg1"/>
                      </a:solidFill>
                    </a:rPr>
                    <a:t>più del 10% </a:t>
                  </a:r>
                  <a:r>
                    <a:rPr lang="it-IT" sz="1400" dirty="0">
                      <a:solidFill>
                        <a:schemeClr val="bg1"/>
                      </a:solidFill>
                    </a:rPr>
                    <a:t>del peso corporeo </a:t>
                  </a:r>
                </a:p>
              </p:txBody>
            </p:sp>
          </p:grpSp>
        </p:grpSp>
        <p:grpSp>
          <p:nvGrpSpPr>
            <p:cNvPr id="22" name="Gruppo 21">
              <a:extLst>
                <a:ext uri="{FF2B5EF4-FFF2-40B4-BE49-F238E27FC236}">
                  <a16:creationId xmlns:a16="http://schemas.microsoft.com/office/drawing/2014/main" id="{9FB42FF0-1093-F201-27D1-7B7A64AD2030}"/>
                </a:ext>
              </a:extLst>
            </p:cNvPr>
            <p:cNvGrpSpPr/>
            <p:nvPr/>
          </p:nvGrpSpPr>
          <p:grpSpPr>
            <a:xfrm>
              <a:off x="767402" y="3497169"/>
              <a:ext cx="4134153" cy="511386"/>
              <a:chOff x="716650" y="4137697"/>
              <a:chExt cx="4134153" cy="511386"/>
            </a:xfrm>
          </p:grpSpPr>
          <p:sp>
            <p:nvSpPr>
              <p:cNvPr id="20" name="Rettangolo con angoli in alto arrotondati 19">
                <a:extLst>
                  <a:ext uri="{FF2B5EF4-FFF2-40B4-BE49-F238E27FC236}">
                    <a16:creationId xmlns:a16="http://schemas.microsoft.com/office/drawing/2014/main" id="{A9C05227-828D-96E7-5F60-B71597EB64F5}"/>
                  </a:ext>
                </a:extLst>
              </p:cNvPr>
              <p:cNvSpPr/>
              <p:nvPr/>
            </p:nvSpPr>
            <p:spPr>
              <a:xfrm rot="5400000">
                <a:off x="2506394" y="2362509"/>
                <a:ext cx="511386" cy="4061762"/>
              </a:xfrm>
              <a:prstGeom prst="round2SameRect">
                <a:avLst>
                  <a:gd name="adj1" fmla="val 50000"/>
                  <a:gd name="adj2" fmla="val 0"/>
                </a:avLst>
              </a:prstGeom>
              <a:solidFill>
                <a:schemeClr val="tx2">
                  <a:lumMod val="10000"/>
                  <a:lumOff val="90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CasellaDiTesto 20">
                <a:extLst>
                  <a:ext uri="{FF2B5EF4-FFF2-40B4-BE49-F238E27FC236}">
                    <a16:creationId xmlns:a16="http://schemas.microsoft.com/office/drawing/2014/main" id="{69C01EE8-3323-E60B-8882-F9F95B4B1DDB}"/>
                  </a:ext>
                </a:extLst>
              </p:cNvPr>
              <p:cNvSpPr txBox="1"/>
              <p:nvPr/>
            </p:nvSpPr>
            <p:spPr>
              <a:xfrm>
                <a:off x="716650" y="4239544"/>
                <a:ext cx="4134153" cy="307777"/>
              </a:xfrm>
              <a:prstGeom prst="rect">
                <a:avLst/>
              </a:prstGeom>
              <a:noFill/>
              <a:ln>
                <a:noFill/>
              </a:ln>
            </p:spPr>
            <p:txBody>
              <a:bodyPr wrap="square" rtlCol="0">
                <a:spAutoFit/>
              </a:bodyPr>
              <a:lstStyle/>
              <a:p>
                <a:r>
                  <a:rPr lang="it-IT" sz="1400" dirty="0"/>
                  <a:t>- 8,56 punti di BMI nei pz in </a:t>
                </a:r>
                <a:r>
                  <a:rPr lang="it-IT" sz="1400" dirty="0" err="1"/>
                  <a:t>liraglutide</a:t>
                </a:r>
                <a:endParaRPr lang="it-IT" sz="1400" dirty="0"/>
              </a:p>
            </p:txBody>
          </p:sp>
        </p:grpSp>
        <p:grpSp>
          <p:nvGrpSpPr>
            <p:cNvPr id="23" name="Gruppo 22">
              <a:extLst>
                <a:ext uri="{FF2B5EF4-FFF2-40B4-BE49-F238E27FC236}">
                  <a16:creationId xmlns:a16="http://schemas.microsoft.com/office/drawing/2014/main" id="{F34F60FB-C15D-2E72-0777-30FF33223B9F}"/>
                </a:ext>
              </a:extLst>
            </p:cNvPr>
            <p:cNvGrpSpPr/>
            <p:nvPr/>
          </p:nvGrpSpPr>
          <p:grpSpPr>
            <a:xfrm>
              <a:off x="752846" y="4122892"/>
              <a:ext cx="4134153" cy="511386"/>
              <a:chOff x="716650" y="4137697"/>
              <a:chExt cx="4134153" cy="511386"/>
            </a:xfrm>
          </p:grpSpPr>
          <p:sp>
            <p:nvSpPr>
              <p:cNvPr id="24" name="Rettangolo con angoli in alto arrotondati 23">
                <a:extLst>
                  <a:ext uri="{FF2B5EF4-FFF2-40B4-BE49-F238E27FC236}">
                    <a16:creationId xmlns:a16="http://schemas.microsoft.com/office/drawing/2014/main" id="{5819760C-F3D5-2E9C-85C9-391E3A8A7269}"/>
                  </a:ext>
                </a:extLst>
              </p:cNvPr>
              <p:cNvSpPr/>
              <p:nvPr/>
            </p:nvSpPr>
            <p:spPr>
              <a:xfrm rot="5400000">
                <a:off x="2506394" y="2362509"/>
                <a:ext cx="511386" cy="4061762"/>
              </a:xfrm>
              <a:prstGeom prst="round2SameRect">
                <a:avLst>
                  <a:gd name="adj1" fmla="val 50000"/>
                  <a:gd name="adj2" fmla="val 0"/>
                </a:avLst>
              </a:prstGeom>
              <a:solidFill>
                <a:schemeClr val="tx2">
                  <a:lumMod val="10000"/>
                  <a:lumOff val="90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CasellaDiTesto 24">
                <a:extLst>
                  <a:ext uri="{FF2B5EF4-FFF2-40B4-BE49-F238E27FC236}">
                    <a16:creationId xmlns:a16="http://schemas.microsoft.com/office/drawing/2014/main" id="{A081D66B-5F6E-6143-48A0-254976434D49}"/>
                  </a:ext>
                </a:extLst>
              </p:cNvPr>
              <p:cNvSpPr txBox="1"/>
              <p:nvPr/>
            </p:nvSpPr>
            <p:spPr>
              <a:xfrm>
                <a:off x="716650" y="4239544"/>
                <a:ext cx="4134153" cy="307777"/>
              </a:xfrm>
              <a:prstGeom prst="rect">
                <a:avLst/>
              </a:prstGeom>
              <a:noFill/>
            </p:spPr>
            <p:txBody>
              <a:bodyPr wrap="square" rtlCol="0">
                <a:spAutoFit/>
              </a:bodyPr>
              <a:lstStyle/>
              <a:p>
                <a:r>
                  <a:rPr lang="it-IT" sz="1400" dirty="0"/>
                  <a:t>- 16,03 kg calo ponderale medio nei pz in </a:t>
                </a:r>
                <a:r>
                  <a:rPr lang="it-IT" sz="1400" dirty="0" err="1"/>
                  <a:t>liraglutide</a:t>
                </a:r>
                <a:endParaRPr lang="it-IT" sz="1400" dirty="0"/>
              </a:p>
            </p:txBody>
          </p:sp>
        </p:grpSp>
      </p:grpSp>
      <p:sp>
        <p:nvSpPr>
          <p:cNvPr id="27" name="CasellaDiTesto 26">
            <a:extLst>
              <a:ext uri="{FF2B5EF4-FFF2-40B4-BE49-F238E27FC236}">
                <a16:creationId xmlns:a16="http://schemas.microsoft.com/office/drawing/2014/main" id="{500FCB09-38E3-0071-F408-CD2D74D75A7B}"/>
              </a:ext>
            </a:extLst>
          </p:cNvPr>
          <p:cNvSpPr txBox="1"/>
          <p:nvPr/>
        </p:nvSpPr>
        <p:spPr>
          <a:xfrm>
            <a:off x="8192830" y="6448731"/>
            <a:ext cx="6097904" cy="338554"/>
          </a:xfrm>
          <a:prstGeom prst="rect">
            <a:avLst/>
          </a:prstGeom>
          <a:noFill/>
        </p:spPr>
        <p:txBody>
          <a:bodyPr wrap="square">
            <a:spAutoFit/>
          </a:bodyPr>
          <a:lstStyle/>
          <a:p>
            <a:r>
              <a:rPr lang="it-IT" sz="1600" b="0" i="0" u="none" strike="noStrike" baseline="0" dirty="0" err="1">
                <a:latin typeface="MyriadPro-SemiCn"/>
              </a:rPr>
              <a:t>Obesity</a:t>
            </a:r>
            <a:r>
              <a:rPr lang="it-IT" sz="1600" b="0" i="0" u="none" strike="noStrike" baseline="0" dirty="0">
                <a:latin typeface="MyriadPro-SemiCn"/>
              </a:rPr>
              <a:t> Surgery (2024) 34:2844–2853</a:t>
            </a:r>
            <a:endParaRPr lang="it-IT" sz="1600" dirty="0"/>
          </a:p>
        </p:txBody>
      </p:sp>
    </p:spTree>
    <p:extLst>
      <p:ext uri="{BB962C8B-B14F-4D97-AF65-F5344CB8AC3E}">
        <p14:creationId xmlns:p14="http://schemas.microsoft.com/office/powerpoint/2010/main" val="3805435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E6AF9E6-1FFE-8879-D8AA-13E9946280B1}"/>
              </a:ext>
            </a:extLst>
          </p:cNvPr>
          <p:cNvSpPr txBox="1"/>
          <p:nvPr/>
        </p:nvSpPr>
        <p:spPr>
          <a:xfrm>
            <a:off x="300104" y="1363327"/>
            <a:ext cx="6097904" cy="276999"/>
          </a:xfrm>
          <a:prstGeom prst="rect">
            <a:avLst/>
          </a:prstGeom>
          <a:noFill/>
        </p:spPr>
        <p:txBody>
          <a:bodyPr wrap="square">
            <a:spAutoFit/>
          </a:bodyPr>
          <a:lstStyle/>
          <a:p>
            <a:r>
              <a:rPr lang="it-IT" sz="1200" b="0" i="0" u="none" strike="noStrike" baseline="0" dirty="0">
                <a:latin typeface="MyriadPro-Regular"/>
              </a:rPr>
              <a:t>Jensen </a:t>
            </a:r>
            <a:r>
              <a:rPr lang="it-IT" sz="1200" b="0" i="1" u="none" strike="noStrike" baseline="0" dirty="0">
                <a:latin typeface="MyriadPro-It"/>
              </a:rPr>
              <a:t>et al. BMC Endocrine Disorders </a:t>
            </a:r>
            <a:r>
              <a:rPr lang="it-IT" sz="1200" b="1" i="0" u="none" strike="noStrike" baseline="0" dirty="0">
                <a:latin typeface="MyriadPro-Regular"/>
              </a:rPr>
              <a:t>(2025) </a:t>
            </a:r>
            <a:r>
              <a:rPr lang="it-IT" sz="1200" b="0" i="0" u="none" strike="noStrike" baseline="0" dirty="0">
                <a:latin typeface="MyriadPro-Regular"/>
              </a:rPr>
              <a:t>25:93</a:t>
            </a:r>
            <a:endParaRPr lang="it-IT" sz="1200" dirty="0"/>
          </a:p>
        </p:txBody>
      </p:sp>
      <p:pic>
        <p:nvPicPr>
          <p:cNvPr id="9" name="Immagine 8">
            <a:extLst>
              <a:ext uri="{FF2B5EF4-FFF2-40B4-BE49-F238E27FC236}">
                <a16:creationId xmlns:a16="http://schemas.microsoft.com/office/drawing/2014/main" id="{D722AF2E-523A-FB57-70C5-EC0CBBA10074}"/>
              </a:ext>
            </a:extLst>
          </p:cNvPr>
          <p:cNvPicPr>
            <a:picLocks noChangeAspect="1"/>
          </p:cNvPicPr>
          <p:nvPr/>
        </p:nvPicPr>
        <p:blipFill>
          <a:blip r:embed="rId3"/>
          <a:stretch>
            <a:fillRect/>
          </a:stretch>
        </p:blipFill>
        <p:spPr>
          <a:xfrm>
            <a:off x="5782" y="91582"/>
            <a:ext cx="3978921" cy="1293759"/>
          </a:xfrm>
          <a:prstGeom prst="rect">
            <a:avLst/>
          </a:prstGeom>
        </p:spPr>
      </p:pic>
      <p:sp>
        <p:nvSpPr>
          <p:cNvPr id="13" name="CasellaDiTesto 12">
            <a:extLst>
              <a:ext uri="{FF2B5EF4-FFF2-40B4-BE49-F238E27FC236}">
                <a16:creationId xmlns:a16="http://schemas.microsoft.com/office/drawing/2014/main" id="{3743DB3E-4F51-184E-7D8C-A2F047066401}"/>
              </a:ext>
            </a:extLst>
          </p:cNvPr>
          <p:cNvSpPr txBox="1"/>
          <p:nvPr/>
        </p:nvSpPr>
        <p:spPr>
          <a:xfrm>
            <a:off x="8532679" y="5867573"/>
            <a:ext cx="3359216" cy="646331"/>
          </a:xfrm>
          <a:prstGeom prst="rect">
            <a:avLst/>
          </a:prstGeom>
          <a:noFill/>
        </p:spPr>
        <p:txBody>
          <a:bodyPr wrap="square">
            <a:spAutoFit/>
          </a:bodyPr>
          <a:lstStyle/>
          <a:p>
            <a:r>
              <a:rPr lang="en-US" sz="1200" b="0" i="0" u="none" strike="noStrike" baseline="0" dirty="0">
                <a:solidFill>
                  <a:srgbClr val="000000"/>
                </a:solidFill>
                <a:latin typeface="Warnock Pro"/>
              </a:rPr>
              <a:t>Single-center retrospective observational study in the obesity outpatient reference center at the Cantonal Hospital of St. Gallen, Switzerland. </a:t>
            </a:r>
            <a:endParaRPr lang="it-IT" sz="1200" dirty="0"/>
          </a:p>
        </p:txBody>
      </p:sp>
      <p:pic>
        <p:nvPicPr>
          <p:cNvPr id="17" name="Immagine 16">
            <a:extLst>
              <a:ext uri="{FF2B5EF4-FFF2-40B4-BE49-F238E27FC236}">
                <a16:creationId xmlns:a16="http://schemas.microsoft.com/office/drawing/2014/main" id="{258DBB3A-E174-242D-2B39-925212E6DB3E}"/>
              </a:ext>
            </a:extLst>
          </p:cNvPr>
          <p:cNvPicPr>
            <a:picLocks noChangeAspect="1"/>
          </p:cNvPicPr>
          <p:nvPr/>
        </p:nvPicPr>
        <p:blipFill>
          <a:blip r:embed="rId4"/>
          <a:srcRect l="10185" t="63245" r="12428" b="6199"/>
          <a:stretch>
            <a:fillRect/>
          </a:stretch>
        </p:blipFill>
        <p:spPr>
          <a:xfrm>
            <a:off x="5782" y="4386235"/>
            <a:ext cx="4744627" cy="2216876"/>
          </a:xfrm>
          <a:prstGeom prst="rect">
            <a:avLst/>
          </a:prstGeom>
        </p:spPr>
      </p:pic>
      <p:pic>
        <p:nvPicPr>
          <p:cNvPr id="15" name="Immagine 14">
            <a:extLst>
              <a:ext uri="{FF2B5EF4-FFF2-40B4-BE49-F238E27FC236}">
                <a16:creationId xmlns:a16="http://schemas.microsoft.com/office/drawing/2014/main" id="{D1534D53-6080-0BBC-D3E4-F9B321C12B89}"/>
              </a:ext>
            </a:extLst>
          </p:cNvPr>
          <p:cNvPicPr>
            <a:picLocks noChangeAspect="1"/>
          </p:cNvPicPr>
          <p:nvPr/>
        </p:nvPicPr>
        <p:blipFill>
          <a:blip r:embed="rId5"/>
          <a:stretch>
            <a:fillRect/>
          </a:stretch>
        </p:blipFill>
        <p:spPr>
          <a:xfrm>
            <a:off x="4878871" y="182660"/>
            <a:ext cx="7013024" cy="3546579"/>
          </a:xfrm>
          <a:prstGeom prst="rect">
            <a:avLst/>
          </a:prstGeom>
        </p:spPr>
      </p:pic>
      <p:sp>
        <p:nvSpPr>
          <p:cNvPr id="20" name="Rettangolo 19">
            <a:extLst>
              <a:ext uri="{FF2B5EF4-FFF2-40B4-BE49-F238E27FC236}">
                <a16:creationId xmlns:a16="http://schemas.microsoft.com/office/drawing/2014/main" id="{FC8FB54B-320E-F2D8-0444-6488ACDE6FB6}"/>
              </a:ext>
            </a:extLst>
          </p:cNvPr>
          <p:cNvSpPr/>
          <p:nvPr/>
        </p:nvSpPr>
        <p:spPr>
          <a:xfrm>
            <a:off x="4852218" y="1461125"/>
            <a:ext cx="6929656" cy="64347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21" name="Rettangolo 20">
            <a:extLst>
              <a:ext uri="{FF2B5EF4-FFF2-40B4-BE49-F238E27FC236}">
                <a16:creationId xmlns:a16="http://schemas.microsoft.com/office/drawing/2014/main" id="{0D5292CF-C4B4-7C16-14EF-805576507B30}"/>
              </a:ext>
            </a:extLst>
          </p:cNvPr>
          <p:cNvSpPr/>
          <p:nvPr/>
        </p:nvSpPr>
        <p:spPr>
          <a:xfrm>
            <a:off x="4858880" y="2320994"/>
            <a:ext cx="6929656" cy="18064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22" name="Rettangolo 21">
            <a:extLst>
              <a:ext uri="{FF2B5EF4-FFF2-40B4-BE49-F238E27FC236}">
                <a16:creationId xmlns:a16="http://schemas.microsoft.com/office/drawing/2014/main" id="{2D2082A1-0ACA-C935-30F2-02B24F71C6F8}"/>
              </a:ext>
            </a:extLst>
          </p:cNvPr>
          <p:cNvSpPr/>
          <p:nvPr/>
        </p:nvSpPr>
        <p:spPr>
          <a:xfrm>
            <a:off x="4858880" y="2672650"/>
            <a:ext cx="6929656" cy="18064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grpSp>
        <p:nvGrpSpPr>
          <p:cNvPr id="27" name="Gruppo 26">
            <a:extLst>
              <a:ext uri="{FF2B5EF4-FFF2-40B4-BE49-F238E27FC236}">
                <a16:creationId xmlns:a16="http://schemas.microsoft.com/office/drawing/2014/main" id="{35E7E03C-57D2-2F37-5A07-B26AA2758F73}"/>
              </a:ext>
            </a:extLst>
          </p:cNvPr>
          <p:cNvGrpSpPr/>
          <p:nvPr/>
        </p:nvGrpSpPr>
        <p:grpSpPr>
          <a:xfrm>
            <a:off x="8450815" y="3900250"/>
            <a:ext cx="3087893" cy="1371725"/>
            <a:chOff x="1291602" y="5486275"/>
            <a:chExt cx="2849455" cy="1205214"/>
          </a:xfrm>
        </p:grpSpPr>
        <p:sp>
          <p:nvSpPr>
            <p:cNvPr id="25" name="CasellaDiTesto 24">
              <a:extLst>
                <a:ext uri="{FF2B5EF4-FFF2-40B4-BE49-F238E27FC236}">
                  <a16:creationId xmlns:a16="http://schemas.microsoft.com/office/drawing/2014/main" id="{8C95EE64-D3B7-ACD0-7142-4C03A6C2485A}"/>
                </a:ext>
              </a:extLst>
            </p:cNvPr>
            <p:cNvSpPr txBox="1"/>
            <p:nvPr/>
          </p:nvSpPr>
          <p:spPr>
            <a:xfrm>
              <a:off x="1872173" y="5928890"/>
              <a:ext cx="2268884" cy="324500"/>
            </a:xfrm>
            <a:prstGeom prst="rect">
              <a:avLst/>
            </a:prstGeom>
            <a:noFill/>
          </p:spPr>
          <p:txBody>
            <a:bodyPr wrap="square" rtlCol="0">
              <a:spAutoFit/>
            </a:bodyPr>
            <a:lstStyle/>
            <a:p>
              <a:r>
                <a:rPr lang="it-IT" b="1" dirty="0">
                  <a:solidFill>
                    <a:srgbClr val="FF0000"/>
                  </a:solidFill>
                </a:rPr>
                <a:t>SEMA vs LIRA</a:t>
              </a:r>
            </a:p>
          </p:txBody>
        </p:sp>
        <p:sp>
          <p:nvSpPr>
            <p:cNvPr id="26" name="Esplosione: 14 punte 25">
              <a:extLst>
                <a:ext uri="{FF2B5EF4-FFF2-40B4-BE49-F238E27FC236}">
                  <a16:creationId xmlns:a16="http://schemas.microsoft.com/office/drawing/2014/main" id="{070E1008-5B98-054D-1571-969E4B1A24E2}"/>
                </a:ext>
              </a:extLst>
            </p:cNvPr>
            <p:cNvSpPr/>
            <p:nvPr/>
          </p:nvSpPr>
          <p:spPr>
            <a:xfrm>
              <a:off x="1291602" y="5486275"/>
              <a:ext cx="2849455" cy="1205214"/>
            </a:xfrm>
            <a:prstGeom prst="irregularSeal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8" name="Immagine 27">
            <a:extLst>
              <a:ext uri="{FF2B5EF4-FFF2-40B4-BE49-F238E27FC236}">
                <a16:creationId xmlns:a16="http://schemas.microsoft.com/office/drawing/2014/main" id="{97BF3B9B-653A-8015-781B-1CE1356E2CB9}"/>
              </a:ext>
            </a:extLst>
          </p:cNvPr>
          <p:cNvPicPr>
            <a:picLocks noChangeAspect="1"/>
          </p:cNvPicPr>
          <p:nvPr/>
        </p:nvPicPr>
        <p:blipFill>
          <a:blip r:embed="rId6"/>
          <a:stretch>
            <a:fillRect/>
          </a:stretch>
        </p:blipFill>
        <p:spPr>
          <a:xfrm>
            <a:off x="4673293" y="3862730"/>
            <a:ext cx="3241513" cy="2812610"/>
          </a:xfrm>
          <a:prstGeom prst="rect">
            <a:avLst/>
          </a:prstGeom>
        </p:spPr>
      </p:pic>
      <p:pic>
        <p:nvPicPr>
          <p:cNvPr id="29" name="Immagine 28">
            <a:extLst>
              <a:ext uri="{FF2B5EF4-FFF2-40B4-BE49-F238E27FC236}">
                <a16:creationId xmlns:a16="http://schemas.microsoft.com/office/drawing/2014/main" id="{3A9B8071-79F6-D930-2150-5F010FA8EDE4}"/>
              </a:ext>
            </a:extLst>
          </p:cNvPr>
          <p:cNvPicPr>
            <a:picLocks noChangeAspect="1"/>
          </p:cNvPicPr>
          <p:nvPr/>
        </p:nvPicPr>
        <p:blipFill>
          <a:blip r:embed="rId4"/>
          <a:srcRect b="41617"/>
          <a:stretch>
            <a:fillRect/>
          </a:stretch>
        </p:blipFill>
        <p:spPr>
          <a:xfrm>
            <a:off x="145584" y="1650618"/>
            <a:ext cx="3699316" cy="2555802"/>
          </a:xfrm>
          <a:prstGeom prst="rect">
            <a:avLst/>
          </a:prstGeom>
        </p:spPr>
      </p:pic>
    </p:spTree>
    <p:extLst>
      <p:ext uri="{BB962C8B-B14F-4D97-AF65-F5344CB8AC3E}">
        <p14:creationId xmlns:p14="http://schemas.microsoft.com/office/powerpoint/2010/main" val="193606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2000"/>
                                        <p:tgtEl>
                                          <p:spTgt spid="2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amond(in)">
                                      <p:cBhvr>
                                        <p:cTn id="10" dur="2000"/>
                                        <p:tgtEl>
                                          <p:spTgt spid="21"/>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amond(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BD6FEF0-770A-5178-C360-02301D4E50AC}"/>
              </a:ext>
            </a:extLst>
          </p:cNvPr>
          <p:cNvPicPr>
            <a:picLocks noChangeAspect="1"/>
          </p:cNvPicPr>
          <p:nvPr/>
        </p:nvPicPr>
        <p:blipFill>
          <a:blip r:embed="rId3"/>
          <a:srcRect l="3050" t="47299" r="13728" b="27239"/>
          <a:stretch>
            <a:fillRect/>
          </a:stretch>
        </p:blipFill>
        <p:spPr>
          <a:xfrm>
            <a:off x="182879" y="199125"/>
            <a:ext cx="7845361" cy="704499"/>
          </a:xfrm>
          <a:prstGeom prst="rect">
            <a:avLst/>
          </a:prstGeom>
        </p:spPr>
      </p:pic>
      <p:sp>
        <p:nvSpPr>
          <p:cNvPr id="7" name="CasellaDiTesto 6">
            <a:extLst>
              <a:ext uri="{FF2B5EF4-FFF2-40B4-BE49-F238E27FC236}">
                <a16:creationId xmlns:a16="http://schemas.microsoft.com/office/drawing/2014/main" id="{A3B582F3-5397-23A0-6DA0-DCF4F2EC8643}"/>
              </a:ext>
            </a:extLst>
          </p:cNvPr>
          <p:cNvSpPr txBox="1"/>
          <p:nvPr/>
        </p:nvSpPr>
        <p:spPr>
          <a:xfrm>
            <a:off x="8064500" y="81432"/>
            <a:ext cx="4290728" cy="307777"/>
          </a:xfrm>
          <a:prstGeom prst="rect">
            <a:avLst/>
          </a:prstGeom>
          <a:noFill/>
        </p:spPr>
        <p:txBody>
          <a:bodyPr wrap="square">
            <a:spAutoFit/>
          </a:bodyPr>
          <a:lstStyle/>
          <a:p>
            <a:r>
              <a:rPr lang="it-IT" sz="1400" b="0" i="0" u="none" strike="noStrike" baseline="0" dirty="0">
                <a:latin typeface="MyriadPro-SemiCn"/>
              </a:rPr>
              <a:t>Jamal et al. </a:t>
            </a:r>
            <a:r>
              <a:rPr lang="it-IT" sz="1400" b="0" i="0" u="none" strike="noStrike" baseline="0" dirty="0" err="1">
                <a:latin typeface="MyriadPro-SemiCn"/>
              </a:rPr>
              <a:t>Obesity</a:t>
            </a:r>
            <a:r>
              <a:rPr lang="it-IT" sz="1400" b="0" i="0" u="none" strike="noStrike" baseline="0" dirty="0">
                <a:latin typeface="MyriadPro-SemiCn"/>
              </a:rPr>
              <a:t> Surgery </a:t>
            </a:r>
            <a:r>
              <a:rPr lang="it-IT" sz="1400" b="1" i="0" u="none" strike="noStrike" baseline="0" dirty="0">
                <a:latin typeface="MyriadPro-SemiCn"/>
              </a:rPr>
              <a:t>(2024)</a:t>
            </a:r>
            <a:r>
              <a:rPr lang="it-IT" sz="1400" b="0" i="0" u="none" strike="noStrike" baseline="0" dirty="0">
                <a:latin typeface="MyriadPro-SemiCn"/>
              </a:rPr>
              <a:t> 34:1324–1332</a:t>
            </a:r>
            <a:endParaRPr lang="it-IT" sz="1400" dirty="0"/>
          </a:p>
        </p:txBody>
      </p:sp>
      <p:pic>
        <p:nvPicPr>
          <p:cNvPr id="15" name="Immagine 14">
            <a:extLst>
              <a:ext uri="{FF2B5EF4-FFF2-40B4-BE49-F238E27FC236}">
                <a16:creationId xmlns:a16="http://schemas.microsoft.com/office/drawing/2014/main" id="{425805D6-F71D-7118-E6D6-A26684366759}"/>
              </a:ext>
            </a:extLst>
          </p:cNvPr>
          <p:cNvPicPr>
            <a:picLocks noChangeAspect="1"/>
          </p:cNvPicPr>
          <p:nvPr/>
        </p:nvPicPr>
        <p:blipFill>
          <a:blip r:embed="rId4"/>
          <a:srcRect t="5042" r="13128"/>
          <a:stretch>
            <a:fillRect/>
          </a:stretch>
        </p:blipFill>
        <p:spPr>
          <a:xfrm>
            <a:off x="1484656" y="1617099"/>
            <a:ext cx="9411942" cy="4348946"/>
          </a:xfrm>
          <a:prstGeom prst="rect">
            <a:avLst/>
          </a:prstGeom>
        </p:spPr>
      </p:pic>
      <p:sp>
        <p:nvSpPr>
          <p:cNvPr id="17" name="CasellaDiTesto 16">
            <a:extLst>
              <a:ext uri="{FF2B5EF4-FFF2-40B4-BE49-F238E27FC236}">
                <a16:creationId xmlns:a16="http://schemas.microsoft.com/office/drawing/2014/main" id="{FA910AD3-A154-2203-9E66-F9B004A5CE94}"/>
              </a:ext>
            </a:extLst>
          </p:cNvPr>
          <p:cNvSpPr txBox="1"/>
          <p:nvPr/>
        </p:nvSpPr>
        <p:spPr>
          <a:xfrm>
            <a:off x="89433" y="5853238"/>
            <a:ext cx="12013133" cy="923330"/>
          </a:xfrm>
          <a:prstGeom prst="rect">
            <a:avLst/>
          </a:prstGeom>
          <a:solidFill>
            <a:srgbClr val="92D050"/>
          </a:solidFill>
          <a:ln>
            <a:solidFill>
              <a:schemeClr val="accent3">
                <a:lumMod val="50000"/>
              </a:schemeClr>
            </a:solidFill>
          </a:ln>
        </p:spPr>
        <p:txBody>
          <a:bodyPr wrap="square">
            <a:spAutoFit/>
          </a:bodyPr>
          <a:lstStyle/>
          <a:p>
            <a:r>
              <a:rPr lang="it-IT" b="1" dirty="0">
                <a:solidFill>
                  <a:srgbClr val="000000"/>
                </a:solidFill>
              </a:rPr>
              <a:t>La percentuale di perdita di peso nei pazienti trattati con </a:t>
            </a:r>
            <a:r>
              <a:rPr lang="it-IT" b="1" dirty="0" err="1">
                <a:solidFill>
                  <a:srgbClr val="000000"/>
                </a:solidFill>
              </a:rPr>
              <a:t>tirzepatide</a:t>
            </a:r>
            <a:r>
              <a:rPr lang="it-IT" b="1" dirty="0">
                <a:solidFill>
                  <a:srgbClr val="000000"/>
                </a:solidFill>
              </a:rPr>
              <a:t> a 3 e 6 mesi è stata significativamente maggiore rispetto ai pazienti trattati con </a:t>
            </a:r>
            <a:r>
              <a:rPr lang="it-IT" b="1" dirty="0" err="1">
                <a:solidFill>
                  <a:srgbClr val="000000"/>
                </a:solidFill>
              </a:rPr>
              <a:t>semaglutide</a:t>
            </a:r>
            <a:r>
              <a:rPr lang="it-IT" b="1" dirty="0">
                <a:solidFill>
                  <a:srgbClr val="000000"/>
                </a:solidFill>
              </a:rPr>
              <a:t> a 3 mesi e 6 mesi, con una riduzione di peso statisticamente significativa tra i 3 e i 6 mesi di durata del trattamento in entrambi i gruppi.</a:t>
            </a:r>
            <a:endParaRPr lang="it-IT" b="1" dirty="0"/>
          </a:p>
        </p:txBody>
      </p:sp>
      <p:cxnSp>
        <p:nvCxnSpPr>
          <p:cNvPr id="19" name="Connettore 2 18">
            <a:extLst>
              <a:ext uri="{FF2B5EF4-FFF2-40B4-BE49-F238E27FC236}">
                <a16:creationId xmlns:a16="http://schemas.microsoft.com/office/drawing/2014/main" id="{F124857B-ED15-B094-7091-98159557946B}"/>
              </a:ext>
            </a:extLst>
          </p:cNvPr>
          <p:cNvCxnSpPr>
            <a:cxnSpLocks/>
          </p:cNvCxnSpPr>
          <p:nvPr/>
        </p:nvCxnSpPr>
        <p:spPr>
          <a:xfrm>
            <a:off x="5677790" y="1096875"/>
            <a:ext cx="651535"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41555BF9-B6AF-C627-8097-BD08A808F6CB}"/>
              </a:ext>
            </a:extLst>
          </p:cNvPr>
          <p:cNvSpPr txBox="1"/>
          <p:nvPr/>
        </p:nvSpPr>
        <p:spPr>
          <a:xfrm>
            <a:off x="6477975" y="911117"/>
            <a:ext cx="2317396" cy="523220"/>
          </a:xfrm>
          <a:prstGeom prst="rect">
            <a:avLst/>
          </a:prstGeom>
          <a:noFill/>
          <a:ln>
            <a:solidFill>
              <a:srgbClr val="FF0000"/>
            </a:solidFill>
          </a:ln>
        </p:spPr>
        <p:txBody>
          <a:bodyPr wrap="square">
            <a:spAutoFit/>
          </a:bodyPr>
          <a:lstStyle/>
          <a:p>
            <a:r>
              <a:rPr lang="it-IT" sz="1400" dirty="0"/>
              <a:t>recupero del peso ≥ 10% rispetto al nadir post-SG.</a:t>
            </a:r>
          </a:p>
        </p:txBody>
      </p:sp>
      <p:sp>
        <p:nvSpPr>
          <p:cNvPr id="9" name="CasellaDiTesto 8">
            <a:extLst>
              <a:ext uri="{FF2B5EF4-FFF2-40B4-BE49-F238E27FC236}">
                <a16:creationId xmlns:a16="http://schemas.microsoft.com/office/drawing/2014/main" id="{0923EB44-5328-B09F-D5A5-EE0B1191C961}"/>
              </a:ext>
            </a:extLst>
          </p:cNvPr>
          <p:cNvSpPr txBox="1"/>
          <p:nvPr/>
        </p:nvSpPr>
        <p:spPr>
          <a:xfrm>
            <a:off x="192692" y="891955"/>
            <a:ext cx="5812337" cy="1815882"/>
          </a:xfrm>
          <a:prstGeom prst="rect">
            <a:avLst/>
          </a:prstGeom>
          <a:noFill/>
        </p:spPr>
        <p:txBody>
          <a:bodyPr wrap="square">
            <a:spAutoFit/>
          </a:bodyPr>
          <a:lstStyle/>
          <a:p>
            <a:r>
              <a:rPr lang="it-IT" sz="1600" dirty="0"/>
              <a:t>SG tra gennaio 2008 e agosto 2022 e trattati per il </a:t>
            </a:r>
            <a:r>
              <a:rPr lang="it-IT" sz="1600" b="1" dirty="0"/>
              <a:t>recupero ponderale </a:t>
            </a:r>
            <a:r>
              <a:rPr lang="it-IT" sz="1600" dirty="0"/>
              <a:t>con </a:t>
            </a:r>
            <a:r>
              <a:rPr lang="it-IT" sz="1600" dirty="0" err="1"/>
              <a:t>semaglutide</a:t>
            </a:r>
            <a:r>
              <a:rPr lang="it-IT" sz="1600" dirty="0"/>
              <a:t> o </a:t>
            </a:r>
            <a:r>
              <a:rPr lang="it-IT" sz="1600" dirty="0" err="1"/>
              <a:t>tirzepetide</a:t>
            </a:r>
            <a:r>
              <a:rPr lang="it-IT" sz="1600" dirty="0"/>
              <a:t> da gennaio 2022 in poi presso un'unica clinica privata in Kuwait.</a:t>
            </a:r>
          </a:p>
          <a:p>
            <a:r>
              <a:rPr lang="en-US" sz="1600" b="1" i="0" u="none" strike="noStrike" baseline="0" dirty="0"/>
              <a:t>115 </a:t>
            </a:r>
            <a:r>
              <a:rPr lang="en-US" sz="1600" b="1" i="0" u="none" strike="noStrike" baseline="0" dirty="0" err="1"/>
              <a:t>pazienti</a:t>
            </a:r>
            <a:r>
              <a:rPr lang="en-US" sz="1600" b="1" i="0" u="none" strike="noStrike" baseline="0" dirty="0"/>
              <a:t> </a:t>
            </a:r>
            <a:r>
              <a:rPr lang="it-IT" sz="1600" dirty="0">
                <a:solidFill>
                  <a:srgbClr val="000000"/>
                </a:solidFill>
              </a:rPr>
              <a:t>(BMI</a:t>
            </a:r>
            <a:r>
              <a:rPr lang="it-IT" sz="1600" dirty="0">
                <a:solidFill>
                  <a:srgbClr val="000000"/>
                </a:solidFill>
                <a:ea typeface="Calibri" panose="020F0502020204030204" pitchFamily="34" charset="0"/>
                <a:cs typeface="Calibri" panose="020F0502020204030204" pitchFamily="34" charset="0"/>
              </a:rPr>
              <a:t>≥</a:t>
            </a:r>
            <a:r>
              <a:rPr lang="it-IT" sz="1600" dirty="0">
                <a:solidFill>
                  <a:srgbClr val="000000"/>
                </a:solidFill>
              </a:rPr>
              <a:t> 30 kg/m2 o </a:t>
            </a:r>
            <a:r>
              <a:rPr lang="it-IT" sz="1600" dirty="0">
                <a:solidFill>
                  <a:srgbClr val="000000"/>
                </a:solidFill>
                <a:ea typeface="Calibri" panose="020F0502020204030204" pitchFamily="34" charset="0"/>
                <a:cs typeface="Calibri" panose="020F0502020204030204" pitchFamily="34" charset="0"/>
              </a:rPr>
              <a:t>≥ </a:t>
            </a:r>
            <a:r>
              <a:rPr lang="it-IT" sz="1600" dirty="0">
                <a:solidFill>
                  <a:srgbClr val="000000"/>
                </a:solidFill>
              </a:rPr>
              <a:t>27 kg/m2 + comorbidità)</a:t>
            </a:r>
            <a:endParaRPr lang="en-US" sz="1600" b="1" dirty="0"/>
          </a:p>
          <a:p>
            <a:r>
              <a:rPr lang="en-US" sz="1600" b="1" i="0" u="none" strike="noStrike" baseline="0" dirty="0"/>
              <a:t>70 </a:t>
            </a:r>
            <a:r>
              <a:rPr lang="en-US" sz="1600" b="1" i="0" u="none" strike="noStrike" baseline="0" dirty="0" err="1"/>
              <a:t>trattati</a:t>
            </a:r>
            <a:r>
              <a:rPr lang="en-US" sz="1600" b="1" i="0" u="none" strike="noStrike" baseline="0" dirty="0"/>
              <a:t> con </a:t>
            </a:r>
            <a:r>
              <a:rPr lang="en-US" sz="1600" b="1" i="0" u="none" strike="noStrike" baseline="0" dirty="0" err="1"/>
              <a:t>semaglutide</a:t>
            </a:r>
            <a:r>
              <a:rPr lang="en-US" sz="1600" b="1" i="0" u="none" strike="noStrike" baseline="0" dirty="0"/>
              <a:t> e 45 </a:t>
            </a:r>
            <a:r>
              <a:rPr lang="en-US" sz="1600" b="1" i="0" u="none" strike="noStrike" baseline="0" dirty="0" err="1"/>
              <a:t>trattati</a:t>
            </a:r>
            <a:r>
              <a:rPr lang="en-US" sz="1600" b="1" i="0" u="none" strike="noStrike" baseline="0" dirty="0"/>
              <a:t> con </a:t>
            </a:r>
            <a:r>
              <a:rPr lang="en-US" sz="1600" b="1" i="0" u="none" strike="noStrike" baseline="0" dirty="0" err="1"/>
              <a:t>tirzepatide</a:t>
            </a:r>
            <a:r>
              <a:rPr lang="en-US" sz="1600" b="1" i="0" u="none" strike="noStrike" baseline="0" dirty="0"/>
              <a:t> </a:t>
            </a:r>
            <a:r>
              <a:rPr lang="it-IT" sz="1600" dirty="0">
                <a:solidFill>
                  <a:srgbClr val="000000"/>
                </a:solidFill>
              </a:rPr>
              <a:t>in un regime di dosaggio crescente a partire da 0,25 mg e 2,5 mg, rispettivamente</a:t>
            </a:r>
            <a:r>
              <a:rPr lang="en-US" sz="1600" b="1" i="0" u="none" strike="noStrike" baseline="0" dirty="0"/>
              <a:t>)</a:t>
            </a:r>
            <a:endParaRPr lang="it-IT" sz="1600" b="1" dirty="0"/>
          </a:p>
        </p:txBody>
      </p:sp>
      <p:pic>
        <p:nvPicPr>
          <p:cNvPr id="23" name="Immagine 22">
            <a:extLst>
              <a:ext uri="{FF2B5EF4-FFF2-40B4-BE49-F238E27FC236}">
                <a16:creationId xmlns:a16="http://schemas.microsoft.com/office/drawing/2014/main" id="{52E9E0E1-9A97-AA66-30A7-23B941DEDDAA}"/>
              </a:ext>
            </a:extLst>
          </p:cNvPr>
          <p:cNvPicPr>
            <a:picLocks noChangeAspect="1"/>
          </p:cNvPicPr>
          <p:nvPr/>
        </p:nvPicPr>
        <p:blipFill>
          <a:blip r:embed="rId4"/>
          <a:srcRect l="87809" t="28773" b="45993"/>
          <a:stretch>
            <a:fillRect/>
          </a:stretch>
        </p:blipFill>
        <p:spPr>
          <a:xfrm>
            <a:off x="9645116" y="2001618"/>
            <a:ext cx="1320800" cy="1155700"/>
          </a:xfrm>
          <a:prstGeom prst="rect">
            <a:avLst/>
          </a:prstGeom>
        </p:spPr>
      </p:pic>
      <p:grpSp>
        <p:nvGrpSpPr>
          <p:cNvPr id="24" name="Gruppo 23">
            <a:extLst>
              <a:ext uri="{FF2B5EF4-FFF2-40B4-BE49-F238E27FC236}">
                <a16:creationId xmlns:a16="http://schemas.microsoft.com/office/drawing/2014/main" id="{F9ED9DF9-B2A1-F5CA-0CC1-5B43BCB66D69}"/>
              </a:ext>
            </a:extLst>
          </p:cNvPr>
          <p:cNvGrpSpPr/>
          <p:nvPr/>
        </p:nvGrpSpPr>
        <p:grpSpPr>
          <a:xfrm>
            <a:off x="8955405" y="570119"/>
            <a:ext cx="3147161" cy="1431499"/>
            <a:chOff x="1291602" y="5486275"/>
            <a:chExt cx="2849455" cy="1205214"/>
          </a:xfrm>
        </p:grpSpPr>
        <p:sp>
          <p:nvSpPr>
            <p:cNvPr id="25" name="CasellaDiTesto 24">
              <a:extLst>
                <a:ext uri="{FF2B5EF4-FFF2-40B4-BE49-F238E27FC236}">
                  <a16:creationId xmlns:a16="http://schemas.microsoft.com/office/drawing/2014/main" id="{AEBB65C3-AF7A-2D01-DB62-120A4DE1290B}"/>
                </a:ext>
              </a:extLst>
            </p:cNvPr>
            <p:cNvSpPr txBox="1"/>
            <p:nvPr/>
          </p:nvSpPr>
          <p:spPr>
            <a:xfrm>
              <a:off x="1872173" y="5928890"/>
              <a:ext cx="2268884" cy="369332"/>
            </a:xfrm>
            <a:prstGeom prst="rect">
              <a:avLst/>
            </a:prstGeom>
            <a:noFill/>
          </p:spPr>
          <p:txBody>
            <a:bodyPr wrap="square" rtlCol="0">
              <a:spAutoFit/>
            </a:bodyPr>
            <a:lstStyle/>
            <a:p>
              <a:r>
                <a:rPr lang="it-IT" b="1" dirty="0">
                  <a:solidFill>
                    <a:srgbClr val="FF0000"/>
                  </a:solidFill>
                </a:rPr>
                <a:t>SEMA VS TIRZE</a:t>
              </a:r>
            </a:p>
          </p:txBody>
        </p:sp>
        <p:sp>
          <p:nvSpPr>
            <p:cNvPr id="26" name="Esplosione: 14 punte 25">
              <a:extLst>
                <a:ext uri="{FF2B5EF4-FFF2-40B4-BE49-F238E27FC236}">
                  <a16:creationId xmlns:a16="http://schemas.microsoft.com/office/drawing/2014/main" id="{B10BF62C-4973-BD87-8BAE-C6D063AA3982}"/>
                </a:ext>
              </a:extLst>
            </p:cNvPr>
            <p:cNvSpPr/>
            <p:nvPr/>
          </p:nvSpPr>
          <p:spPr>
            <a:xfrm>
              <a:off x="1291602" y="5486275"/>
              <a:ext cx="2849455" cy="1205214"/>
            </a:xfrm>
            <a:prstGeom prst="irregularSeal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661420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4B8C1A-26CB-EDDA-CF43-CF1B49AAEB65}"/>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id="{7F7DE936-CA1C-A351-2A47-64F15EB882B4}"/>
              </a:ext>
            </a:extLst>
          </p:cNvPr>
          <p:cNvPicPr>
            <a:picLocks noChangeAspect="1"/>
          </p:cNvPicPr>
          <p:nvPr/>
        </p:nvPicPr>
        <p:blipFill>
          <a:blip r:embed="rId2"/>
          <a:stretch>
            <a:fillRect/>
          </a:stretch>
        </p:blipFill>
        <p:spPr>
          <a:xfrm>
            <a:off x="375439" y="94784"/>
            <a:ext cx="11441122" cy="6668431"/>
          </a:xfrm>
          <a:prstGeom prst="rect">
            <a:avLst/>
          </a:prstGeom>
        </p:spPr>
      </p:pic>
      <p:sp>
        <p:nvSpPr>
          <p:cNvPr id="3" name="Ovale 2">
            <a:extLst>
              <a:ext uri="{FF2B5EF4-FFF2-40B4-BE49-F238E27FC236}">
                <a16:creationId xmlns:a16="http://schemas.microsoft.com/office/drawing/2014/main" id="{6CDB139E-D526-EEF3-D826-D4894E27E9D6}"/>
              </a:ext>
            </a:extLst>
          </p:cNvPr>
          <p:cNvSpPr/>
          <p:nvPr/>
        </p:nvSpPr>
        <p:spPr>
          <a:xfrm>
            <a:off x="9814194" y="4197350"/>
            <a:ext cx="1413270" cy="10033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dirty="0"/>
              <a:t>RYGB</a:t>
            </a:r>
          </a:p>
          <a:p>
            <a:pPr algn="ctr"/>
            <a:r>
              <a:rPr lang="it-IT" sz="2400" b="1" dirty="0"/>
              <a:t>4%</a:t>
            </a:r>
          </a:p>
        </p:txBody>
      </p:sp>
      <p:sp>
        <p:nvSpPr>
          <p:cNvPr id="4" name="Ovale 3">
            <a:extLst>
              <a:ext uri="{FF2B5EF4-FFF2-40B4-BE49-F238E27FC236}">
                <a16:creationId xmlns:a16="http://schemas.microsoft.com/office/drawing/2014/main" id="{E7C8BE2D-CC3F-D3EE-BCB8-A41591643F58}"/>
              </a:ext>
            </a:extLst>
          </p:cNvPr>
          <p:cNvSpPr/>
          <p:nvPr/>
        </p:nvSpPr>
        <p:spPr>
          <a:xfrm>
            <a:off x="5604935" y="4197350"/>
            <a:ext cx="1413270" cy="10033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dirty="0"/>
              <a:t>LAGB</a:t>
            </a:r>
          </a:p>
          <a:p>
            <a:pPr algn="ctr"/>
            <a:r>
              <a:rPr lang="it-IT" sz="2400" b="1" dirty="0"/>
              <a:t>38%</a:t>
            </a:r>
          </a:p>
        </p:txBody>
      </p:sp>
      <p:sp>
        <p:nvSpPr>
          <p:cNvPr id="6" name="Ovale 5">
            <a:extLst>
              <a:ext uri="{FF2B5EF4-FFF2-40B4-BE49-F238E27FC236}">
                <a16:creationId xmlns:a16="http://schemas.microsoft.com/office/drawing/2014/main" id="{4EBF5AF4-057A-C095-24C8-63F2331FAB76}"/>
              </a:ext>
            </a:extLst>
          </p:cNvPr>
          <p:cNvSpPr/>
          <p:nvPr/>
        </p:nvSpPr>
        <p:spPr>
          <a:xfrm>
            <a:off x="7748030" y="4197350"/>
            <a:ext cx="1413270" cy="10033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dirty="0"/>
              <a:t>LSG</a:t>
            </a:r>
          </a:p>
          <a:p>
            <a:pPr algn="ctr"/>
            <a:r>
              <a:rPr lang="it-IT" sz="2400" b="1" dirty="0"/>
              <a:t>28%</a:t>
            </a:r>
          </a:p>
        </p:txBody>
      </p:sp>
      <p:sp>
        <p:nvSpPr>
          <p:cNvPr id="8" name="CasellaDiTesto 7">
            <a:extLst>
              <a:ext uri="{FF2B5EF4-FFF2-40B4-BE49-F238E27FC236}">
                <a16:creationId xmlns:a16="http://schemas.microsoft.com/office/drawing/2014/main" id="{E6E21BC5-08D6-C8C6-88C4-E865863A5FE1}"/>
              </a:ext>
            </a:extLst>
          </p:cNvPr>
          <p:cNvSpPr txBox="1"/>
          <p:nvPr/>
        </p:nvSpPr>
        <p:spPr>
          <a:xfrm>
            <a:off x="838200" y="5469467"/>
            <a:ext cx="10366478" cy="646331"/>
          </a:xfrm>
          <a:prstGeom prst="rect">
            <a:avLst/>
          </a:prstGeom>
          <a:solidFill>
            <a:srgbClr val="C00000"/>
          </a:solidFill>
        </p:spPr>
        <p:txBody>
          <a:bodyPr wrap="square" rtlCol="0">
            <a:spAutoFit/>
          </a:bodyPr>
          <a:lstStyle/>
          <a:p>
            <a:r>
              <a:rPr lang="en-GB" dirty="0">
                <a:solidFill>
                  <a:schemeClr val="bg1"/>
                </a:solidFill>
              </a:rPr>
              <a:t>Approximately </a:t>
            </a:r>
            <a:r>
              <a:rPr lang="en-GB" b="1" dirty="0">
                <a:solidFill>
                  <a:schemeClr val="bg1"/>
                </a:solidFill>
              </a:rPr>
              <a:t>20</a:t>
            </a:r>
            <a:r>
              <a:rPr lang="en-US" b="1" dirty="0">
                <a:solidFill>
                  <a:schemeClr val="bg1"/>
                </a:solidFill>
              </a:rPr>
              <a:t>–</a:t>
            </a:r>
            <a:r>
              <a:rPr lang="en-GB" b="1" dirty="0">
                <a:solidFill>
                  <a:schemeClr val="bg1"/>
                </a:solidFill>
              </a:rPr>
              <a:t>25% </a:t>
            </a:r>
            <a:r>
              <a:rPr lang="en-GB" dirty="0">
                <a:solidFill>
                  <a:schemeClr val="bg1"/>
                </a:solidFill>
              </a:rPr>
              <a:t>of patients undergoing bariatric surgery experience weight regain after reaching the nadir of weight loss, which typically occurs between 18 and 24 months after surgery.</a:t>
            </a:r>
            <a:endParaRPr lang="it-IT" dirty="0">
              <a:solidFill>
                <a:schemeClr val="bg1"/>
              </a:solidFill>
            </a:endParaRPr>
          </a:p>
        </p:txBody>
      </p:sp>
      <p:pic>
        <p:nvPicPr>
          <p:cNvPr id="10" name="Immagine 9">
            <a:extLst>
              <a:ext uri="{FF2B5EF4-FFF2-40B4-BE49-F238E27FC236}">
                <a16:creationId xmlns:a16="http://schemas.microsoft.com/office/drawing/2014/main" id="{5CCE6064-B689-4E53-A36A-324D7218F118}"/>
              </a:ext>
            </a:extLst>
          </p:cNvPr>
          <p:cNvPicPr>
            <a:picLocks noChangeAspect="1"/>
          </p:cNvPicPr>
          <p:nvPr/>
        </p:nvPicPr>
        <p:blipFill>
          <a:blip r:embed="rId3"/>
          <a:stretch>
            <a:fillRect/>
          </a:stretch>
        </p:blipFill>
        <p:spPr>
          <a:xfrm>
            <a:off x="9992444" y="164835"/>
            <a:ext cx="2143125" cy="2143125"/>
          </a:xfrm>
          <a:prstGeom prst="rect">
            <a:avLst/>
          </a:prstGeom>
        </p:spPr>
      </p:pic>
    </p:spTree>
    <p:extLst>
      <p:ext uri="{BB962C8B-B14F-4D97-AF65-F5344CB8AC3E}">
        <p14:creationId xmlns:p14="http://schemas.microsoft.com/office/powerpoint/2010/main" val="39891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1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608E0C6-E7E7-D62A-65F0-48E513760586}"/>
              </a:ext>
            </a:extLst>
          </p:cNvPr>
          <p:cNvPicPr>
            <a:picLocks noChangeAspect="1"/>
          </p:cNvPicPr>
          <p:nvPr/>
        </p:nvPicPr>
        <p:blipFill>
          <a:blip r:embed="rId2"/>
          <a:stretch>
            <a:fillRect/>
          </a:stretch>
        </p:blipFill>
        <p:spPr>
          <a:xfrm>
            <a:off x="4056855" y="2006728"/>
            <a:ext cx="4078290" cy="2565144"/>
          </a:xfrm>
          <a:prstGeom prst="rect">
            <a:avLst/>
          </a:prstGeom>
        </p:spPr>
      </p:pic>
    </p:spTree>
    <p:extLst>
      <p:ext uri="{BB962C8B-B14F-4D97-AF65-F5344CB8AC3E}">
        <p14:creationId xmlns:p14="http://schemas.microsoft.com/office/powerpoint/2010/main" val="11395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241A458-E722-D783-00C8-A828D5BF7191}"/>
              </a:ext>
            </a:extLst>
          </p:cNvPr>
          <p:cNvSpPr txBox="1"/>
          <p:nvPr/>
        </p:nvSpPr>
        <p:spPr>
          <a:xfrm>
            <a:off x="120650" y="239236"/>
            <a:ext cx="11950700" cy="5216813"/>
          </a:xfrm>
          <a:prstGeom prst="rect">
            <a:avLst/>
          </a:prstGeom>
          <a:noFill/>
        </p:spPr>
        <p:txBody>
          <a:bodyPr wrap="square">
            <a:spAutoFit/>
          </a:bodyPr>
          <a:lstStyle/>
          <a:p>
            <a:pPr>
              <a:lnSpc>
                <a:spcPct val="150000"/>
              </a:lnSpc>
            </a:pPr>
            <a:r>
              <a:rPr lang="it-IT" sz="2400" kern="100" dirty="0">
                <a:effectLst/>
                <a:latin typeface="Aptos" panose="020B0004020202020204" pitchFamily="34" charset="0"/>
                <a:ea typeface="NSimSun" panose="02010609030101010101" pitchFamily="49" charset="-122"/>
                <a:cs typeface="Lucida Sans" panose="020B0602030504020204" pitchFamily="34" charset="0"/>
              </a:rPr>
              <a:t>Lorenzo,  48 </a:t>
            </a:r>
            <a:r>
              <a:rPr lang="it-IT" sz="2400" kern="100" dirty="0">
                <a:latin typeface="Aptos" panose="020B0004020202020204" pitchFamily="34" charset="0"/>
                <a:ea typeface="NSimSun" panose="02010609030101010101" pitchFamily="49" charset="-122"/>
                <a:cs typeface="Lucida Sans" panose="020B0602030504020204" pitchFamily="34" charset="0"/>
              </a:rPr>
              <a:t>aa -  </a:t>
            </a:r>
            <a:r>
              <a:rPr lang="it-IT" sz="2400" b="1" kern="100" dirty="0">
                <a:latin typeface="Aptos" panose="020B0004020202020204" pitchFamily="34" charset="0"/>
                <a:ea typeface="NSimSun" panose="02010609030101010101" pitchFamily="49" charset="-122"/>
                <a:cs typeface="Lucida Sans" panose="020B0602030504020204" pitchFamily="34" charset="0"/>
              </a:rPr>
              <a:t>Prima visita 21/01/2025</a:t>
            </a:r>
            <a:endParaRPr lang="it-IT" sz="2400" kern="100" dirty="0">
              <a:latin typeface="Aptos" panose="020B0004020202020204" pitchFamily="34" charset="0"/>
              <a:ea typeface="NSimSun" panose="02010609030101010101" pitchFamily="49" charset="-122"/>
              <a:cs typeface="Lucida Sans" panose="020B0602030504020204" pitchFamily="34" charset="0"/>
            </a:endParaRPr>
          </a:p>
          <a:p>
            <a:pPr>
              <a:lnSpc>
                <a:spcPct val="150000"/>
              </a:lnSpc>
              <a:buNone/>
            </a:pPr>
            <a:r>
              <a:rPr lang="it-IT" sz="1800" kern="100" dirty="0">
                <a:effectLst/>
                <a:latin typeface="Aptos" panose="020B0004020202020204" pitchFamily="34" charset="0"/>
                <a:ea typeface="NSimSun" panose="02010609030101010101" pitchFamily="49" charset="-122"/>
                <a:cs typeface="Lucida Sans" panose="020B0602030504020204" pitchFamily="34" charset="0"/>
              </a:rPr>
              <a:t>Inviato dai colleghi dell'Endocrinologia U per obesità (da cui è seguito per tireopatia nodulare in tiroidite di Hashimoto)</a:t>
            </a:r>
          </a:p>
          <a:p>
            <a:pPr>
              <a:buNone/>
            </a:pPr>
            <a:r>
              <a:rPr lang="it-IT" sz="1800" kern="100" dirty="0">
                <a:effectLst/>
                <a:latin typeface="Aptos" panose="020B0004020202020204" pitchFamily="34" charset="0"/>
                <a:ea typeface="NSimSun" panose="02010609030101010101" pitchFamily="49" charset="-122"/>
                <a:cs typeface="Lucida Sans" panose="020B0602030504020204" pitchFamily="34" charset="0"/>
              </a:rPr>
              <a:t>A familiare: madre deceduta per k cerebrale nel 2017 diabetica, padre deceduto per IMA a 49 anni. 2 figli in </a:t>
            </a:r>
            <a:r>
              <a:rPr lang="it-IT" sz="1800" kern="100" dirty="0" err="1">
                <a:effectLst/>
                <a:latin typeface="Aptos" panose="020B0004020202020204" pitchFamily="34" charset="0"/>
                <a:ea typeface="NSimSun" panose="02010609030101010101" pitchFamily="49" charset="-122"/>
                <a:cs typeface="Lucida Sans" panose="020B0602030504020204" pitchFamily="34" charset="0"/>
              </a:rPr>
              <a:t>abs</a:t>
            </a:r>
            <a:r>
              <a:rPr lang="it-IT" sz="1800" kern="100" dirty="0">
                <a:effectLst/>
                <a:latin typeface="Aptos" panose="020B0004020202020204" pitchFamily="34" charset="0"/>
                <a:ea typeface="NSimSun" panose="02010609030101010101" pitchFamily="49" charset="-122"/>
                <a:cs typeface="Lucida Sans" panose="020B0602030504020204" pitchFamily="34" charset="0"/>
              </a:rPr>
              <a:t>. </a:t>
            </a:r>
          </a:p>
          <a:p>
            <a:pPr marL="342900" indent="-342900">
              <a:buAutoNum type="alphaUcPeriod"/>
            </a:pPr>
            <a:r>
              <a:rPr lang="it-IT" sz="1800" kern="100" dirty="0">
                <a:effectLst/>
                <a:latin typeface="Aptos" panose="020B0004020202020204" pitchFamily="34" charset="0"/>
                <a:ea typeface="NSimSun" panose="02010609030101010101" pitchFamily="49" charset="-122"/>
                <a:cs typeface="Lucida Sans" panose="020B0602030504020204" pitchFamily="34" charset="0"/>
              </a:rPr>
              <a:t>remota: tunnel carpale bilaterale, colecistectomia 25 anni fa, frattura metatarsale piede sx. </a:t>
            </a:r>
          </a:p>
          <a:p>
            <a:pPr marL="342900" indent="-342900">
              <a:buAutoNum type="alphaUcPeriod"/>
            </a:pPr>
            <a:endParaRPr lang="it-IT" sz="1800" kern="100" dirty="0">
              <a:effectLst/>
              <a:latin typeface="Aptos" panose="020B0004020202020204" pitchFamily="34" charset="0"/>
              <a:ea typeface="NSimSun" panose="02010609030101010101" pitchFamily="49" charset="-122"/>
              <a:cs typeface="Lucida Sans" panose="020B0602030504020204" pitchFamily="34" charset="0"/>
            </a:endParaRPr>
          </a:p>
          <a:p>
            <a:pPr>
              <a:buNone/>
            </a:pPr>
            <a:r>
              <a:rPr lang="it-IT" sz="1800" kern="100" dirty="0">
                <a:effectLst/>
                <a:latin typeface="Aptos" panose="020B0004020202020204" pitchFamily="34" charset="0"/>
                <a:ea typeface="NSimSun" panose="02010609030101010101" pitchFamily="49" charset="-122"/>
                <a:cs typeface="Lucida Sans" panose="020B0602030504020204" pitchFamily="34" charset="0"/>
              </a:rPr>
              <a:t>Da sempre tendenza all'eccesso ponderale, ha praticato attività sportiva intensa fino a 25 anni, diverse diete con amfetamine all'età di 30 anni, dieta chetogenica prima della chirurgia bariatrica.</a:t>
            </a:r>
            <a:endParaRPr lang="it-IT" kern="100" dirty="0">
              <a:latin typeface="Aptos" panose="020B0004020202020204" pitchFamily="34" charset="0"/>
              <a:ea typeface="NSimSun" panose="02010609030101010101" pitchFamily="49" charset="-122"/>
              <a:cs typeface="Lucida Sans" panose="020B0602030504020204" pitchFamily="34" charset="0"/>
            </a:endParaRPr>
          </a:p>
          <a:p>
            <a:pPr>
              <a:buNone/>
            </a:pPr>
            <a:endParaRPr lang="it-IT" sz="1800" kern="100" dirty="0">
              <a:effectLst/>
              <a:latin typeface="Aptos" panose="020B0004020202020204" pitchFamily="34" charset="0"/>
              <a:ea typeface="NSimSun" panose="02010609030101010101" pitchFamily="49" charset="-122"/>
              <a:cs typeface="Lucida Sans" panose="020B0602030504020204" pitchFamily="34" charset="0"/>
            </a:endParaRPr>
          </a:p>
          <a:p>
            <a:pPr>
              <a:buNone/>
            </a:pPr>
            <a:r>
              <a:rPr lang="it-IT" sz="1800" b="1" kern="100" dirty="0">
                <a:effectLst/>
                <a:highlight>
                  <a:srgbClr val="FFFF00"/>
                </a:highlight>
                <a:latin typeface="Aptos" panose="020B0004020202020204" pitchFamily="34" charset="0"/>
                <a:ea typeface="NSimSun" panose="02010609030101010101" pitchFamily="49" charset="-122"/>
                <a:cs typeface="Lucida Sans" panose="020B0602030504020204" pitchFamily="34" charset="0"/>
              </a:rPr>
              <a:t>Nel 2018 RYGB</a:t>
            </a:r>
            <a:r>
              <a:rPr lang="it-IT" sz="1800" kern="100" dirty="0">
                <a:effectLst/>
                <a:highlight>
                  <a:srgbClr val="FFFF00"/>
                </a:highlight>
                <a:latin typeface="Aptos" panose="020B0004020202020204" pitchFamily="34" charset="0"/>
                <a:ea typeface="NSimSun" panose="02010609030101010101" pitchFamily="49" charset="-122"/>
                <a:cs typeface="Lucida Sans" panose="020B0602030504020204" pitchFamily="34" charset="0"/>
              </a:rPr>
              <a:t>, peso </a:t>
            </a:r>
            <a:r>
              <a:rPr lang="it-IT" sz="1800" kern="100" dirty="0" err="1">
                <a:effectLst/>
                <a:highlight>
                  <a:srgbClr val="FFFF00"/>
                </a:highlight>
                <a:latin typeface="Aptos" panose="020B0004020202020204" pitchFamily="34" charset="0"/>
                <a:ea typeface="NSimSun" panose="02010609030101010101" pitchFamily="49" charset="-122"/>
                <a:cs typeface="Lucida Sans" panose="020B0602030504020204" pitchFamily="34" charset="0"/>
              </a:rPr>
              <a:t>pre</a:t>
            </a:r>
            <a:r>
              <a:rPr lang="it-IT" sz="1800" kern="100" dirty="0">
                <a:effectLst/>
                <a:highlight>
                  <a:srgbClr val="FFFF00"/>
                </a:highlight>
                <a:latin typeface="Aptos" panose="020B0004020202020204" pitchFamily="34" charset="0"/>
                <a:ea typeface="NSimSun" panose="02010609030101010101" pitchFamily="49" charset="-122"/>
                <a:cs typeface="Lucida Sans" panose="020B0602030504020204" pitchFamily="34" charset="0"/>
              </a:rPr>
              <a:t> intervento 145 kg, peso minimo raggiunto 106 kg dopo 1 anno e mezzo</a:t>
            </a:r>
            <a:r>
              <a:rPr lang="it-IT" sz="1800" kern="100" dirty="0">
                <a:effectLst/>
                <a:latin typeface="Aptos" panose="020B0004020202020204" pitchFamily="34" charset="0"/>
                <a:ea typeface="NSimSun" panose="02010609030101010101" pitchFamily="49" charset="-122"/>
                <a:cs typeface="Lucida Sans" panose="020B0602030504020204" pitchFamily="34" charset="0"/>
              </a:rPr>
              <a:t>. </a:t>
            </a:r>
          </a:p>
          <a:p>
            <a:r>
              <a:rPr lang="it-IT" sz="1800" kern="100" dirty="0">
                <a:effectLst/>
                <a:latin typeface="Aptos" panose="020B0004020202020204" pitchFamily="34" charset="0"/>
                <a:ea typeface="NSimSun" panose="02010609030101010101" pitchFamily="49" charset="-122"/>
                <a:cs typeface="Lucida Sans" panose="020B0602030504020204" pitchFamily="34" charset="0"/>
              </a:rPr>
              <a:t>CPAP prima dell'intervento. </a:t>
            </a:r>
            <a:r>
              <a:rPr lang="it-IT" sz="1800" kern="100" dirty="0" err="1">
                <a:effectLst/>
                <a:highlight>
                  <a:srgbClr val="FFFF00"/>
                </a:highlight>
                <a:latin typeface="Aptos" panose="020B0004020202020204" pitchFamily="34" charset="0"/>
                <a:ea typeface="NSimSun" panose="02010609030101010101" pitchFamily="49" charset="-122"/>
                <a:cs typeface="Lucida Sans" panose="020B0602030504020204" pitchFamily="34" charset="0"/>
              </a:rPr>
              <a:t>Regain</a:t>
            </a:r>
            <a:r>
              <a:rPr lang="it-IT" sz="1800" kern="100" dirty="0">
                <a:effectLst/>
                <a:highlight>
                  <a:srgbClr val="FFFF00"/>
                </a:highlight>
                <a:latin typeface="Aptos" panose="020B0004020202020204" pitchFamily="34" charset="0"/>
                <a:ea typeface="NSimSun" panose="02010609030101010101" pitchFamily="49" charset="-122"/>
                <a:cs typeface="Lucida Sans" panose="020B0602030504020204" pitchFamily="34" charset="0"/>
              </a:rPr>
              <a:t> ponderale completo</a:t>
            </a:r>
            <a:r>
              <a:rPr lang="it-IT" sz="1800" kern="100" dirty="0">
                <a:effectLst/>
                <a:latin typeface="Aptos" panose="020B0004020202020204" pitchFamily="34" charset="0"/>
                <a:ea typeface="NSimSun" panose="02010609030101010101" pitchFamily="49" charset="-122"/>
                <a:cs typeface="Lucida Sans" panose="020B0602030504020204" pitchFamily="34" charset="0"/>
              </a:rPr>
              <a:t>. M</a:t>
            </a:r>
            <a:r>
              <a:rPr lang="it-IT" kern="100" dirty="0">
                <a:latin typeface="Aptos" panose="020B0004020202020204" pitchFamily="34" charset="0"/>
                <a:ea typeface="NSimSun" panose="02010609030101010101" pitchFamily="49" charset="-122"/>
                <a:cs typeface="Lucida Sans" panose="020B0602030504020204" pitchFamily="34" charset="0"/>
              </a:rPr>
              <a:t>angia anche durante la notte, spizzica durante il giorno snack salati e dolci. Pasti abbondanti. </a:t>
            </a:r>
            <a:endParaRPr lang="it-IT" sz="1800" kern="100" dirty="0">
              <a:effectLst/>
              <a:latin typeface="Aptos" panose="020B0004020202020204" pitchFamily="34" charset="0"/>
              <a:ea typeface="NSimSun" panose="02010609030101010101" pitchFamily="49" charset="-122"/>
              <a:cs typeface="Lucida Sans" panose="020B0602030504020204" pitchFamily="34" charset="0"/>
            </a:endParaRPr>
          </a:p>
          <a:p>
            <a:pPr>
              <a:buNone/>
            </a:pPr>
            <a:r>
              <a:rPr lang="it-IT" sz="1800" kern="100" dirty="0">
                <a:effectLst/>
                <a:latin typeface="Aptos" panose="020B0004020202020204" pitchFamily="34" charset="0"/>
                <a:ea typeface="NSimSun" panose="02010609030101010101" pitchFamily="49" charset="-122"/>
                <a:cs typeface="Lucida Sans" panose="020B0602030504020204" pitchFamily="34" charset="0"/>
              </a:rPr>
              <a:t>Fumatore di circa 4/5 </a:t>
            </a:r>
            <a:r>
              <a:rPr lang="it-IT" sz="1800" kern="100" dirty="0" err="1">
                <a:effectLst/>
                <a:latin typeface="Aptos" panose="020B0004020202020204" pitchFamily="34" charset="0"/>
                <a:ea typeface="NSimSun" panose="02010609030101010101" pitchFamily="49" charset="-122"/>
                <a:cs typeface="Lucida Sans" panose="020B0602030504020204" pitchFamily="34" charset="0"/>
              </a:rPr>
              <a:t>sig</a:t>
            </a:r>
            <a:r>
              <a:rPr lang="it-IT" sz="1800" kern="100" dirty="0">
                <a:effectLst/>
                <a:latin typeface="Aptos" panose="020B0004020202020204" pitchFamily="34" charset="0"/>
                <a:ea typeface="NSimSun" panose="02010609030101010101" pitchFamily="49" charset="-122"/>
                <a:cs typeface="Lucida Sans" panose="020B0602030504020204" pitchFamily="34" charset="0"/>
              </a:rPr>
              <a:t> die </a:t>
            </a:r>
            <a:endParaRPr lang="it-IT" kern="100" dirty="0">
              <a:latin typeface="Aptos" panose="020B0004020202020204" pitchFamily="34" charset="0"/>
              <a:ea typeface="NSimSun" panose="02010609030101010101" pitchFamily="49" charset="-122"/>
              <a:cs typeface="Lucida Sans" panose="020B0602030504020204" pitchFamily="34" charset="0"/>
            </a:endParaRPr>
          </a:p>
          <a:p>
            <a:pPr>
              <a:buNone/>
            </a:pPr>
            <a:r>
              <a:rPr lang="it-IT" sz="1800" kern="100" dirty="0">
                <a:effectLst/>
                <a:latin typeface="Aptos" panose="020B0004020202020204" pitchFamily="34" charset="0"/>
                <a:ea typeface="NSimSun" panose="02010609030101010101" pitchFamily="49" charset="-122"/>
                <a:cs typeface="Lucida Sans" panose="020B0602030504020204" pitchFamily="34" charset="0"/>
              </a:rPr>
              <a:t>Ernia ombelicale. </a:t>
            </a:r>
          </a:p>
          <a:p>
            <a:pPr>
              <a:buNone/>
            </a:pPr>
            <a:r>
              <a:rPr lang="it-IT" kern="100" dirty="0">
                <a:highlight>
                  <a:srgbClr val="FFFF00"/>
                </a:highlight>
                <a:latin typeface="Aptos" panose="020B0004020202020204" pitchFamily="34" charset="0"/>
                <a:ea typeface="NSimSun" panose="02010609030101010101" pitchFamily="49" charset="-122"/>
                <a:cs typeface="Lucida Sans" panose="020B0602030504020204" pitchFamily="34" charset="0"/>
              </a:rPr>
              <a:t>Da circa 1 anno sintomatologia compatibile con OSAS</a:t>
            </a:r>
            <a:endParaRPr lang="it-IT" sz="1800" kern="100" dirty="0">
              <a:effectLst/>
              <a:highlight>
                <a:srgbClr val="FFFF00"/>
              </a:highlight>
              <a:latin typeface="Aptos" panose="020B0004020202020204" pitchFamily="34" charset="0"/>
              <a:ea typeface="NSimSun" panose="02010609030101010101" pitchFamily="49" charset="-122"/>
              <a:cs typeface="Lucida Sans" panose="020B0602030504020204" pitchFamily="34" charset="0"/>
            </a:endParaRPr>
          </a:p>
          <a:p>
            <a:pPr>
              <a:buNone/>
            </a:pPr>
            <a:r>
              <a:rPr lang="it-IT" sz="1800" kern="100" dirty="0">
                <a:effectLst/>
                <a:highlight>
                  <a:srgbClr val="FFFF00"/>
                </a:highlight>
                <a:latin typeface="Aptos" panose="020B0004020202020204" pitchFamily="34" charset="0"/>
                <a:ea typeface="NSimSun" panose="02010609030101010101" pitchFamily="49" charset="-122"/>
                <a:cs typeface="Lucida Sans" panose="020B0602030504020204" pitchFamily="34" charset="0"/>
              </a:rPr>
              <a:t>Ipertensione arteriosa </a:t>
            </a:r>
            <a:r>
              <a:rPr lang="it-IT" sz="1800" kern="100" dirty="0">
                <a:effectLst/>
                <a:latin typeface="Aptos" panose="020B0004020202020204" pitchFamily="34" charset="0"/>
                <a:ea typeface="NSimSun" panose="02010609030101010101" pitchFamily="49" charset="-122"/>
                <a:cs typeface="Lucida Sans" panose="020B0602030504020204" pitchFamily="34" charset="0"/>
              </a:rPr>
              <a:t>non trattata (valori domiciliari sempre intorno a 150/110 mmHg)</a:t>
            </a:r>
          </a:p>
          <a:p>
            <a:pPr>
              <a:buNone/>
            </a:pPr>
            <a:endParaRPr lang="it-IT" sz="1800" kern="100" dirty="0">
              <a:effectLst/>
              <a:latin typeface="Aptos" panose="020B0004020202020204" pitchFamily="34" charset="0"/>
              <a:ea typeface="NSimSun" panose="02010609030101010101" pitchFamily="49" charset="-122"/>
              <a:cs typeface="Lucida Sans" panose="020B0602030504020204" pitchFamily="34" charset="0"/>
            </a:endParaRPr>
          </a:p>
          <a:p>
            <a:pPr>
              <a:buNone/>
            </a:pPr>
            <a:r>
              <a:rPr lang="it-IT" sz="1800" kern="100" dirty="0">
                <a:effectLst/>
                <a:latin typeface="Aptos" panose="020B0004020202020204" pitchFamily="34" charset="0"/>
                <a:ea typeface="NSimSun" panose="02010609030101010101" pitchFamily="49" charset="-122"/>
                <a:cs typeface="Lucida Sans" panose="020B0602030504020204" pitchFamily="34" charset="0"/>
              </a:rPr>
              <a:t> </a:t>
            </a:r>
          </a:p>
        </p:txBody>
      </p:sp>
      <p:sp>
        <p:nvSpPr>
          <p:cNvPr id="7" name="CasellaDiTesto 6">
            <a:extLst>
              <a:ext uri="{FF2B5EF4-FFF2-40B4-BE49-F238E27FC236}">
                <a16:creationId xmlns:a16="http://schemas.microsoft.com/office/drawing/2014/main" id="{BC814801-4571-AA01-F140-1DDA733550E4}"/>
              </a:ext>
            </a:extLst>
          </p:cNvPr>
          <p:cNvSpPr txBox="1"/>
          <p:nvPr/>
        </p:nvSpPr>
        <p:spPr>
          <a:xfrm>
            <a:off x="5791200" y="5234688"/>
            <a:ext cx="6096000" cy="923330"/>
          </a:xfrm>
          <a:prstGeom prst="rect">
            <a:avLst/>
          </a:prstGeom>
          <a:noFill/>
          <a:ln>
            <a:solidFill>
              <a:schemeClr val="tx1">
                <a:lumMod val="50000"/>
                <a:lumOff val="50000"/>
              </a:schemeClr>
            </a:solidFill>
          </a:ln>
        </p:spPr>
        <p:txBody>
          <a:bodyPr wrap="square">
            <a:spAutoFit/>
          </a:bodyPr>
          <a:lstStyle/>
          <a:p>
            <a:pPr>
              <a:buNone/>
            </a:pPr>
            <a:r>
              <a:rPr lang="it-IT" sz="1800" b="1" kern="100" dirty="0">
                <a:effectLst/>
                <a:latin typeface="Aptos" panose="020B0004020202020204" pitchFamily="34" charset="0"/>
                <a:ea typeface="NSimSun" panose="02010609030101010101" pitchFamily="49" charset="-122"/>
                <a:cs typeface="Lucida Sans" panose="020B0602030504020204" pitchFamily="34" charset="0"/>
              </a:rPr>
              <a:t>TERAPIA DOMICILIARE</a:t>
            </a:r>
          </a:p>
          <a:p>
            <a:pPr>
              <a:buNone/>
            </a:pPr>
            <a:r>
              <a:rPr lang="it-IT" sz="1800" kern="100" dirty="0">
                <a:effectLst/>
                <a:latin typeface="Aptos" panose="020B0004020202020204" pitchFamily="34" charset="0"/>
                <a:ea typeface="NSimSun" panose="02010609030101010101" pitchFamily="49" charset="-122"/>
                <a:cs typeface="Lucida Sans" panose="020B0602030504020204" pitchFamily="34" charset="0"/>
              </a:rPr>
              <a:t>Ha assunto </a:t>
            </a:r>
            <a:r>
              <a:rPr lang="it-IT" kern="100" dirty="0" err="1">
                <a:latin typeface="Aptos" panose="020B0004020202020204" pitchFamily="34" charset="0"/>
                <a:ea typeface="NSimSun" panose="02010609030101010101" pitchFamily="49" charset="-122"/>
                <a:cs typeface="Lucida Sans" panose="020B0602030504020204" pitchFamily="34" charset="0"/>
              </a:rPr>
              <a:t>M</a:t>
            </a:r>
            <a:r>
              <a:rPr lang="it-IT" sz="1800" kern="100" dirty="0" err="1">
                <a:effectLst/>
                <a:latin typeface="Aptos" panose="020B0004020202020204" pitchFamily="34" charset="0"/>
                <a:ea typeface="NSimSun" panose="02010609030101010101" pitchFamily="49" charset="-122"/>
                <a:cs typeface="Lucida Sans" panose="020B0602030504020204" pitchFamily="34" charset="0"/>
              </a:rPr>
              <a:t>ulticentrum</a:t>
            </a:r>
            <a:r>
              <a:rPr lang="it-IT" sz="1800" kern="100" dirty="0">
                <a:effectLst/>
                <a:latin typeface="Aptos" panose="020B0004020202020204" pitchFamily="34" charset="0"/>
                <a:ea typeface="NSimSun" panose="02010609030101010101" pitchFamily="49" charset="-122"/>
                <a:cs typeface="Lucida Sans" panose="020B0602030504020204" pitchFamily="34" charset="0"/>
              </a:rPr>
              <a:t> per solo 3 mesi dopo intervento</a:t>
            </a:r>
          </a:p>
          <a:p>
            <a:r>
              <a:rPr lang="it-IT" sz="1800" kern="100" dirty="0">
                <a:effectLst/>
                <a:latin typeface="Aptos" panose="020B0004020202020204" pitchFamily="34" charset="0"/>
                <a:ea typeface="NSimSun" panose="02010609030101010101" pitchFamily="49" charset="-122"/>
                <a:cs typeface="Lucida Sans" panose="020B0602030504020204" pitchFamily="34" charset="0"/>
              </a:rPr>
              <a:t>Non assume terapie attualmente</a:t>
            </a:r>
          </a:p>
        </p:txBody>
      </p:sp>
      <p:pic>
        <p:nvPicPr>
          <p:cNvPr id="11" name="Immagine 10">
            <a:extLst>
              <a:ext uri="{FF2B5EF4-FFF2-40B4-BE49-F238E27FC236}">
                <a16:creationId xmlns:a16="http://schemas.microsoft.com/office/drawing/2014/main" id="{DA4E2896-0314-D5DC-C082-90C03AA1B259}"/>
              </a:ext>
            </a:extLst>
          </p:cNvPr>
          <p:cNvPicPr>
            <a:picLocks noChangeAspect="1"/>
          </p:cNvPicPr>
          <p:nvPr/>
        </p:nvPicPr>
        <p:blipFill>
          <a:blip r:embed="rId2"/>
          <a:stretch>
            <a:fillRect/>
          </a:stretch>
        </p:blipFill>
        <p:spPr>
          <a:xfrm>
            <a:off x="10789913" y="128097"/>
            <a:ext cx="1097287" cy="690166"/>
          </a:xfrm>
          <a:prstGeom prst="rect">
            <a:avLst/>
          </a:prstGeom>
        </p:spPr>
      </p:pic>
      <p:graphicFrame>
        <p:nvGraphicFramePr>
          <p:cNvPr id="12" name="Tabella 11">
            <a:extLst>
              <a:ext uri="{FF2B5EF4-FFF2-40B4-BE49-F238E27FC236}">
                <a16:creationId xmlns:a16="http://schemas.microsoft.com/office/drawing/2014/main" id="{35414ABA-AC8A-186E-4E8A-561B5937E1F3}"/>
              </a:ext>
            </a:extLst>
          </p:cNvPr>
          <p:cNvGraphicFramePr>
            <a:graphicFrameLocks noGrp="1"/>
          </p:cNvGraphicFramePr>
          <p:nvPr>
            <p:extLst>
              <p:ext uri="{D42A27DB-BD31-4B8C-83A1-F6EECF244321}">
                <p14:modId xmlns:p14="http://schemas.microsoft.com/office/powerpoint/2010/main" val="25070115"/>
              </p:ext>
            </p:extLst>
          </p:nvPr>
        </p:nvGraphicFramePr>
        <p:xfrm>
          <a:off x="882650" y="5244974"/>
          <a:ext cx="4121150" cy="1005840"/>
        </p:xfrm>
        <a:graphic>
          <a:graphicData uri="http://schemas.openxmlformats.org/drawingml/2006/table">
            <a:tbl>
              <a:tblPr firstRow="1" bandRow="1">
                <a:tableStyleId>{5940675A-B579-460E-94D1-54222C63F5DA}</a:tableStyleId>
              </a:tblPr>
              <a:tblGrid>
                <a:gridCol w="954136">
                  <a:extLst>
                    <a:ext uri="{9D8B030D-6E8A-4147-A177-3AD203B41FA5}">
                      <a16:colId xmlns:a16="http://schemas.microsoft.com/office/drawing/2014/main" val="563187590"/>
                    </a:ext>
                  </a:extLst>
                </a:gridCol>
                <a:gridCol w="3167014">
                  <a:extLst>
                    <a:ext uri="{9D8B030D-6E8A-4147-A177-3AD203B41FA5}">
                      <a16:colId xmlns:a16="http://schemas.microsoft.com/office/drawing/2014/main" val="812725753"/>
                    </a:ext>
                  </a:extLst>
                </a:gridCol>
              </a:tblGrid>
              <a:tr h="295466">
                <a:tc gridSpan="2">
                  <a:txBody>
                    <a:bodyPr/>
                    <a:lstStyle/>
                    <a:p>
                      <a:r>
                        <a:rPr lang="it-IT" sz="1600" b="1" dirty="0"/>
                        <a:t>ASSETTO VITAMINICO</a:t>
                      </a:r>
                    </a:p>
                  </a:txBody>
                  <a:tcPr/>
                </a:tc>
                <a:tc hMerge="1">
                  <a:txBody>
                    <a:bodyPr/>
                    <a:lstStyle/>
                    <a:p>
                      <a:endParaRPr lang="it-IT" dirty="0"/>
                    </a:p>
                  </a:txBody>
                  <a:tcPr/>
                </a:tc>
                <a:extLst>
                  <a:ext uri="{0D108BD9-81ED-4DB2-BD59-A6C34878D82A}">
                    <a16:rowId xmlns:a16="http://schemas.microsoft.com/office/drawing/2014/main" val="908293199"/>
                  </a:ext>
                </a:extLst>
              </a:tr>
              <a:tr h="295466">
                <a:tc>
                  <a:txBody>
                    <a:bodyPr/>
                    <a:lstStyle/>
                    <a:p>
                      <a:r>
                        <a:rPr lang="it-IT" sz="1600" dirty="0" err="1"/>
                        <a:t>Ac.folico</a:t>
                      </a:r>
                      <a:endParaRPr lang="it-IT"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kern="100" dirty="0">
                          <a:effectLst/>
                          <a:latin typeface="Aptos" panose="020B0004020202020204" pitchFamily="34" charset="0"/>
                          <a:ea typeface="NSimSun" panose="02010609030101010101" pitchFamily="49" charset="-122"/>
                          <a:cs typeface="Lucida Sans" panose="020B0602030504020204" pitchFamily="34" charset="0"/>
                        </a:rPr>
                        <a:t>3.9 </a:t>
                      </a:r>
                      <a:r>
                        <a:rPr lang="it-IT" sz="1600" kern="100" dirty="0" err="1">
                          <a:ea typeface="NSimSun" panose="02010609030101010101" pitchFamily="49" charset="-122"/>
                          <a:cs typeface="Lucida Sans" panose="020B0602030504020204" pitchFamily="34" charset="0"/>
                        </a:rPr>
                        <a:t>mcg</a:t>
                      </a:r>
                      <a:r>
                        <a:rPr lang="it-IT" sz="1600" kern="100" dirty="0">
                          <a:ea typeface="NSimSun" panose="02010609030101010101" pitchFamily="49" charset="-122"/>
                          <a:cs typeface="Lucida Sans" panose="020B0602030504020204" pitchFamily="34" charset="0"/>
                        </a:rPr>
                        <a:t>/l</a:t>
                      </a:r>
                      <a:r>
                        <a:rPr lang="it-IT" sz="1600" kern="100" dirty="0">
                          <a:effectLst/>
                          <a:latin typeface="Aptos" panose="020B0004020202020204" pitchFamily="34" charset="0"/>
                          <a:ea typeface="NSimSun" panose="02010609030101010101" pitchFamily="49" charset="-122"/>
                          <a:cs typeface="Lucida Sans" panose="020B0602030504020204" pitchFamily="34" charset="0"/>
                        </a:rPr>
                        <a:t> (3.1-20.5)</a:t>
                      </a:r>
                    </a:p>
                  </a:txBody>
                  <a:tcPr/>
                </a:tc>
                <a:extLst>
                  <a:ext uri="{0D108BD9-81ED-4DB2-BD59-A6C34878D82A}">
                    <a16:rowId xmlns:a16="http://schemas.microsoft.com/office/drawing/2014/main" val="3624564784"/>
                  </a:ext>
                </a:extLst>
              </a:tr>
              <a:tr h="295466">
                <a:tc>
                  <a:txBody>
                    <a:bodyPr/>
                    <a:lstStyle/>
                    <a:p>
                      <a:r>
                        <a:rPr lang="it-IT" sz="1600" dirty="0" err="1"/>
                        <a:t>Vit</a:t>
                      </a:r>
                      <a:r>
                        <a:rPr lang="it-IT" sz="1600" dirty="0"/>
                        <a:t> B12</a:t>
                      </a:r>
                    </a:p>
                  </a:txBody>
                  <a:tcPr/>
                </a:tc>
                <a:tc>
                  <a:txBody>
                    <a:bodyPr/>
                    <a:lstStyle/>
                    <a:p>
                      <a:r>
                        <a:rPr lang="it-IT" sz="1600" kern="100" dirty="0">
                          <a:effectLst/>
                          <a:latin typeface="Aptos" panose="020B0004020202020204" pitchFamily="34" charset="0"/>
                          <a:ea typeface="NSimSun" panose="02010609030101010101" pitchFamily="49" charset="-122"/>
                          <a:cs typeface="Lucida Sans" panose="020B0602030504020204" pitchFamily="34" charset="0"/>
                        </a:rPr>
                        <a:t>156 ng/l (187-883)</a:t>
                      </a:r>
                      <a:endParaRPr lang="it-IT" sz="1600" dirty="0"/>
                    </a:p>
                  </a:txBody>
                  <a:tcPr/>
                </a:tc>
                <a:extLst>
                  <a:ext uri="{0D108BD9-81ED-4DB2-BD59-A6C34878D82A}">
                    <a16:rowId xmlns:a16="http://schemas.microsoft.com/office/drawing/2014/main" val="64286528"/>
                  </a:ext>
                </a:extLst>
              </a:tr>
            </a:tbl>
          </a:graphicData>
        </a:graphic>
      </p:graphicFrame>
    </p:spTree>
    <p:extLst>
      <p:ext uri="{BB962C8B-B14F-4D97-AF65-F5344CB8AC3E}">
        <p14:creationId xmlns:p14="http://schemas.microsoft.com/office/powerpoint/2010/main" val="88898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D072E06-3C52-01F9-76E9-42590869EE95}"/>
              </a:ext>
            </a:extLst>
          </p:cNvPr>
          <p:cNvSpPr txBox="1"/>
          <p:nvPr/>
        </p:nvSpPr>
        <p:spPr>
          <a:xfrm>
            <a:off x="5596467" y="-16887"/>
            <a:ext cx="6464300" cy="2646622"/>
          </a:xfrm>
          <a:prstGeom prst="rect">
            <a:avLst/>
          </a:prstGeom>
          <a:noFill/>
          <a:ln>
            <a:solidFill>
              <a:schemeClr val="bg1"/>
            </a:solidFill>
          </a:ln>
        </p:spPr>
        <p:txBody>
          <a:bodyPr wrap="square">
            <a:spAutoFit/>
          </a:bodyPr>
          <a:lstStyle/>
          <a:p>
            <a:pPr>
              <a:lnSpc>
                <a:spcPct val="150000"/>
              </a:lnSpc>
              <a:buNone/>
            </a:pPr>
            <a:r>
              <a:rPr lang="it-IT" sz="1400" kern="100" dirty="0">
                <a:effectLst/>
                <a:ea typeface="NSimSun" panose="02010609030101010101" pitchFamily="49" charset="-122"/>
                <a:cs typeface="Lucida Sans" panose="020B0602030504020204" pitchFamily="34" charset="0"/>
              </a:rPr>
              <a:t>1) Inizia </a:t>
            </a:r>
            <a:r>
              <a:rPr lang="it-IT" sz="1400" kern="100" dirty="0" err="1">
                <a:effectLst/>
                <a:ea typeface="NSimSun" panose="02010609030101010101" pitchFamily="49" charset="-122"/>
                <a:cs typeface="Lucida Sans" panose="020B0602030504020204" pitchFamily="34" charset="0"/>
              </a:rPr>
              <a:t>Levotiroxina</a:t>
            </a:r>
            <a:r>
              <a:rPr lang="it-IT" sz="1400" kern="100" dirty="0">
                <a:effectLst/>
                <a:ea typeface="NSimSun" panose="02010609030101010101" pitchFamily="49" charset="-122"/>
                <a:cs typeface="Lucida Sans" panose="020B0602030504020204" pitchFamily="34" charset="0"/>
              </a:rPr>
              <a:t> 100 </a:t>
            </a:r>
            <a:r>
              <a:rPr lang="it-IT" sz="1400" kern="100" dirty="0" err="1">
                <a:effectLst/>
                <a:ea typeface="NSimSun" panose="02010609030101010101" pitchFamily="49" charset="-122"/>
                <a:cs typeface="Lucida Sans" panose="020B0602030504020204" pitchFamily="34" charset="0"/>
              </a:rPr>
              <a:t>mcg</a:t>
            </a:r>
            <a:r>
              <a:rPr lang="it-IT" sz="1400" kern="100" dirty="0">
                <a:effectLst/>
                <a:ea typeface="NSimSun" panose="02010609030101010101" pitchFamily="49" charset="-122"/>
                <a:cs typeface="Lucida Sans" panose="020B0602030504020204" pitchFamily="34" charset="0"/>
              </a:rPr>
              <a:t> 1 </a:t>
            </a:r>
            <a:r>
              <a:rPr lang="it-IT" sz="1400" kern="100" dirty="0" err="1">
                <a:effectLst/>
                <a:ea typeface="NSimSun" panose="02010609030101010101" pitchFamily="49" charset="-122"/>
                <a:cs typeface="Lucida Sans" panose="020B0602030504020204" pitchFamily="34" charset="0"/>
              </a:rPr>
              <a:t>cp</a:t>
            </a:r>
            <a:r>
              <a:rPr lang="it-IT" sz="1400" kern="100" dirty="0">
                <a:effectLst/>
                <a:ea typeface="NSimSun" panose="02010609030101010101" pitchFamily="49" charset="-122"/>
                <a:cs typeface="Lucida Sans" panose="020B0602030504020204" pitchFamily="34" charset="0"/>
              </a:rPr>
              <a:t> al mattino 30 minuti prima di fare colazione</a:t>
            </a:r>
          </a:p>
          <a:p>
            <a:pPr>
              <a:lnSpc>
                <a:spcPct val="150000"/>
              </a:lnSpc>
              <a:buNone/>
            </a:pPr>
            <a:r>
              <a:rPr lang="it-IT" sz="1400" kern="100" dirty="0">
                <a:effectLst/>
                <a:ea typeface="NSimSun" panose="02010609030101010101" pitchFamily="49" charset="-122"/>
                <a:cs typeface="Lucida Sans" panose="020B0602030504020204" pitchFamily="34" charset="0"/>
              </a:rPr>
              <a:t>2) Inizia Acido folico 5 mg 1 </a:t>
            </a:r>
            <a:r>
              <a:rPr lang="it-IT" sz="1400" kern="100" dirty="0" err="1">
                <a:effectLst/>
                <a:ea typeface="NSimSun" panose="02010609030101010101" pitchFamily="49" charset="-122"/>
                <a:cs typeface="Lucida Sans" panose="020B0602030504020204" pitchFamily="34" charset="0"/>
              </a:rPr>
              <a:t>cp</a:t>
            </a:r>
            <a:r>
              <a:rPr lang="it-IT" sz="1400" kern="100" dirty="0">
                <a:effectLst/>
                <a:ea typeface="NSimSun" panose="02010609030101010101" pitchFamily="49" charset="-122"/>
                <a:cs typeface="Lucida Sans" panose="020B0602030504020204" pitchFamily="34" charset="0"/>
              </a:rPr>
              <a:t> a cena</a:t>
            </a:r>
          </a:p>
          <a:p>
            <a:pPr>
              <a:lnSpc>
                <a:spcPct val="150000"/>
              </a:lnSpc>
              <a:buNone/>
            </a:pPr>
            <a:r>
              <a:rPr lang="it-IT" sz="1400" kern="100" dirty="0">
                <a:effectLst/>
                <a:ea typeface="NSimSun" panose="02010609030101010101" pitchFamily="49" charset="-122"/>
                <a:cs typeface="Lucida Sans" panose="020B0602030504020204" pitchFamily="34" charset="0"/>
              </a:rPr>
              <a:t>3) Inizia Vitamina B12 1000 mg 1 volta al mese intramuscolo</a:t>
            </a:r>
          </a:p>
          <a:p>
            <a:pPr>
              <a:lnSpc>
                <a:spcPct val="150000"/>
              </a:lnSpc>
              <a:buNone/>
            </a:pPr>
            <a:r>
              <a:rPr lang="it-IT" sz="1400" kern="100" dirty="0">
                <a:effectLst/>
                <a:ea typeface="NSimSun" panose="02010609030101010101" pitchFamily="49" charset="-122"/>
                <a:cs typeface="Lucida Sans" panose="020B0602030504020204" pitchFamily="34" charset="0"/>
              </a:rPr>
              <a:t>4) inizia </a:t>
            </a:r>
            <a:r>
              <a:rPr lang="it-IT" sz="1400" kern="100" dirty="0" err="1">
                <a:ea typeface="NSimSun" panose="02010609030101010101" pitchFamily="49" charset="-122"/>
                <a:cs typeface="Lucida Sans" panose="020B0602030504020204" pitchFamily="34" charset="0"/>
              </a:rPr>
              <a:t>Rosuvastatina</a:t>
            </a:r>
            <a:r>
              <a:rPr lang="it-IT" sz="1400" kern="100" dirty="0">
                <a:ea typeface="NSimSun" panose="02010609030101010101" pitchFamily="49" charset="-122"/>
                <a:cs typeface="Lucida Sans" panose="020B0602030504020204" pitchFamily="34" charset="0"/>
              </a:rPr>
              <a:t> 1</a:t>
            </a:r>
            <a:r>
              <a:rPr lang="it-IT" sz="1400" kern="100" dirty="0">
                <a:effectLst/>
                <a:ea typeface="NSimSun" panose="02010609030101010101" pitchFamily="49" charset="-122"/>
                <a:cs typeface="Lucida Sans" panose="020B0602030504020204" pitchFamily="34" charset="0"/>
              </a:rPr>
              <a:t>0 mg 1 </a:t>
            </a:r>
            <a:r>
              <a:rPr lang="it-IT" sz="1400" kern="100" dirty="0" err="1">
                <a:effectLst/>
                <a:ea typeface="NSimSun" panose="02010609030101010101" pitchFamily="49" charset="-122"/>
                <a:cs typeface="Lucida Sans" panose="020B0602030504020204" pitchFamily="34" charset="0"/>
              </a:rPr>
              <a:t>cp</a:t>
            </a:r>
            <a:r>
              <a:rPr lang="it-IT" sz="1400" kern="100" dirty="0">
                <a:effectLst/>
                <a:ea typeface="NSimSun" panose="02010609030101010101" pitchFamily="49" charset="-122"/>
                <a:cs typeface="Lucida Sans" panose="020B0602030504020204" pitchFamily="34" charset="0"/>
              </a:rPr>
              <a:t> dopo cena</a:t>
            </a:r>
          </a:p>
          <a:p>
            <a:pPr>
              <a:lnSpc>
                <a:spcPct val="150000"/>
              </a:lnSpc>
              <a:buNone/>
            </a:pPr>
            <a:r>
              <a:rPr lang="it-IT" sz="1400" kern="100" dirty="0">
                <a:effectLst/>
                <a:ea typeface="NSimSun" panose="02010609030101010101" pitchFamily="49" charset="-122"/>
                <a:cs typeface="Lucida Sans" panose="020B0602030504020204" pitchFamily="34" charset="0"/>
              </a:rPr>
              <a:t>5) inizia </a:t>
            </a:r>
            <a:r>
              <a:rPr lang="it-IT" sz="1400" kern="100" dirty="0" err="1">
                <a:effectLst/>
                <a:ea typeface="NSimSun" panose="02010609030101010101" pitchFamily="49" charset="-122"/>
                <a:cs typeface="Lucida Sans" panose="020B0602030504020204" pitchFamily="34" charset="0"/>
              </a:rPr>
              <a:t>Olmesartan</a:t>
            </a:r>
            <a:r>
              <a:rPr lang="it-IT" sz="1400" kern="100" dirty="0">
                <a:ea typeface="NSimSun" panose="02010609030101010101" pitchFamily="49" charset="-122"/>
                <a:cs typeface="Lucida Sans" panose="020B0602030504020204" pitchFamily="34" charset="0"/>
              </a:rPr>
              <a:t>/</a:t>
            </a:r>
            <a:r>
              <a:rPr lang="it-IT" sz="1400" kern="100" dirty="0" err="1">
                <a:ea typeface="NSimSun" panose="02010609030101010101" pitchFamily="49" charset="-122"/>
                <a:cs typeface="Lucida Sans" panose="020B0602030504020204" pitchFamily="34" charset="0"/>
              </a:rPr>
              <a:t>Idroclorotiazide</a:t>
            </a:r>
            <a:r>
              <a:rPr lang="it-IT" sz="1400" kern="100" dirty="0">
                <a:effectLst/>
                <a:ea typeface="NSimSun" panose="02010609030101010101" pitchFamily="49" charset="-122"/>
                <a:cs typeface="Lucida Sans" panose="020B0602030504020204" pitchFamily="34" charset="0"/>
              </a:rPr>
              <a:t> 20/12.5 mg </a:t>
            </a:r>
          </a:p>
          <a:p>
            <a:pPr>
              <a:lnSpc>
                <a:spcPct val="150000"/>
              </a:lnSpc>
              <a:buNone/>
            </a:pPr>
            <a:r>
              <a:rPr lang="it-IT" sz="1400" i="1" u="sng" kern="100" dirty="0">
                <a:effectLst/>
                <a:ea typeface="NSimSun" panose="02010609030101010101" pitchFamily="49" charset="-122"/>
                <a:cs typeface="Lucida Sans" panose="020B0602030504020204" pitchFamily="34" charset="0"/>
              </a:rPr>
              <a:t>6) inizia TIRZEPATIDE 2.5 mg 1 volta a settimana per via sottocutanea per 4 settimane, poi aumenta a 5 mg 1 volta a settimana fino al controllo </a:t>
            </a:r>
          </a:p>
          <a:p>
            <a:pPr>
              <a:lnSpc>
                <a:spcPct val="150000"/>
              </a:lnSpc>
            </a:pPr>
            <a:r>
              <a:rPr lang="it-IT" sz="1400" kern="100" dirty="0">
                <a:effectLst/>
                <a:ea typeface="NSimSun" panose="02010609030101010101" pitchFamily="49" charset="-122"/>
                <a:cs typeface="Lucida Sans" panose="020B0602030504020204" pitchFamily="34" charset="0"/>
              </a:rPr>
              <a:t>7) si consiglia visita chirurgica (ICOT- Prof Iossa) </a:t>
            </a:r>
          </a:p>
        </p:txBody>
      </p:sp>
      <p:pic>
        <p:nvPicPr>
          <p:cNvPr id="6" name="Immagine1">
            <a:extLst>
              <a:ext uri="{FF2B5EF4-FFF2-40B4-BE49-F238E27FC236}">
                <a16:creationId xmlns:a16="http://schemas.microsoft.com/office/drawing/2014/main" id="{C425C2C4-F065-4683-F9B2-B314AED35927}"/>
              </a:ext>
            </a:extLst>
          </p:cNvPr>
          <p:cNvPicPr>
            <a:picLocks noChangeAspect="1"/>
          </p:cNvPicPr>
          <p:nvPr/>
        </p:nvPicPr>
        <p:blipFill>
          <a:blip r:embed="rId2"/>
          <a:stretch>
            <a:fillRect/>
          </a:stretch>
        </p:blipFill>
        <p:spPr bwMode="auto">
          <a:xfrm>
            <a:off x="195549" y="0"/>
            <a:ext cx="5241956" cy="6831330"/>
          </a:xfrm>
          <a:prstGeom prst="rect">
            <a:avLst/>
          </a:prstGeom>
          <a:noFill/>
        </p:spPr>
      </p:pic>
      <p:sp>
        <p:nvSpPr>
          <p:cNvPr id="7" name="Rettangolo 6">
            <a:extLst>
              <a:ext uri="{FF2B5EF4-FFF2-40B4-BE49-F238E27FC236}">
                <a16:creationId xmlns:a16="http://schemas.microsoft.com/office/drawing/2014/main" id="{F0CFB139-BAEE-B2AF-CE7C-4EF83F53A83F}"/>
              </a:ext>
            </a:extLst>
          </p:cNvPr>
          <p:cNvSpPr/>
          <p:nvPr/>
        </p:nvSpPr>
        <p:spPr>
          <a:xfrm>
            <a:off x="2970832" y="295156"/>
            <a:ext cx="1638300" cy="65361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79292D44-7327-A2B8-B79D-4F17CE2B3748}"/>
              </a:ext>
            </a:extLst>
          </p:cNvPr>
          <p:cNvSpPr txBox="1"/>
          <p:nvPr/>
        </p:nvSpPr>
        <p:spPr>
          <a:xfrm>
            <a:off x="5596467" y="2869882"/>
            <a:ext cx="6616700" cy="2000291"/>
          </a:xfrm>
          <a:prstGeom prst="rect">
            <a:avLst/>
          </a:prstGeom>
          <a:noFill/>
        </p:spPr>
        <p:txBody>
          <a:bodyPr wrap="square">
            <a:spAutoFit/>
          </a:bodyPr>
          <a:lstStyle/>
          <a:p>
            <a:pPr>
              <a:lnSpc>
                <a:spcPct val="150000"/>
              </a:lnSpc>
              <a:buNone/>
            </a:pPr>
            <a:r>
              <a:rPr lang="it-IT" sz="1400" b="1" kern="100" dirty="0">
                <a:effectLst/>
                <a:ea typeface="NSimSun" panose="02010609030101010101" pitchFamily="49" charset="-122"/>
                <a:cs typeface="Lucida Sans" panose="020B0602030504020204" pitchFamily="34" charset="0"/>
              </a:rPr>
              <a:t>Controllo 2/4/2025</a:t>
            </a:r>
          </a:p>
          <a:p>
            <a:pPr>
              <a:lnSpc>
                <a:spcPct val="150000"/>
              </a:lnSpc>
              <a:buNone/>
            </a:pPr>
            <a:r>
              <a:rPr lang="it-IT" sz="1400" kern="100" dirty="0">
                <a:solidFill>
                  <a:srgbClr val="FF0000"/>
                </a:solidFill>
                <a:effectLst/>
                <a:ea typeface="NSimSun" panose="02010609030101010101" pitchFamily="49" charset="-122"/>
                <a:cs typeface="Lucida Sans" panose="020B0602030504020204" pitchFamily="34" charset="0"/>
              </a:rPr>
              <a:t>Calo ponderale di 27 kg</a:t>
            </a:r>
            <a:r>
              <a:rPr lang="it-IT" sz="1400" kern="100" dirty="0">
                <a:solidFill>
                  <a:srgbClr val="FF0000"/>
                </a:solidFill>
                <a:ea typeface="NSimSun" panose="02010609030101010101" pitchFamily="49" charset="-122"/>
                <a:cs typeface="Lucida Sans" panose="020B0602030504020204" pitchFamily="34" charset="0"/>
              </a:rPr>
              <a:t> e riduzione delle CV di 17 cm</a:t>
            </a:r>
            <a:endParaRPr lang="it-IT" sz="1400" kern="100" dirty="0">
              <a:solidFill>
                <a:srgbClr val="FF0000"/>
              </a:solidFill>
              <a:effectLst/>
              <a:ea typeface="NSimSun" panose="02010609030101010101" pitchFamily="49" charset="-122"/>
              <a:cs typeface="Lucida Sans" panose="020B0602030504020204" pitchFamily="34" charset="0"/>
            </a:endParaRPr>
          </a:p>
          <a:p>
            <a:pPr>
              <a:lnSpc>
                <a:spcPct val="150000"/>
              </a:lnSpc>
              <a:buNone/>
            </a:pPr>
            <a:r>
              <a:rPr lang="it-IT" sz="1400" kern="100" dirty="0">
                <a:effectLst/>
                <a:latin typeface="Calibri" panose="020F0502020204030204" pitchFamily="34" charset="0"/>
                <a:ea typeface="Calibri" panose="020F0502020204030204" pitchFamily="34" charset="0"/>
                <a:cs typeface="Calibri" panose="020F0502020204030204" pitchFamily="34" charset="0"/>
              </a:rPr>
              <a:t>↓</a:t>
            </a:r>
            <a:r>
              <a:rPr lang="it-IT" sz="1400" kern="100" dirty="0">
                <a:effectLst/>
                <a:ea typeface="NSimSun" panose="02010609030101010101" pitchFamily="49" charset="-122"/>
                <a:cs typeface="Lucida Sans" panose="020B0602030504020204" pitchFamily="34" charset="0"/>
              </a:rPr>
              <a:t>LDL  </a:t>
            </a:r>
            <a:r>
              <a:rPr lang="it-IT" sz="1400" kern="100" dirty="0">
                <a:effectLst/>
                <a:latin typeface="Calibri" panose="020F0502020204030204" pitchFamily="34" charset="0"/>
                <a:ea typeface="Calibri" panose="020F0502020204030204" pitchFamily="34" charset="0"/>
                <a:cs typeface="Calibri" panose="020F0502020204030204" pitchFamily="34" charset="0"/>
              </a:rPr>
              <a:t>↓</a:t>
            </a:r>
            <a:r>
              <a:rPr lang="it-IT" sz="1400" kern="100" dirty="0">
                <a:effectLst/>
                <a:ea typeface="NSimSun" panose="02010609030101010101" pitchFamily="49" charset="-122"/>
                <a:cs typeface="Lucida Sans" panose="020B0602030504020204" pitchFamily="34" charset="0"/>
              </a:rPr>
              <a:t>PA </a:t>
            </a:r>
            <a:r>
              <a:rPr lang="it-IT" sz="1400" kern="100" dirty="0">
                <a:ea typeface="NSimSun" panose="02010609030101010101" pitchFamily="49" charset="-122"/>
                <a:cs typeface="Lucida Sans" panose="020B0602030504020204" pitchFamily="34" charset="0"/>
              </a:rPr>
              <a:t>:</a:t>
            </a:r>
            <a:r>
              <a:rPr lang="it-IT" sz="1400" kern="100" dirty="0">
                <a:effectLst/>
                <a:ea typeface="NSimSun" panose="02010609030101010101" pitchFamily="49" charset="-122"/>
                <a:cs typeface="Lucida Sans" panose="020B0602030504020204" pitchFamily="34" charset="0"/>
              </a:rPr>
              <a:t> </a:t>
            </a:r>
            <a:r>
              <a:rPr lang="it-IT" sz="1400" kern="100" dirty="0" err="1">
                <a:ea typeface="NSimSun" panose="02010609030101010101" pitchFamily="49" charset="-122"/>
                <a:cs typeface="Lucida Sans" panose="020B0602030504020204" pitchFamily="34" charset="0"/>
              </a:rPr>
              <a:t>r</a:t>
            </a:r>
            <a:r>
              <a:rPr lang="it-IT" sz="1400" kern="100" dirty="0" err="1">
                <a:effectLst/>
                <a:ea typeface="NSimSun" panose="02010609030101010101" pitchFamily="49" charset="-122"/>
                <a:cs typeface="Lucida Sans" panose="020B0602030504020204" pitchFamily="34" charset="0"/>
              </a:rPr>
              <a:t>osuvastatina</a:t>
            </a:r>
            <a:r>
              <a:rPr lang="it-IT" sz="1400" kern="100" dirty="0">
                <a:effectLst/>
                <a:ea typeface="NSimSun" panose="02010609030101010101" pitchFamily="49" charset="-122"/>
                <a:cs typeface="Lucida Sans" panose="020B0602030504020204" pitchFamily="34" charset="0"/>
              </a:rPr>
              <a:t> e </a:t>
            </a:r>
            <a:r>
              <a:rPr lang="it-IT" sz="1400" kern="100" dirty="0" err="1">
                <a:effectLst/>
                <a:ea typeface="NSimSun" panose="02010609030101010101" pitchFamily="49" charset="-122"/>
                <a:cs typeface="Lucida Sans" panose="020B0602030504020204" pitchFamily="34" charset="0"/>
              </a:rPr>
              <a:t>olmesartan</a:t>
            </a:r>
            <a:r>
              <a:rPr lang="it-IT" sz="1400" kern="100" dirty="0">
                <a:effectLst/>
                <a:ea typeface="NSimSun" panose="02010609030101010101" pitchFamily="49" charset="-122"/>
                <a:cs typeface="Lucida Sans" panose="020B0602030504020204" pitchFamily="34" charset="0"/>
              </a:rPr>
              <a:t>/</a:t>
            </a:r>
            <a:r>
              <a:rPr lang="it-IT" sz="1400" kern="100" dirty="0" err="1">
                <a:effectLst/>
                <a:ea typeface="NSimSun" panose="02010609030101010101" pitchFamily="49" charset="-122"/>
                <a:cs typeface="Lucida Sans" panose="020B0602030504020204" pitchFamily="34" charset="0"/>
              </a:rPr>
              <a:t>idroclorotiazide</a:t>
            </a:r>
            <a:r>
              <a:rPr lang="it-IT" sz="1400" kern="100" dirty="0">
                <a:ea typeface="NSimSun" panose="02010609030101010101" pitchFamily="49" charset="-122"/>
                <a:cs typeface="Lucida Sans" panose="020B0602030504020204" pitchFamily="34" charset="0"/>
              </a:rPr>
              <a:t> sospesi dal MMG. </a:t>
            </a:r>
          </a:p>
          <a:p>
            <a:pPr>
              <a:lnSpc>
                <a:spcPct val="150000"/>
              </a:lnSpc>
              <a:buNone/>
            </a:pPr>
            <a:r>
              <a:rPr lang="it-IT" sz="1400" kern="100" dirty="0">
                <a:effectLst/>
                <a:ea typeface="NSimSun" panose="02010609030101010101" pitchFamily="49" charset="-122"/>
                <a:cs typeface="Lucida Sans" panose="020B0602030504020204" pitchFamily="34" charset="0"/>
              </a:rPr>
              <a:t>Ha iniziato attività fisica. </a:t>
            </a:r>
          </a:p>
          <a:p>
            <a:pPr>
              <a:lnSpc>
                <a:spcPct val="150000"/>
              </a:lnSpc>
              <a:buNone/>
            </a:pPr>
            <a:r>
              <a:rPr lang="it-IT" sz="1400" kern="100" dirty="0">
                <a:effectLst/>
                <a:ea typeface="NSimSun" panose="02010609030101010101" pitchFamily="49" charset="-122"/>
                <a:cs typeface="Lucida Sans" panose="020B0602030504020204" pitchFamily="34" charset="0"/>
              </a:rPr>
              <a:t>Ha effettuato visita di chirurgia bariatrica ma al momento si è deciso di soprassedere all'intervento di revisione. </a:t>
            </a:r>
          </a:p>
        </p:txBody>
      </p:sp>
      <p:sp>
        <p:nvSpPr>
          <p:cNvPr id="10" name="Ovale 9">
            <a:extLst>
              <a:ext uri="{FF2B5EF4-FFF2-40B4-BE49-F238E27FC236}">
                <a16:creationId xmlns:a16="http://schemas.microsoft.com/office/drawing/2014/main" id="{8C9FD173-CF62-D25A-8D18-DB740FD52B09}"/>
              </a:ext>
            </a:extLst>
          </p:cNvPr>
          <p:cNvSpPr/>
          <p:nvPr/>
        </p:nvSpPr>
        <p:spPr>
          <a:xfrm>
            <a:off x="4637405" y="2997200"/>
            <a:ext cx="937895" cy="5334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11" name="Ovale 10">
            <a:extLst>
              <a:ext uri="{FF2B5EF4-FFF2-40B4-BE49-F238E27FC236}">
                <a16:creationId xmlns:a16="http://schemas.microsoft.com/office/drawing/2014/main" id="{F01C7DA5-E190-DC49-1775-09239D273123}"/>
              </a:ext>
            </a:extLst>
          </p:cNvPr>
          <p:cNvSpPr/>
          <p:nvPr/>
        </p:nvSpPr>
        <p:spPr>
          <a:xfrm>
            <a:off x="4568508" y="5955030"/>
            <a:ext cx="937895" cy="5334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12" name="Ovale 11">
            <a:extLst>
              <a:ext uri="{FF2B5EF4-FFF2-40B4-BE49-F238E27FC236}">
                <a16:creationId xmlns:a16="http://schemas.microsoft.com/office/drawing/2014/main" id="{99B55CB7-D811-CB7F-47CE-B4B15FB57E59}"/>
              </a:ext>
            </a:extLst>
          </p:cNvPr>
          <p:cNvSpPr/>
          <p:nvPr/>
        </p:nvSpPr>
        <p:spPr>
          <a:xfrm>
            <a:off x="4588511" y="1659761"/>
            <a:ext cx="937895" cy="5334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graphicFrame>
        <p:nvGraphicFramePr>
          <p:cNvPr id="13" name="Tabella 12">
            <a:extLst>
              <a:ext uri="{FF2B5EF4-FFF2-40B4-BE49-F238E27FC236}">
                <a16:creationId xmlns:a16="http://schemas.microsoft.com/office/drawing/2014/main" id="{C747D232-95A1-7F22-6C03-2565959BBDCD}"/>
              </a:ext>
            </a:extLst>
          </p:cNvPr>
          <p:cNvGraphicFramePr>
            <a:graphicFrameLocks noGrp="1"/>
          </p:cNvGraphicFramePr>
          <p:nvPr>
            <p:extLst>
              <p:ext uri="{D42A27DB-BD31-4B8C-83A1-F6EECF244321}">
                <p14:modId xmlns:p14="http://schemas.microsoft.com/office/powerpoint/2010/main" val="2391347165"/>
              </p:ext>
            </p:extLst>
          </p:nvPr>
        </p:nvGraphicFramePr>
        <p:xfrm>
          <a:off x="5823903" y="4951214"/>
          <a:ext cx="3035300" cy="1463040"/>
        </p:xfrm>
        <a:graphic>
          <a:graphicData uri="http://schemas.openxmlformats.org/drawingml/2006/table">
            <a:tbl>
              <a:tblPr firstRow="1" bandRow="1">
                <a:tableStyleId>{5940675A-B579-460E-94D1-54222C63F5DA}</a:tableStyleId>
              </a:tblPr>
              <a:tblGrid>
                <a:gridCol w="776484">
                  <a:extLst>
                    <a:ext uri="{9D8B030D-6E8A-4147-A177-3AD203B41FA5}">
                      <a16:colId xmlns:a16="http://schemas.microsoft.com/office/drawing/2014/main" val="563187590"/>
                    </a:ext>
                  </a:extLst>
                </a:gridCol>
                <a:gridCol w="2258816">
                  <a:extLst>
                    <a:ext uri="{9D8B030D-6E8A-4147-A177-3AD203B41FA5}">
                      <a16:colId xmlns:a16="http://schemas.microsoft.com/office/drawing/2014/main" val="812725753"/>
                    </a:ext>
                  </a:extLst>
                </a:gridCol>
              </a:tblGrid>
              <a:tr h="232953">
                <a:tc gridSpan="2">
                  <a:txBody>
                    <a:bodyPr/>
                    <a:lstStyle/>
                    <a:p>
                      <a:r>
                        <a:rPr lang="it-IT" sz="1000" b="1" dirty="0">
                          <a:latin typeface="+mn-lt"/>
                        </a:rPr>
                        <a:t>ASSETTO VITAMINICO</a:t>
                      </a:r>
                    </a:p>
                  </a:txBody>
                  <a:tcPr/>
                </a:tc>
                <a:tc hMerge="1">
                  <a:txBody>
                    <a:bodyPr/>
                    <a:lstStyle/>
                    <a:p>
                      <a:endParaRPr lang="it-IT" dirty="0"/>
                    </a:p>
                  </a:txBody>
                  <a:tcPr/>
                </a:tc>
                <a:extLst>
                  <a:ext uri="{0D108BD9-81ED-4DB2-BD59-A6C34878D82A}">
                    <a16:rowId xmlns:a16="http://schemas.microsoft.com/office/drawing/2014/main" val="908293199"/>
                  </a:ext>
                </a:extLst>
              </a:tr>
              <a:tr h="232953">
                <a:tc>
                  <a:txBody>
                    <a:bodyPr/>
                    <a:lstStyle/>
                    <a:p>
                      <a:r>
                        <a:rPr lang="it-IT" sz="1000" dirty="0" err="1">
                          <a:latin typeface="+mn-lt"/>
                        </a:rPr>
                        <a:t>Ac.folico</a:t>
                      </a:r>
                      <a:endParaRPr lang="it-IT" sz="1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kern="100" dirty="0">
                          <a:effectLst/>
                          <a:latin typeface="+mn-lt"/>
                          <a:ea typeface="NSimSun" panose="02010609030101010101" pitchFamily="49" charset="-122"/>
                          <a:cs typeface="Lucida Sans" panose="020B0602030504020204" pitchFamily="34" charset="0"/>
                        </a:rPr>
                        <a:t>16.9 </a:t>
                      </a:r>
                      <a:r>
                        <a:rPr lang="it-IT" sz="1000" kern="100" dirty="0" err="1">
                          <a:latin typeface="+mn-lt"/>
                          <a:ea typeface="NSimSun" panose="02010609030101010101" pitchFamily="49" charset="-122"/>
                          <a:cs typeface="Lucida Sans" panose="020B0602030504020204" pitchFamily="34" charset="0"/>
                        </a:rPr>
                        <a:t>mcg</a:t>
                      </a:r>
                      <a:r>
                        <a:rPr lang="it-IT" sz="1000" kern="100" dirty="0">
                          <a:latin typeface="+mn-lt"/>
                          <a:ea typeface="NSimSun" panose="02010609030101010101" pitchFamily="49" charset="-122"/>
                          <a:cs typeface="Lucida Sans" panose="020B0602030504020204" pitchFamily="34" charset="0"/>
                        </a:rPr>
                        <a:t>/l</a:t>
                      </a:r>
                      <a:r>
                        <a:rPr lang="it-IT" sz="1000" kern="100" dirty="0">
                          <a:effectLst/>
                          <a:latin typeface="+mn-lt"/>
                          <a:ea typeface="NSimSun" panose="02010609030101010101" pitchFamily="49" charset="-122"/>
                          <a:cs typeface="Lucida Sans" panose="020B0602030504020204" pitchFamily="34" charset="0"/>
                        </a:rPr>
                        <a:t> (3.1-20.5) </a:t>
                      </a:r>
                    </a:p>
                  </a:txBody>
                  <a:tcPr/>
                </a:tc>
                <a:extLst>
                  <a:ext uri="{0D108BD9-81ED-4DB2-BD59-A6C34878D82A}">
                    <a16:rowId xmlns:a16="http://schemas.microsoft.com/office/drawing/2014/main" val="3624564784"/>
                  </a:ext>
                </a:extLst>
              </a:tr>
              <a:tr h="232953">
                <a:tc>
                  <a:txBody>
                    <a:bodyPr/>
                    <a:lstStyle/>
                    <a:p>
                      <a:r>
                        <a:rPr lang="it-IT" sz="1000" dirty="0" err="1">
                          <a:latin typeface="+mn-lt"/>
                        </a:rPr>
                        <a:t>Vit</a:t>
                      </a:r>
                      <a:r>
                        <a:rPr lang="it-IT" sz="1000" dirty="0">
                          <a:latin typeface="+mn-lt"/>
                        </a:rPr>
                        <a:t> B12</a:t>
                      </a:r>
                    </a:p>
                  </a:txBody>
                  <a:tcPr/>
                </a:tc>
                <a:tc>
                  <a:txBody>
                    <a:bodyPr/>
                    <a:lstStyle/>
                    <a:p>
                      <a:r>
                        <a:rPr lang="it-IT" sz="1000" kern="100" dirty="0">
                          <a:effectLst/>
                          <a:latin typeface="+mn-lt"/>
                          <a:ea typeface="NSimSun" panose="02010609030101010101" pitchFamily="49" charset="-122"/>
                          <a:cs typeface="Lucida Sans" panose="020B0602030504020204" pitchFamily="34" charset="0"/>
                        </a:rPr>
                        <a:t>314 ng/l (187-883)</a:t>
                      </a:r>
                      <a:endParaRPr lang="it-IT" sz="1000" dirty="0">
                        <a:latin typeface="+mn-lt"/>
                      </a:endParaRPr>
                    </a:p>
                  </a:txBody>
                  <a:tcPr/>
                </a:tc>
                <a:extLst>
                  <a:ext uri="{0D108BD9-81ED-4DB2-BD59-A6C34878D82A}">
                    <a16:rowId xmlns:a16="http://schemas.microsoft.com/office/drawing/2014/main" val="64286528"/>
                  </a:ext>
                </a:extLst>
              </a:tr>
              <a:tr h="232953">
                <a:tc>
                  <a:txBody>
                    <a:bodyPr/>
                    <a:lstStyle/>
                    <a:p>
                      <a:r>
                        <a:rPr lang="it-IT" sz="1000" dirty="0">
                          <a:latin typeface="+mn-lt"/>
                        </a:rPr>
                        <a:t>Ferro</a:t>
                      </a:r>
                    </a:p>
                  </a:txBody>
                  <a:tcPr/>
                </a:tc>
                <a:tc>
                  <a:txBody>
                    <a:bodyPr/>
                    <a:lstStyle/>
                    <a:p>
                      <a:r>
                        <a:rPr lang="it-IT" sz="1000" kern="100" dirty="0">
                          <a:effectLst/>
                          <a:latin typeface="+mn-lt"/>
                          <a:ea typeface="NSimSun" panose="02010609030101010101" pitchFamily="49" charset="-122"/>
                          <a:cs typeface="Lucida Sans" panose="020B0602030504020204" pitchFamily="34" charset="0"/>
                        </a:rPr>
                        <a:t>85 </a:t>
                      </a:r>
                      <a:r>
                        <a:rPr lang="it-IT" sz="1000" kern="100" dirty="0" err="1">
                          <a:effectLst/>
                          <a:latin typeface="+mn-lt"/>
                          <a:ea typeface="NSimSun" panose="02010609030101010101" pitchFamily="49" charset="-122"/>
                          <a:cs typeface="Lucida Sans" panose="020B0602030504020204" pitchFamily="34" charset="0"/>
                        </a:rPr>
                        <a:t>mcg</a:t>
                      </a:r>
                      <a:r>
                        <a:rPr lang="it-IT" sz="1000" kern="100" dirty="0">
                          <a:effectLst/>
                          <a:latin typeface="+mn-lt"/>
                          <a:ea typeface="NSimSun" panose="02010609030101010101" pitchFamily="49" charset="-122"/>
                          <a:cs typeface="Lucida Sans" panose="020B0602030504020204" pitchFamily="34" charset="0"/>
                        </a:rPr>
                        <a:t>/l (65-175)</a:t>
                      </a:r>
                      <a:endParaRPr lang="it-IT" sz="1000" dirty="0">
                        <a:latin typeface="+mn-lt"/>
                      </a:endParaRPr>
                    </a:p>
                  </a:txBody>
                  <a:tcPr/>
                </a:tc>
                <a:extLst>
                  <a:ext uri="{0D108BD9-81ED-4DB2-BD59-A6C34878D82A}">
                    <a16:rowId xmlns:a16="http://schemas.microsoft.com/office/drawing/2014/main" val="3152691191"/>
                  </a:ext>
                </a:extLst>
              </a:tr>
              <a:tr h="232953">
                <a:tc>
                  <a:txBody>
                    <a:bodyPr/>
                    <a:lstStyle/>
                    <a:p>
                      <a:r>
                        <a:rPr lang="it-IT" sz="1000" dirty="0">
                          <a:latin typeface="+mn-lt"/>
                        </a:rPr>
                        <a:t>Ferritina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kern="100" dirty="0">
                          <a:effectLst/>
                          <a:latin typeface="+mn-lt"/>
                          <a:ea typeface="NSimSun" panose="02010609030101010101" pitchFamily="49" charset="-122"/>
                          <a:cs typeface="Lucida Sans" panose="020B0602030504020204" pitchFamily="34" charset="0"/>
                        </a:rPr>
                        <a:t>68.99 </a:t>
                      </a:r>
                      <a:r>
                        <a:rPr lang="it-IT" sz="1000" kern="100" dirty="0" err="1">
                          <a:effectLst/>
                          <a:latin typeface="+mn-lt"/>
                          <a:ea typeface="NSimSun" panose="02010609030101010101" pitchFamily="49" charset="-122"/>
                          <a:cs typeface="Lucida Sans" panose="020B0602030504020204" pitchFamily="34" charset="0"/>
                        </a:rPr>
                        <a:t>mcg</a:t>
                      </a:r>
                      <a:r>
                        <a:rPr lang="it-IT" sz="1000" kern="100" dirty="0">
                          <a:effectLst/>
                          <a:latin typeface="+mn-lt"/>
                          <a:ea typeface="NSimSun" panose="02010609030101010101" pitchFamily="49" charset="-122"/>
                          <a:cs typeface="Lucida Sans" panose="020B0602030504020204" pitchFamily="34" charset="0"/>
                        </a:rPr>
                        <a:t>/l (22-275)</a:t>
                      </a:r>
                    </a:p>
                  </a:txBody>
                  <a:tcPr/>
                </a:tc>
                <a:extLst>
                  <a:ext uri="{0D108BD9-81ED-4DB2-BD59-A6C34878D82A}">
                    <a16:rowId xmlns:a16="http://schemas.microsoft.com/office/drawing/2014/main" val="1102272713"/>
                  </a:ext>
                </a:extLst>
              </a:tr>
              <a:tr h="232953">
                <a:tc>
                  <a:txBody>
                    <a:bodyPr/>
                    <a:lstStyle/>
                    <a:p>
                      <a:r>
                        <a:rPr lang="it-IT" sz="1000" dirty="0" err="1">
                          <a:latin typeface="+mn-lt"/>
                        </a:rPr>
                        <a:t>VitD</a:t>
                      </a:r>
                      <a:endParaRPr lang="it-IT" sz="1000" dirty="0">
                        <a:latin typeface="+mn-lt"/>
                      </a:endParaRPr>
                    </a:p>
                  </a:txBody>
                  <a:tcPr/>
                </a:tc>
                <a:tc>
                  <a:txBody>
                    <a:bodyPr/>
                    <a:lstStyle/>
                    <a:p>
                      <a:r>
                        <a:rPr lang="it-IT" sz="1000" dirty="0">
                          <a:latin typeface="+mn-lt"/>
                        </a:rPr>
                        <a:t>13 ng/ml</a:t>
                      </a:r>
                    </a:p>
                  </a:txBody>
                  <a:tcPr/>
                </a:tc>
                <a:extLst>
                  <a:ext uri="{0D108BD9-81ED-4DB2-BD59-A6C34878D82A}">
                    <a16:rowId xmlns:a16="http://schemas.microsoft.com/office/drawing/2014/main" val="2517084778"/>
                  </a:ext>
                </a:extLst>
              </a:tr>
            </a:tbl>
          </a:graphicData>
        </a:graphic>
      </p:graphicFrame>
      <p:sp>
        <p:nvSpPr>
          <p:cNvPr id="17" name="CasellaDiTesto 16">
            <a:extLst>
              <a:ext uri="{FF2B5EF4-FFF2-40B4-BE49-F238E27FC236}">
                <a16:creationId xmlns:a16="http://schemas.microsoft.com/office/drawing/2014/main" id="{50239E5D-5AA3-4865-63FE-7D33E4511678}"/>
              </a:ext>
            </a:extLst>
          </p:cNvPr>
          <p:cNvSpPr txBox="1"/>
          <p:nvPr/>
        </p:nvSpPr>
        <p:spPr>
          <a:xfrm>
            <a:off x="8883650" y="5288398"/>
            <a:ext cx="3308350" cy="707630"/>
          </a:xfrm>
          <a:prstGeom prst="rect">
            <a:avLst/>
          </a:prstGeom>
          <a:noFill/>
          <a:ln>
            <a:solidFill>
              <a:schemeClr val="bg1"/>
            </a:solidFill>
          </a:ln>
        </p:spPr>
        <p:txBody>
          <a:bodyPr wrap="square">
            <a:spAutoFit/>
          </a:bodyPr>
          <a:lstStyle/>
          <a:p>
            <a:pPr marL="342900" indent="-342900">
              <a:lnSpc>
                <a:spcPct val="150000"/>
              </a:lnSpc>
              <a:buAutoNum type="arabicParenR"/>
            </a:pPr>
            <a:r>
              <a:rPr lang="it-IT" sz="1400" kern="100" dirty="0">
                <a:effectLst/>
                <a:ea typeface="NSimSun" panose="02010609030101010101" pitchFamily="49" charset="-122"/>
                <a:cs typeface="Lucida Sans" panose="020B0602030504020204" pitchFamily="34" charset="0"/>
              </a:rPr>
              <a:t>Inizia </a:t>
            </a:r>
            <a:r>
              <a:rPr lang="it-IT" sz="1400" kern="100" dirty="0" err="1">
                <a:ea typeface="NSimSun" panose="02010609030101010101" pitchFamily="49" charset="-122"/>
                <a:cs typeface="Lucida Sans" panose="020B0602030504020204" pitchFamily="34" charset="0"/>
              </a:rPr>
              <a:t>Calcifediolo</a:t>
            </a:r>
            <a:r>
              <a:rPr lang="it-IT" sz="1400" kern="100" dirty="0">
                <a:ea typeface="NSimSun" panose="02010609030101010101" pitchFamily="49" charset="-122"/>
                <a:cs typeface="Lucida Sans" panose="020B0602030504020204" pitchFamily="34" charset="0"/>
              </a:rPr>
              <a:t> 0,266 </a:t>
            </a:r>
            <a:r>
              <a:rPr lang="it-IT" sz="1400" kern="100" dirty="0" err="1">
                <a:ea typeface="NSimSun" panose="02010609030101010101" pitchFamily="49" charset="-122"/>
                <a:cs typeface="Lucida Sans" panose="020B0602030504020204" pitchFamily="34" charset="0"/>
              </a:rPr>
              <a:t>mcg</a:t>
            </a:r>
            <a:r>
              <a:rPr lang="it-IT" sz="1400" kern="100" dirty="0">
                <a:ea typeface="NSimSun" panose="02010609030101010101" pitchFamily="49" charset="-122"/>
                <a:cs typeface="Lucida Sans" panose="020B0602030504020204" pitchFamily="34" charset="0"/>
              </a:rPr>
              <a:t>/mese</a:t>
            </a:r>
            <a:endParaRPr lang="it-IT" sz="1400" kern="100" dirty="0">
              <a:effectLst/>
              <a:ea typeface="NSimSun" panose="02010609030101010101" pitchFamily="49" charset="-122"/>
              <a:cs typeface="Lucida Sans" panose="020B0602030504020204" pitchFamily="34" charset="0"/>
            </a:endParaRPr>
          </a:p>
          <a:p>
            <a:pPr marL="342900" indent="-342900">
              <a:lnSpc>
                <a:spcPct val="150000"/>
              </a:lnSpc>
              <a:buAutoNum type="arabicParenR"/>
            </a:pPr>
            <a:r>
              <a:rPr lang="it-IT" sz="1400" i="1" u="sng" kern="100" dirty="0">
                <a:ea typeface="NSimSun" panose="02010609030101010101" pitchFamily="49" charset="-122"/>
                <a:cs typeface="Lucida Sans" panose="020B0602030504020204" pitchFamily="34" charset="0"/>
              </a:rPr>
              <a:t>Continua </a:t>
            </a:r>
            <a:r>
              <a:rPr lang="it-IT" sz="1400" i="1" u="sng" kern="100" dirty="0" err="1">
                <a:ea typeface="NSimSun" panose="02010609030101010101" pitchFamily="49" charset="-122"/>
                <a:cs typeface="Lucida Sans" panose="020B0602030504020204" pitchFamily="34" charset="0"/>
              </a:rPr>
              <a:t>Tirzepatide</a:t>
            </a:r>
            <a:r>
              <a:rPr lang="it-IT" sz="1400" i="1" u="sng" kern="100" dirty="0">
                <a:ea typeface="NSimSun" panose="02010609030101010101" pitchFamily="49" charset="-122"/>
                <a:cs typeface="Lucida Sans" panose="020B0602030504020204" pitchFamily="34" charset="0"/>
              </a:rPr>
              <a:t> 5 mg</a:t>
            </a:r>
            <a:endParaRPr lang="it-IT" sz="1400" i="1" u="sng" kern="100" dirty="0">
              <a:effectLst/>
              <a:ea typeface="NSimSun" panose="02010609030101010101" pitchFamily="49" charset="-122"/>
              <a:cs typeface="Lucida Sans" panose="020B0602030504020204" pitchFamily="34" charset="0"/>
            </a:endParaRPr>
          </a:p>
        </p:txBody>
      </p:sp>
      <p:sp>
        <p:nvSpPr>
          <p:cNvPr id="18" name="CasellaDiTesto 17">
            <a:extLst>
              <a:ext uri="{FF2B5EF4-FFF2-40B4-BE49-F238E27FC236}">
                <a16:creationId xmlns:a16="http://schemas.microsoft.com/office/drawing/2014/main" id="{2837EF14-D11B-E293-29A2-0B5428E1CE23}"/>
              </a:ext>
            </a:extLst>
          </p:cNvPr>
          <p:cNvSpPr txBox="1"/>
          <p:nvPr/>
        </p:nvSpPr>
        <p:spPr>
          <a:xfrm>
            <a:off x="10037135" y="6414254"/>
            <a:ext cx="2569226" cy="369332"/>
          </a:xfrm>
          <a:prstGeom prst="rect">
            <a:avLst/>
          </a:prstGeom>
          <a:noFill/>
        </p:spPr>
        <p:txBody>
          <a:bodyPr wrap="square">
            <a:spAutoFit/>
          </a:bodyPr>
          <a:lstStyle/>
          <a:p>
            <a:r>
              <a:rPr lang="it-IT" sz="1800" b="1" i="1" kern="100" dirty="0">
                <a:solidFill>
                  <a:srgbClr val="FF0000"/>
                </a:solidFill>
                <a:effectLst/>
                <a:ea typeface="NSimSun" panose="02010609030101010101" pitchFamily="49" charset="-122"/>
                <a:cs typeface="Lucida Sans" panose="020B0602030504020204" pitchFamily="34" charset="0"/>
              </a:rPr>
              <a:t>To be </a:t>
            </a:r>
            <a:r>
              <a:rPr lang="it-IT" sz="1800" b="1" i="1" kern="100" dirty="0" err="1">
                <a:solidFill>
                  <a:srgbClr val="FF0000"/>
                </a:solidFill>
                <a:effectLst/>
                <a:ea typeface="NSimSun" panose="02010609030101010101" pitchFamily="49" charset="-122"/>
                <a:cs typeface="Lucida Sans" panose="020B0602030504020204" pitchFamily="34" charset="0"/>
              </a:rPr>
              <a:t>continued</a:t>
            </a:r>
            <a:r>
              <a:rPr lang="it-IT" sz="1800" b="1" i="1" kern="100" dirty="0">
                <a:solidFill>
                  <a:srgbClr val="FF0000"/>
                </a:solidFill>
                <a:effectLst/>
                <a:ea typeface="NSimSun" panose="02010609030101010101" pitchFamily="49" charset="-122"/>
                <a:cs typeface="Lucida Sans" panose="020B0602030504020204" pitchFamily="34" charset="0"/>
              </a:rPr>
              <a:t>….</a:t>
            </a:r>
          </a:p>
        </p:txBody>
      </p:sp>
      <p:cxnSp>
        <p:nvCxnSpPr>
          <p:cNvPr id="20" name="Connettore diritto 19">
            <a:extLst>
              <a:ext uri="{FF2B5EF4-FFF2-40B4-BE49-F238E27FC236}">
                <a16:creationId xmlns:a16="http://schemas.microsoft.com/office/drawing/2014/main" id="{3B5DF2A1-DDAB-FB50-B9D0-613B8EE8BF2B}"/>
              </a:ext>
            </a:extLst>
          </p:cNvPr>
          <p:cNvCxnSpPr>
            <a:cxnSpLocks/>
          </p:cNvCxnSpPr>
          <p:nvPr/>
        </p:nvCxnSpPr>
        <p:spPr>
          <a:xfrm>
            <a:off x="5526406" y="2676515"/>
            <a:ext cx="666559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404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7" grpId="0" animBg="1"/>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Vignetta 3d Divertente Su Una Coppia Di Anziani Paffuti Che Dorme Sul  Divano. Prodotto a Base Di Illustrazione di Stock - Illustrazione di donna,  saggezza: 311109531">
            <a:extLst>
              <a:ext uri="{FF2B5EF4-FFF2-40B4-BE49-F238E27FC236}">
                <a16:creationId xmlns:a16="http://schemas.microsoft.com/office/drawing/2014/main" id="{02544968-D299-D381-1488-93E31845BC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037"/>
          <a:stretch>
            <a:fillRect/>
          </a:stretch>
        </p:blipFill>
        <p:spPr bwMode="auto">
          <a:xfrm>
            <a:off x="2849562" y="342900"/>
            <a:ext cx="6492875" cy="637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397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FD8D806-EF8A-D055-41B5-EFFC28ECECC3}"/>
              </a:ext>
            </a:extLst>
          </p:cNvPr>
          <p:cNvPicPr>
            <a:picLocks noChangeAspect="1"/>
          </p:cNvPicPr>
          <p:nvPr/>
        </p:nvPicPr>
        <p:blipFill>
          <a:blip r:embed="rId2"/>
          <a:stretch>
            <a:fillRect/>
          </a:stretch>
        </p:blipFill>
        <p:spPr>
          <a:xfrm>
            <a:off x="10789913" y="128097"/>
            <a:ext cx="1097287" cy="690166"/>
          </a:xfrm>
          <a:prstGeom prst="rect">
            <a:avLst/>
          </a:prstGeom>
        </p:spPr>
      </p:pic>
      <p:sp>
        <p:nvSpPr>
          <p:cNvPr id="8" name="CasellaDiTesto 7">
            <a:extLst>
              <a:ext uri="{FF2B5EF4-FFF2-40B4-BE49-F238E27FC236}">
                <a16:creationId xmlns:a16="http://schemas.microsoft.com/office/drawing/2014/main" id="{718F1009-CDCB-3D7E-AC5E-2D1AF28AB134}"/>
              </a:ext>
            </a:extLst>
          </p:cNvPr>
          <p:cNvSpPr txBox="1"/>
          <p:nvPr/>
        </p:nvSpPr>
        <p:spPr>
          <a:xfrm>
            <a:off x="69402" y="633341"/>
            <a:ext cx="12232463" cy="4770537"/>
          </a:xfrm>
          <a:prstGeom prst="rect">
            <a:avLst/>
          </a:prstGeom>
          <a:noFill/>
        </p:spPr>
        <p:txBody>
          <a:bodyPr wrap="square">
            <a:spAutoFit/>
          </a:bodyPr>
          <a:lstStyle/>
          <a:p>
            <a:r>
              <a:rPr lang="it-IT" sz="1600" kern="100" dirty="0">
                <a:ea typeface="NSimSun" panose="02010609030101010101" pitchFamily="49" charset="-122"/>
                <a:cs typeface="Lucida Sans" panose="020B0602030504020204" pitchFamily="34" charset="0"/>
              </a:rPr>
              <a:t>Paziente sottoposta a sleeve </a:t>
            </a:r>
            <a:r>
              <a:rPr lang="it-IT" sz="1600" kern="100" dirty="0" err="1">
                <a:ea typeface="NSimSun" panose="02010609030101010101" pitchFamily="49" charset="-122"/>
                <a:cs typeface="Lucida Sans" panose="020B0602030504020204" pitchFamily="34" charset="0"/>
              </a:rPr>
              <a:t>gastrectomy</a:t>
            </a:r>
            <a:r>
              <a:rPr lang="it-IT" sz="1600" kern="100" dirty="0">
                <a:ea typeface="NSimSun" panose="02010609030101010101" pitchFamily="49" charset="-122"/>
                <a:cs typeface="Lucida Sans" panose="020B0602030504020204" pitchFamily="34" charset="0"/>
              </a:rPr>
              <a:t> nel 2016.</a:t>
            </a:r>
          </a:p>
          <a:p>
            <a:endParaRPr lang="it-IT" sz="1600" dirty="0"/>
          </a:p>
          <a:p>
            <a:r>
              <a:rPr lang="it-IT" sz="1600" dirty="0"/>
              <a:t>A. Fisiologica: 3 gravidanze. Menopausa dall'età di 52 anni. </a:t>
            </a:r>
            <a:r>
              <a:rPr lang="it-IT" sz="1600" dirty="0">
                <a:ea typeface="NSimSun" panose="02010609030101010101" pitchFamily="49" charset="-122"/>
              </a:rPr>
              <a:t>Fumo: ex fino al 2016</a:t>
            </a:r>
            <a:endParaRPr lang="it-IT" sz="1600" dirty="0"/>
          </a:p>
          <a:p>
            <a:r>
              <a:rPr lang="it-IT" sz="1600" dirty="0"/>
              <a:t>A. Patologica: diverticolosi del colon, </a:t>
            </a:r>
            <a:r>
              <a:rPr lang="it-IT" sz="1600" dirty="0" err="1"/>
              <a:t>polipectomia</a:t>
            </a:r>
            <a:r>
              <a:rPr lang="it-IT" sz="1600" dirty="0"/>
              <a:t> colon, </a:t>
            </a:r>
            <a:r>
              <a:rPr lang="it-IT" sz="1600" dirty="0" err="1"/>
              <a:t>polipectomia</a:t>
            </a:r>
            <a:r>
              <a:rPr lang="it-IT" sz="1600" dirty="0"/>
              <a:t> corde vocali nel 2006, tiroidite cronica autoimmune in trattamento con </a:t>
            </a:r>
            <a:r>
              <a:rPr lang="it-IT" sz="1600" dirty="0" err="1"/>
              <a:t>levotiroxina</a:t>
            </a:r>
            <a:r>
              <a:rPr lang="it-IT" sz="1600" dirty="0"/>
              <a:t>. </a:t>
            </a:r>
          </a:p>
          <a:p>
            <a:r>
              <a:rPr lang="it-IT" sz="1600" dirty="0"/>
              <a:t>A. Familiare: nega familiarità per diabete, madre k colon, nipote k stomaco, nipote k prostata, figlio obesità sottoposto a sleeve </a:t>
            </a:r>
            <a:r>
              <a:rPr lang="it-IT" sz="1600" dirty="0" err="1"/>
              <a:t>gastrectomy</a:t>
            </a:r>
            <a:r>
              <a:rPr lang="it-IT" sz="1600" dirty="0"/>
              <a:t>, padre IMA</a:t>
            </a:r>
          </a:p>
          <a:p>
            <a:r>
              <a:rPr lang="it-IT" sz="1600" dirty="0"/>
              <a:t> </a:t>
            </a:r>
          </a:p>
          <a:p>
            <a:pPr>
              <a:buNone/>
            </a:pPr>
            <a:r>
              <a:rPr lang="it-IT" sz="1600" kern="100" dirty="0">
                <a:ea typeface="NSimSun" panose="02010609030101010101" pitchFamily="49" charset="-122"/>
                <a:cs typeface="Lucida Sans" panose="020B0602030504020204" pitchFamily="34" charset="0"/>
              </a:rPr>
              <a:t>Fino al 2005 riferito normopeso.</a:t>
            </a:r>
            <a:endParaRPr lang="it-IT" sz="1600" kern="100" dirty="0">
              <a:effectLst/>
              <a:ea typeface="NSimSun" panose="02010609030101010101" pitchFamily="49" charset="-122"/>
              <a:cs typeface="Lucida Sans" panose="020B0602030504020204" pitchFamily="34" charset="0"/>
            </a:endParaRPr>
          </a:p>
          <a:p>
            <a:pPr>
              <a:buNone/>
            </a:pPr>
            <a:r>
              <a:rPr lang="it-IT" sz="1600" kern="100" dirty="0">
                <a:effectLst/>
                <a:ea typeface="NSimSun" panose="02010609030101010101" pitchFamily="49" charset="-122"/>
                <a:cs typeface="Lucida Sans" panose="020B0602030504020204" pitchFamily="34" charset="0"/>
              </a:rPr>
              <a:t>Prima dell'intervento: </a:t>
            </a:r>
            <a:r>
              <a:rPr lang="it-IT" sz="1600" kern="100" dirty="0">
                <a:effectLst/>
                <a:highlight>
                  <a:srgbClr val="FFFF00"/>
                </a:highlight>
                <a:ea typeface="NSimSun" panose="02010609030101010101" pitchFamily="49" charset="-122"/>
                <a:cs typeface="Lucida Sans" panose="020B0602030504020204" pitchFamily="34" charset="0"/>
              </a:rPr>
              <a:t>peso 96 kg (</a:t>
            </a:r>
            <a:r>
              <a:rPr lang="it-IT" sz="1600" kern="100" dirty="0" err="1">
                <a:effectLst/>
                <a:highlight>
                  <a:srgbClr val="FFFF00"/>
                </a:highlight>
                <a:ea typeface="NSimSun" panose="02010609030101010101" pitchFamily="49" charset="-122"/>
                <a:cs typeface="Lucida Sans" panose="020B0602030504020204" pitchFamily="34" charset="0"/>
              </a:rPr>
              <a:t>bmi</a:t>
            </a:r>
            <a:r>
              <a:rPr lang="it-IT" sz="1600" kern="100" dirty="0">
                <a:effectLst/>
                <a:highlight>
                  <a:srgbClr val="FFFF00"/>
                </a:highlight>
                <a:ea typeface="NSimSun" panose="02010609030101010101" pitchFamily="49" charset="-122"/>
                <a:cs typeface="Lucida Sans" panose="020B0602030504020204" pitchFamily="34" charset="0"/>
              </a:rPr>
              <a:t> 37,5)</a:t>
            </a:r>
            <a:r>
              <a:rPr lang="it-IT" sz="1600" kern="100" dirty="0">
                <a:effectLst/>
                <a:ea typeface="NSimSun" panose="02010609030101010101" pitchFamily="49" charset="-122"/>
                <a:cs typeface="Lucida Sans" panose="020B0602030504020204" pitchFamily="34" charset="0"/>
              </a:rPr>
              <a:t>. No diagnosi di diabete. OSAS in trattamento con c-</a:t>
            </a:r>
            <a:r>
              <a:rPr lang="it-IT" sz="1600" kern="100" dirty="0" err="1">
                <a:effectLst/>
                <a:ea typeface="NSimSun" panose="02010609030101010101" pitchFamily="49" charset="-122"/>
                <a:cs typeface="Lucida Sans" panose="020B0602030504020204" pitchFamily="34" charset="0"/>
              </a:rPr>
              <a:t>pap</a:t>
            </a:r>
            <a:r>
              <a:rPr lang="it-IT" sz="1600" kern="100" dirty="0">
                <a:effectLst/>
                <a:ea typeface="NSimSun" panose="02010609030101010101" pitchFamily="49" charset="-122"/>
                <a:cs typeface="Lucida Sans" panose="020B0602030504020204" pitchFamily="34" charset="0"/>
              </a:rPr>
              <a:t> (che ancora utilizza), lombosciatalgia.</a:t>
            </a:r>
          </a:p>
          <a:p>
            <a:pPr>
              <a:buNone/>
            </a:pPr>
            <a:r>
              <a:rPr lang="it-IT" sz="1600" kern="100" dirty="0">
                <a:effectLst/>
                <a:highlight>
                  <a:srgbClr val="FFFF00"/>
                </a:highlight>
                <a:ea typeface="NSimSun" panose="02010609030101010101" pitchFamily="49" charset="-122"/>
                <a:cs typeface="Lucida Sans" panose="020B0602030504020204" pitchFamily="34" charset="0"/>
              </a:rPr>
              <a:t>Peso min raggiunto 69 kg fino al 2018, poi </a:t>
            </a:r>
            <a:r>
              <a:rPr lang="it-IT" sz="1600" kern="100" dirty="0" err="1">
                <a:effectLst/>
                <a:highlight>
                  <a:srgbClr val="FFFF00"/>
                </a:highlight>
                <a:ea typeface="NSimSun" panose="02010609030101010101" pitchFamily="49" charset="-122"/>
                <a:cs typeface="Lucida Sans" panose="020B0602030504020204" pitchFamily="34" charset="0"/>
              </a:rPr>
              <a:t>regain</a:t>
            </a:r>
            <a:r>
              <a:rPr lang="it-IT" sz="1600" kern="100" dirty="0">
                <a:effectLst/>
                <a:highlight>
                  <a:srgbClr val="FFFF00"/>
                </a:highlight>
                <a:ea typeface="NSimSun" panose="02010609030101010101" pitchFamily="49" charset="-122"/>
                <a:cs typeface="Lucida Sans" panose="020B0602030504020204" pitchFamily="34" charset="0"/>
              </a:rPr>
              <a:t> ponderale</a:t>
            </a:r>
            <a:r>
              <a:rPr lang="it-IT" sz="1600" kern="100" dirty="0">
                <a:effectLst/>
                <a:ea typeface="NSimSun" panose="02010609030101010101" pitchFamily="49" charset="-122"/>
                <a:cs typeface="Lucida Sans" panose="020B0602030504020204" pitchFamily="34" charset="0"/>
              </a:rPr>
              <a:t>. </a:t>
            </a:r>
          </a:p>
          <a:p>
            <a:pPr>
              <a:buNone/>
            </a:pPr>
            <a:r>
              <a:rPr lang="it-IT" sz="1600" kern="100" dirty="0">
                <a:effectLst/>
                <a:ea typeface="NSimSun" panose="02010609030101010101" pitchFamily="49" charset="-122"/>
                <a:cs typeface="Lucida Sans" panose="020B0602030504020204" pitchFamily="34" charset="0"/>
              </a:rPr>
              <a:t>Non ha mai </a:t>
            </a:r>
            <a:r>
              <a:rPr lang="it-IT" sz="1600" kern="100" dirty="0" err="1">
                <a:effectLst/>
                <a:ea typeface="NSimSun" panose="02010609030101010101" pitchFamily="49" charset="-122"/>
                <a:cs typeface="Lucida Sans" panose="020B0602030504020204" pitchFamily="34" charset="0"/>
              </a:rPr>
              <a:t>effetuato</a:t>
            </a:r>
            <a:r>
              <a:rPr lang="it-IT" sz="1600" kern="100" dirty="0">
                <a:effectLst/>
                <a:ea typeface="NSimSun" panose="02010609030101010101" pitchFamily="49" charset="-122"/>
                <a:cs typeface="Lucida Sans" panose="020B0602030504020204" pitchFamily="34" charset="0"/>
              </a:rPr>
              <a:t> controlli chirurgici post intervento. </a:t>
            </a:r>
          </a:p>
          <a:p>
            <a:pPr>
              <a:buNone/>
            </a:pPr>
            <a:r>
              <a:rPr lang="it-IT" sz="1600" kern="100" dirty="0">
                <a:effectLst/>
                <a:ea typeface="NSimSun" panose="02010609030101010101" pitchFamily="49" charset="-122"/>
                <a:cs typeface="Lucida Sans" panose="020B0602030504020204" pitchFamily="34" charset="0"/>
              </a:rPr>
              <a:t>Su indicazione del </a:t>
            </a:r>
            <a:r>
              <a:rPr lang="it-IT" sz="1600" kern="100" dirty="0" err="1">
                <a:effectLst/>
                <a:ea typeface="NSimSun" panose="02010609030101010101" pitchFamily="49" charset="-122"/>
                <a:cs typeface="Lucida Sans" panose="020B0602030504020204" pitchFamily="34" charset="0"/>
              </a:rPr>
              <a:t>mmg</a:t>
            </a:r>
            <a:r>
              <a:rPr lang="it-IT" sz="1600" kern="100" dirty="0">
                <a:effectLst/>
                <a:ea typeface="NSimSun" panose="02010609030101010101" pitchFamily="49" charset="-122"/>
                <a:cs typeface="Lucida Sans" panose="020B0602030504020204" pitchFamily="34" charset="0"/>
              </a:rPr>
              <a:t> sta assumendo metformina a rilascio prolungato (per IFG)</a:t>
            </a:r>
          </a:p>
          <a:p>
            <a:r>
              <a:rPr lang="it-IT" sz="1600" kern="100" dirty="0" err="1">
                <a:effectLst/>
                <a:ea typeface="NSimSun" panose="02010609030101010101" pitchFamily="49" charset="-122"/>
                <a:cs typeface="Lucida Sans" panose="020B0602030504020204" pitchFamily="34" charset="0"/>
              </a:rPr>
              <a:t>Epigastralgia</a:t>
            </a:r>
            <a:r>
              <a:rPr lang="it-IT" sz="1600" kern="100" dirty="0">
                <a:effectLst/>
                <a:ea typeface="NSimSun" panose="02010609030101010101" pitchFamily="49" charset="-122"/>
                <a:cs typeface="Lucida Sans" panose="020B0602030504020204" pitchFamily="34" charset="0"/>
              </a:rPr>
              <a:t>. </a:t>
            </a:r>
            <a:r>
              <a:rPr lang="it-IT" sz="1600" dirty="0"/>
              <a:t>Episodi di vomito se esagera con la quantità di cibo. </a:t>
            </a:r>
          </a:p>
          <a:p>
            <a:pPr>
              <a:buNone/>
            </a:pPr>
            <a:r>
              <a:rPr lang="it-IT" sz="1600" kern="100" dirty="0">
                <a:effectLst/>
                <a:ea typeface="NSimSun" panose="02010609030101010101" pitchFamily="49" charset="-122"/>
                <a:cs typeface="Lucida Sans" panose="020B0602030504020204" pitchFamily="34" charset="0"/>
              </a:rPr>
              <a:t>Difficoltà a fare attività fisica per dispnea. </a:t>
            </a:r>
          </a:p>
          <a:p>
            <a:pPr>
              <a:buNone/>
            </a:pPr>
            <a:r>
              <a:rPr lang="it-IT" sz="1600" dirty="0">
                <a:effectLst/>
                <a:ea typeface="NSimSun" panose="02010609030101010101" pitchFamily="49" charset="-122"/>
                <a:cs typeface="Lucida Sans" panose="020B0602030504020204" pitchFamily="34" charset="0"/>
              </a:rPr>
              <a:t>Caduta di capelli</a:t>
            </a:r>
          </a:p>
          <a:p>
            <a:r>
              <a:rPr lang="it-IT" sz="1600" dirty="0"/>
              <a:t>Alle analisi portate in visione </a:t>
            </a:r>
            <a:r>
              <a:rPr lang="it-IT" sz="1600" dirty="0" err="1"/>
              <a:t>ndr</a:t>
            </a:r>
            <a:r>
              <a:rPr lang="it-IT" sz="1600" dirty="0"/>
              <a:t>. </a:t>
            </a:r>
          </a:p>
          <a:p>
            <a:r>
              <a:rPr lang="it-IT" sz="1600" dirty="0"/>
              <a:t>Si calcola FLI che risulta  indicativo per steatosi. </a:t>
            </a:r>
          </a:p>
          <a:p>
            <a:pPr>
              <a:buNone/>
            </a:pPr>
            <a:endParaRPr lang="it-IT" sz="1600" dirty="0"/>
          </a:p>
        </p:txBody>
      </p:sp>
      <p:sp>
        <p:nvSpPr>
          <p:cNvPr id="10" name="CasellaDiTesto 9">
            <a:extLst>
              <a:ext uri="{FF2B5EF4-FFF2-40B4-BE49-F238E27FC236}">
                <a16:creationId xmlns:a16="http://schemas.microsoft.com/office/drawing/2014/main" id="{86BA2773-6CC1-DFBB-94E9-18A6964E3B72}"/>
              </a:ext>
            </a:extLst>
          </p:cNvPr>
          <p:cNvSpPr txBox="1"/>
          <p:nvPr/>
        </p:nvSpPr>
        <p:spPr>
          <a:xfrm>
            <a:off x="203200" y="40294"/>
            <a:ext cx="6096000" cy="593047"/>
          </a:xfrm>
          <a:prstGeom prst="rect">
            <a:avLst/>
          </a:prstGeom>
          <a:noFill/>
        </p:spPr>
        <p:txBody>
          <a:bodyPr wrap="square">
            <a:spAutoFit/>
          </a:bodyPr>
          <a:lstStyle/>
          <a:p>
            <a:pPr>
              <a:lnSpc>
                <a:spcPct val="150000"/>
              </a:lnSpc>
            </a:pPr>
            <a:r>
              <a:rPr lang="it-IT" sz="2400" kern="100" dirty="0">
                <a:effectLst/>
                <a:latin typeface="Aptos" panose="020B0004020202020204" pitchFamily="34" charset="0"/>
                <a:ea typeface="NSimSun" panose="02010609030101010101" pitchFamily="49" charset="-122"/>
                <a:cs typeface="Lucida Sans" panose="020B0602030504020204" pitchFamily="34" charset="0"/>
              </a:rPr>
              <a:t>Luigina,  </a:t>
            </a:r>
            <a:r>
              <a:rPr lang="it-IT" sz="2400" kern="100" dirty="0">
                <a:latin typeface="Aptos" panose="020B0004020202020204" pitchFamily="34" charset="0"/>
                <a:ea typeface="NSimSun" panose="02010609030101010101" pitchFamily="49" charset="-122"/>
                <a:cs typeface="Lucida Sans" panose="020B0602030504020204" pitchFamily="34" charset="0"/>
              </a:rPr>
              <a:t>69</a:t>
            </a:r>
            <a:r>
              <a:rPr lang="it-IT" sz="2400" kern="100" dirty="0">
                <a:effectLst/>
                <a:latin typeface="Aptos" panose="020B0004020202020204" pitchFamily="34" charset="0"/>
                <a:ea typeface="NSimSun" panose="02010609030101010101" pitchFamily="49" charset="-122"/>
                <a:cs typeface="Lucida Sans" panose="020B0602030504020204" pitchFamily="34" charset="0"/>
              </a:rPr>
              <a:t> </a:t>
            </a:r>
            <a:r>
              <a:rPr lang="it-IT" sz="2400" kern="100" dirty="0">
                <a:latin typeface="Aptos" panose="020B0004020202020204" pitchFamily="34" charset="0"/>
                <a:ea typeface="NSimSun" panose="02010609030101010101" pitchFamily="49" charset="-122"/>
                <a:cs typeface="Lucida Sans" panose="020B0602030504020204" pitchFamily="34" charset="0"/>
              </a:rPr>
              <a:t>aa -  </a:t>
            </a:r>
            <a:r>
              <a:rPr lang="it-IT" sz="2400" b="1" kern="100" dirty="0">
                <a:latin typeface="Aptos" panose="020B0004020202020204" pitchFamily="34" charset="0"/>
                <a:ea typeface="NSimSun" panose="02010609030101010101" pitchFamily="49" charset="-122"/>
                <a:cs typeface="Lucida Sans" panose="020B0602030504020204" pitchFamily="34" charset="0"/>
              </a:rPr>
              <a:t>Prima visita 12/03/2025</a:t>
            </a:r>
            <a:endParaRPr lang="it-IT" sz="2400" kern="100" dirty="0">
              <a:latin typeface="Aptos" panose="020B0004020202020204" pitchFamily="34" charset="0"/>
              <a:ea typeface="NSimSun" panose="02010609030101010101" pitchFamily="49" charset="-122"/>
              <a:cs typeface="Lucida Sans" panose="020B0602030504020204" pitchFamily="34" charset="0"/>
            </a:endParaRPr>
          </a:p>
        </p:txBody>
      </p:sp>
      <p:sp>
        <p:nvSpPr>
          <p:cNvPr id="12" name="CasellaDiTesto 11">
            <a:extLst>
              <a:ext uri="{FF2B5EF4-FFF2-40B4-BE49-F238E27FC236}">
                <a16:creationId xmlns:a16="http://schemas.microsoft.com/office/drawing/2014/main" id="{B58FF3DB-9C1E-DE84-3866-908780B84A12}"/>
              </a:ext>
            </a:extLst>
          </p:cNvPr>
          <p:cNvSpPr txBox="1"/>
          <p:nvPr/>
        </p:nvSpPr>
        <p:spPr>
          <a:xfrm>
            <a:off x="8185150" y="3429000"/>
            <a:ext cx="2870200" cy="1815882"/>
          </a:xfrm>
          <a:prstGeom prst="rect">
            <a:avLst/>
          </a:prstGeom>
          <a:noFill/>
          <a:ln>
            <a:solidFill>
              <a:schemeClr val="tx1">
                <a:lumMod val="50000"/>
                <a:lumOff val="50000"/>
              </a:schemeClr>
            </a:solidFill>
          </a:ln>
        </p:spPr>
        <p:txBody>
          <a:bodyPr wrap="square">
            <a:spAutoFit/>
          </a:bodyPr>
          <a:lstStyle/>
          <a:p>
            <a:pPr>
              <a:buNone/>
            </a:pPr>
            <a:r>
              <a:rPr lang="it-IT" sz="1600" b="1" kern="100" dirty="0">
                <a:effectLst/>
                <a:latin typeface="Aptos" panose="020B0004020202020204" pitchFamily="34" charset="0"/>
                <a:ea typeface="NSimSun" panose="02010609030101010101" pitchFamily="49" charset="-122"/>
                <a:cs typeface="Lucida Sans" panose="020B0602030504020204" pitchFamily="34" charset="0"/>
              </a:rPr>
              <a:t>TERAPIA DOMICILIARE</a:t>
            </a:r>
          </a:p>
          <a:p>
            <a:pPr>
              <a:buNone/>
            </a:pPr>
            <a:r>
              <a:rPr lang="it-IT" sz="1600" kern="100" dirty="0" err="1">
                <a:effectLst/>
                <a:latin typeface="Aptos" panose="020B0004020202020204" pitchFamily="34" charset="0"/>
                <a:ea typeface="NSimSun" panose="02010609030101010101" pitchFamily="49" charset="-122"/>
                <a:cs typeface="Lucida Sans" panose="020B0602030504020204" pitchFamily="34" charset="0"/>
              </a:rPr>
              <a:t>Levotiroxina</a:t>
            </a:r>
            <a:r>
              <a:rPr lang="it-IT" sz="1600" kern="100" dirty="0">
                <a:effectLst/>
                <a:latin typeface="Aptos" panose="020B0004020202020204" pitchFamily="34" charset="0"/>
                <a:ea typeface="NSimSun" panose="02010609030101010101" pitchFamily="49" charset="-122"/>
                <a:cs typeface="Lucida Sans" panose="020B0602030504020204" pitchFamily="34" charset="0"/>
              </a:rPr>
              <a:t> 75 </a:t>
            </a:r>
            <a:r>
              <a:rPr lang="it-IT" sz="1600" kern="100" dirty="0" err="1">
                <a:effectLst/>
                <a:latin typeface="Aptos" panose="020B0004020202020204" pitchFamily="34" charset="0"/>
                <a:ea typeface="NSimSun" panose="02010609030101010101" pitchFamily="49" charset="-122"/>
                <a:cs typeface="Lucida Sans" panose="020B0602030504020204" pitchFamily="34" charset="0"/>
              </a:rPr>
              <a:t>mcg</a:t>
            </a:r>
            <a:endParaRPr lang="it-IT" sz="1600" kern="100" dirty="0">
              <a:effectLst/>
              <a:latin typeface="Aptos" panose="020B0004020202020204" pitchFamily="34" charset="0"/>
              <a:ea typeface="NSimSun" panose="02010609030101010101" pitchFamily="49" charset="-122"/>
              <a:cs typeface="Lucida Sans" panose="020B0602030504020204" pitchFamily="34" charset="0"/>
            </a:endParaRPr>
          </a:p>
          <a:p>
            <a:pPr>
              <a:buNone/>
            </a:pPr>
            <a:r>
              <a:rPr lang="it-IT" sz="1600" kern="100" dirty="0" err="1">
                <a:latin typeface="Aptos" panose="020B0004020202020204" pitchFamily="34" charset="0"/>
                <a:ea typeface="NSimSun" panose="02010609030101010101" pitchFamily="49" charset="-122"/>
                <a:cs typeface="Lucida Sans" panose="020B0602030504020204" pitchFamily="34" charset="0"/>
              </a:rPr>
              <a:t>Rifamixina</a:t>
            </a:r>
            <a:r>
              <a:rPr lang="it-IT" sz="1600" kern="100" dirty="0">
                <a:latin typeface="Aptos" panose="020B0004020202020204" pitchFamily="34" charset="0"/>
                <a:ea typeface="NSimSun" panose="02010609030101010101" pitchFamily="49" charset="-122"/>
                <a:cs typeface="Lucida Sans" panose="020B0602030504020204" pitchFamily="34" charset="0"/>
              </a:rPr>
              <a:t> 200 mg </a:t>
            </a:r>
          </a:p>
          <a:p>
            <a:pPr>
              <a:buNone/>
            </a:pPr>
            <a:r>
              <a:rPr lang="it-IT" sz="1600" kern="100" dirty="0">
                <a:effectLst/>
                <a:latin typeface="Aptos" panose="020B0004020202020204" pitchFamily="34" charset="0"/>
                <a:ea typeface="NSimSun" panose="02010609030101010101" pitchFamily="49" charset="-122"/>
                <a:cs typeface="Lucida Sans" panose="020B0602030504020204" pitchFamily="34" charset="0"/>
              </a:rPr>
              <a:t>Simvastatina 40 mg </a:t>
            </a:r>
          </a:p>
          <a:p>
            <a:pPr>
              <a:buNone/>
            </a:pPr>
            <a:r>
              <a:rPr lang="it-IT" sz="1600" kern="100" dirty="0">
                <a:latin typeface="Aptos" panose="020B0004020202020204" pitchFamily="34" charset="0"/>
                <a:ea typeface="NSimSun" panose="02010609030101010101" pitchFamily="49" charset="-122"/>
                <a:cs typeface="Lucida Sans" panose="020B0602030504020204" pitchFamily="34" charset="0"/>
              </a:rPr>
              <a:t>Pantoprazolo 20 mg </a:t>
            </a:r>
          </a:p>
          <a:p>
            <a:pPr>
              <a:buNone/>
            </a:pPr>
            <a:r>
              <a:rPr lang="it-IT" sz="1600" kern="100" dirty="0" err="1">
                <a:latin typeface="Aptos" panose="020B0004020202020204" pitchFamily="34" charset="0"/>
                <a:ea typeface="NSimSun" panose="02010609030101010101" pitchFamily="49" charset="-122"/>
                <a:cs typeface="Lucida Sans" panose="020B0602030504020204" pitchFamily="34" charset="0"/>
              </a:rPr>
              <a:t>Rupatadina</a:t>
            </a:r>
            <a:r>
              <a:rPr lang="it-IT" sz="1600" kern="100" dirty="0">
                <a:latin typeface="Aptos" panose="020B0004020202020204" pitchFamily="34" charset="0"/>
                <a:ea typeface="NSimSun" panose="02010609030101010101" pitchFamily="49" charset="-122"/>
                <a:cs typeface="Lucida Sans" panose="020B0602030504020204" pitchFamily="34" charset="0"/>
              </a:rPr>
              <a:t> 10 mg </a:t>
            </a:r>
          </a:p>
          <a:p>
            <a:pPr>
              <a:buNone/>
            </a:pPr>
            <a:r>
              <a:rPr lang="it-IT" sz="1600" kern="100" dirty="0">
                <a:latin typeface="Aptos" panose="020B0004020202020204" pitchFamily="34" charset="0"/>
                <a:ea typeface="NSimSun" panose="02010609030101010101" pitchFamily="49" charset="-122"/>
                <a:cs typeface="Lucida Sans" panose="020B0602030504020204" pitchFamily="34" charset="0"/>
              </a:rPr>
              <a:t>Metformina RP 500 mg x 2 </a:t>
            </a:r>
          </a:p>
        </p:txBody>
      </p:sp>
      <p:sp>
        <p:nvSpPr>
          <p:cNvPr id="16" name="CasellaDiTesto 15">
            <a:extLst>
              <a:ext uri="{FF2B5EF4-FFF2-40B4-BE49-F238E27FC236}">
                <a16:creationId xmlns:a16="http://schemas.microsoft.com/office/drawing/2014/main" id="{C3167099-F899-B2DA-F48C-06EA0D7106AC}"/>
              </a:ext>
            </a:extLst>
          </p:cNvPr>
          <p:cNvSpPr txBox="1"/>
          <p:nvPr/>
        </p:nvSpPr>
        <p:spPr>
          <a:xfrm>
            <a:off x="171301" y="5406464"/>
            <a:ext cx="11684000" cy="1323439"/>
          </a:xfrm>
          <a:prstGeom prst="rect">
            <a:avLst/>
          </a:prstGeom>
          <a:noFill/>
          <a:ln>
            <a:solidFill>
              <a:schemeClr val="tx1">
                <a:lumMod val="50000"/>
                <a:lumOff val="50000"/>
              </a:schemeClr>
            </a:solidFill>
          </a:ln>
        </p:spPr>
        <p:txBody>
          <a:bodyPr wrap="square">
            <a:spAutoFit/>
          </a:bodyPr>
          <a:lstStyle/>
          <a:p>
            <a:pPr>
              <a:buNone/>
            </a:pPr>
            <a:r>
              <a:rPr lang="it-IT" sz="1600" kern="100" dirty="0">
                <a:effectLst/>
                <a:ea typeface="NSimSun" panose="02010609030101010101" pitchFamily="49" charset="-122"/>
                <a:cs typeface="Lucida Sans" panose="020B0602030504020204" pitchFamily="34" charset="0"/>
              </a:rPr>
              <a:t>Si prescrive </a:t>
            </a:r>
          </a:p>
          <a:p>
            <a:pPr>
              <a:buNone/>
            </a:pPr>
            <a:r>
              <a:rPr lang="it-IT" sz="1600" kern="100" dirty="0" err="1">
                <a:effectLst/>
                <a:ea typeface="NSimSun" panose="02010609030101010101" pitchFamily="49" charset="-122"/>
                <a:cs typeface="Lucida Sans" panose="020B0602030504020204" pitchFamily="34" charset="0"/>
              </a:rPr>
              <a:t>Liraglutide</a:t>
            </a:r>
            <a:r>
              <a:rPr lang="it-IT" sz="1600" kern="100" dirty="0">
                <a:effectLst/>
                <a:ea typeface="NSimSun" panose="02010609030101010101" pitchFamily="49" charset="-122"/>
                <a:cs typeface="Lucida Sans" panose="020B0602030504020204" pitchFamily="34" charset="0"/>
              </a:rPr>
              <a:t> 1 volta al giorno al mattino per via sottocutanea al seguente dosaggio:</a:t>
            </a:r>
          </a:p>
          <a:p>
            <a:pPr>
              <a:buNone/>
            </a:pPr>
            <a:r>
              <a:rPr lang="it-IT" sz="1600" kern="100" dirty="0">
                <a:effectLst/>
                <a:ea typeface="NSimSun" panose="02010609030101010101" pitchFamily="49" charset="-122"/>
                <a:cs typeface="Lucida Sans" panose="020B0602030504020204" pitchFamily="34" charset="0"/>
              </a:rPr>
              <a:t>- 0.6 mg al giorno per 1 settimana</a:t>
            </a:r>
          </a:p>
          <a:p>
            <a:pPr>
              <a:buNone/>
            </a:pPr>
            <a:r>
              <a:rPr lang="it-IT" sz="1600" kern="100" dirty="0">
                <a:effectLst/>
                <a:ea typeface="NSimSun" panose="02010609030101010101" pitchFamily="49" charset="-122"/>
                <a:cs typeface="Lucida Sans" panose="020B0602030504020204" pitchFamily="34" charset="0"/>
              </a:rPr>
              <a:t>- poi aumentare a 1.2 mg per 1 settimana</a:t>
            </a:r>
          </a:p>
          <a:p>
            <a:r>
              <a:rPr lang="it-IT" sz="1600" kern="100" dirty="0">
                <a:effectLst/>
                <a:ea typeface="NSimSun" panose="02010609030101010101" pitchFamily="49" charset="-122"/>
                <a:cs typeface="Lucida Sans" panose="020B0602030504020204" pitchFamily="34" charset="0"/>
              </a:rPr>
              <a:t>- poi aumentare a 1.8 mg al giorno fino al controllo (se effetti collaterali non tollerati può tornare al dosaggio di 1.2 mg</a:t>
            </a:r>
          </a:p>
        </p:txBody>
      </p:sp>
    </p:spTree>
    <p:extLst>
      <p:ext uri="{BB962C8B-B14F-4D97-AF65-F5344CB8AC3E}">
        <p14:creationId xmlns:p14="http://schemas.microsoft.com/office/powerpoint/2010/main" val="2658714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5074FE-478D-EED9-5949-F0C33D9E23FA}"/>
            </a:ext>
          </a:extLst>
        </p:cNvPr>
        <p:cNvGrpSpPr/>
        <p:nvPr/>
      </p:nvGrpSpPr>
      <p:grpSpPr>
        <a:xfrm>
          <a:off x="0" y="0"/>
          <a:ext cx="0" cy="0"/>
          <a:chOff x="0" y="0"/>
          <a:chExt cx="0" cy="0"/>
        </a:xfrm>
      </p:grpSpPr>
      <p:grpSp>
        <p:nvGrpSpPr>
          <p:cNvPr id="21" name="Gruppo 20">
            <a:extLst>
              <a:ext uri="{FF2B5EF4-FFF2-40B4-BE49-F238E27FC236}">
                <a16:creationId xmlns:a16="http://schemas.microsoft.com/office/drawing/2014/main" id="{8F161BD4-4474-C34C-41F0-D184382BBB58}"/>
              </a:ext>
            </a:extLst>
          </p:cNvPr>
          <p:cNvGrpSpPr/>
          <p:nvPr/>
        </p:nvGrpSpPr>
        <p:grpSpPr>
          <a:xfrm>
            <a:off x="5238697" y="284769"/>
            <a:ext cx="6840357" cy="5834497"/>
            <a:chOff x="5238697" y="284769"/>
            <a:chExt cx="6840357" cy="5834497"/>
          </a:xfrm>
        </p:grpSpPr>
        <p:grpSp>
          <p:nvGrpSpPr>
            <p:cNvPr id="17" name="Gruppo 16">
              <a:extLst>
                <a:ext uri="{FF2B5EF4-FFF2-40B4-BE49-F238E27FC236}">
                  <a16:creationId xmlns:a16="http://schemas.microsoft.com/office/drawing/2014/main" id="{11D71B47-7128-150E-E65A-180CF43D15EF}"/>
                </a:ext>
              </a:extLst>
            </p:cNvPr>
            <p:cNvGrpSpPr/>
            <p:nvPr/>
          </p:nvGrpSpPr>
          <p:grpSpPr>
            <a:xfrm>
              <a:off x="5238697" y="284769"/>
              <a:ext cx="6840357" cy="5834497"/>
              <a:chOff x="5238697" y="284769"/>
              <a:chExt cx="6840357" cy="5834497"/>
            </a:xfrm>
          </p:grpSpPr>
          <p:grpSp>
            <p:nvGrpSpPr>
              <p:cNvPr id="13" name="Gruppo 12">
                <a:extLst>
                  <a:ext uri="{FF2B5EF4-FFF2-40B4-BE49-F238E27FC236}">
                    <a16:creationId xmlns:a16="http://schemas.microsoft.com/office/drawing/2014/main" id="{907219E4-0197-97D4-B0F3-2D71BC2829DF}"/>
                  </a:ext>
                </a:extLst>
              </p:cNvPr>
              <p:cNvGrpSpPr/>
              <p:nvPr/>
            </p:nvGrpSpPr>
            <p:grpSpPr>
              <a:xfrm>
                <a:off x="5238697" y="284769"/>
                <a:ext cx="6840357" cy="5834497"/>
                <a:chOff x="5224643" y="287078"/>
                <a:chExt cx="6840357" cy="5834497"/>
              </a:xfrm>
            </p:grpSpPr>
            <p:pic>
              <p:nvPicPr>
                <p:cNvPr id="8" name="Immagine3">
                  <a:extLst>
                    <a:ext uri="{FF2B5EF4-FFF2-40B4-BE49-F238E27FC236}">
                      <a16:creationId xmlns:a16="http://schemas.microsoft.com/office/drawing/2014/main" id="{BF2B63EE-AA31-025B-2A81-CC50E4D0E613}"/>
                    </a:ext>
                  </a:extLst>
                </p:cNvPr>
                <p:cNvPicPr>
                  <a:picLocks noChangeAspect="1"/>
                </p:cNvPicPr>
                <p:nvPr/>
              </p:nvPicPr>
              <p:blipFill>
                <a:blip r:embed="rId2"/>
                <a:srcRect l="70106"/>
                <a:stretch>
                  <a:fillRect/>
                </a:stretch>
              </p:blipFill>
              <p:spPr bwMode="auto">
                <a:xfrm>
                  <a:off x="9817598" y="287078"/>
                  <a:ext cx="2247402" cy="5834497"/>
                </a:xfrm>
                <a:prstGeom prst="rect">
                  <a:avLst/>
                </a:prstGeom>
                <a:noFill/>
              </p:spPr>
            </p:pic>
            <p:pic>
              <p:nvPicPr>
                <p:cNvPr id="11" name="Immagine3">
                  <a:extLst>
                    <a:ext uri="{FF2B5EF4-FFF2-40B4-BE49-F238E27FC236}">
                      <a16:creationId xmlns:a16="http://schemas.microsoft.com/office/drawing/2014/main" id="{9E194F7B-5D86-F6ED-6F66-9AA0DD4F8A0E}"/>
                    </a:ext>
                  </a:extLst>
                </p:cNvPr>
                <p:cNvPicPr>
                  <a:picLocks noChangeAspect="1"/>
                </p:cNvPicPr>
                <p:nvPr/>
              </p:nvPicPr>
              <p:blipFill>
                <a:blip r:embed="rId2"/>
                <a:srcRect r="38905"/>
                <a:stretch>
                  <a:fillRect/>
                </a:stretch>
              </p:blipFill>
              <p:spPr bwMode="auto">
                <a:xfrm>
                  <a:off x="5224643" y="287078"/>
                  <a:ext cx="4592955" cy="5834497"/>
                </a:xfrm>
                <a:prstGeom prst="rect">
                  <a:avLst/>
                </a:prstGeom>
                <a:noFill/>
              </p:spPr>
            </p:pic>
          </p:grpSp>
          <p:sp>
            <p:nvSpPr>
              <p:cNvPr id="15" name="Rettangolo con angoli arrotondati 14">
                <a:extLst>
                  <a:ext uri="{FF2B5EF4-FFF2-40B4-BE49-F238E27FC236}">
                    <a16:creationId xmlns:a16="http://schemas.microsoft.com/office/drawing/2014/main" id="{F17DA6F3-33D6-FD53-FC2F-74E6ABC1D9A4}"/>
                  </a:ext>
                </a:extLst>
              </p:cNvPr>
              <p:cNvSpPr/>
              <p:nvPr/>
            </p:nvSpPr>
            <p:spPr>
              <a:xfrm>
                <a:off x="8624257" y="990599"/>
                <a:ext cx="308077" cy="93134"/>
              </a:xfrm>
              <a:prstGeom prst="roundRect">
                <a:avLst/>
              </a:prstGeom>
              <a:solidFill>
                <a:srgbClr val="F3F3F3"/>
              </a:solidFill>
              <a:ln>
                <a:solidFill>
                  <a:srgbClr val="F3F3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9" name="Rettangolo con angoli arrotondati 18">
              <a:extLst>
                <a:ext uri="{FF2B5EF4-FFF2-40B4-BE49-F238E27FC236}">
                  <a16:creationId xmlns:a16="http://schemas.microsoft.com/office/drawing/2014/main" id="{D2BE928E-C68A-A65F-4F9D-71A3E6AFC4C2}"/>
                </a:ext>
              </a:extLst>
            </p:cNvPr>
            <p:cNvSpPr/>
            <p:nvPr/>
          </p:nvSpPr>
          <p:spPr>
            <a:xfrm>
              <a:off x="8641415" y="1203426"/>
              <a:ext cx="308077" cy="9313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con angoli arrotondati 19">
              <a:extLst>
                <a:ext uri="{FF2B5EF4-FFF2-40B4-BE49-F238E27FC236}">
                  <a16:creationId xmlns:a16="http://schemas.microsoft.com/office/drawing/2014/main" id="{36AF7516-5855-C186-AF30-63A13C21BF96}"/>
                </a:ext>
              </a:extLst>
            </p:cNvPr>
            <p:cNvSpPr/>
            <p:nvPr/>
          </p:nvSpPr>
          <p:spPr>
            <a:xfrm>
              <a:off x="8641415" y="1589427"/>
              <a:ext cx="308077" cy="9313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 name="Ovale 8">
            <a:extLst>
              <a:ext uri="{FF2B5EF4-FFF2-40B4-BE49-F238E27FC236}">
                <a16:creationId xmlns:a16="http://schemas.microsoft.com/office/drawing/2014/main" id="{FECDD4DC-97AA-DE14-4186-B753E75664AA}"/>
              </a:ext>
            </a:extLst>
          </p:cNvPr>
          <p:cNvSpPr/>
          <p:nvPr/>
        </p:nvSpPr>
        <p:spPr>
          <a:xfrm>
            <a:off x="11135572" y="1307332"/>
            <a:ext cx="937895" cy="5334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10" name="Ovale 9">
            <a:extLst>
              <a:ext uri="{FF2B5EF4-FFF2-40B4-BE49-F238E27FC236}">
                <a16:creationId xmlns:a16="http://schemas.microsoft.com/office/drawing/2014/main" id="{69A83537-7936-BDB2-CFC8-D8277C9D6BB9}"/>
              </a:ext>
            </a:extLst>
          </p:cNvPr>
          <p:cNvSpPr/>
          <p:nvPr/>
        </p:nvSpPr>
        <p:spPr>
          <a:xfrm>
            <a:off x="7593228" y="1311882"/>
            <a:ext cx="937895" cy="5334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28" name="Rettangolo 27">
            <a:extLst>
              <a:ext uri="{FF2B5EF4-FFF2-40B4-BE49-F238E27FC236}">
                <a16:creationId xmlns:a16="http://schemas.microsoft.com/office/drawing/2014/main" id="{91ADD8B9-216F-F229-1C86-AE9590B32508}"/>
              </a:ext>
            </a:extLst>
          </p:cNvPr>
          <p:cNvSpPr/>
          <p:nvPr/>
        </p:nvSpPr>
        <p:spPr>
          <a:xfrm>
            <a:off x="9803219" y="552894"/>
            <a:ext cx="1478834" cy="55686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27F98B16-CFF4-AE6E-9B4F-3B9C0225490C}"/>
              </a:ext>
            </a:extLst>
          </p:cNvPr>
          <p:cNvSpPr/>
          <p:nvPr/>
        </p:nvSpPr>
        <p:spPr>
          <a:xfrm>
            <a:off x="9140853" y="552894"/>
            <a:ext cx="754003" cy="55686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F9437628-C41E-8FE6-3826-586978CD2C36}"/>
              </a:ext>
            </a:extLst>
          </p:cNvPr>
          <p:cNvSpPr/>
          <p:nvPr/>
        </p:nvSpPr>
        <p:spPr>
          <a:xfrm>
            <a:off x="7656432" y="552894"/>
            <a:ext cx="1478834" cy="55686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38" name="Gruppo 37">
            <a:extLst>
              <a:ext uri="{FF2B5EF4-FFF2-40B4-BE49-F238E27FC236}">
                <a16:creationId xmlns:a16="http://schemas.microsoft.com/office/drawing/2014/main" id="{D9E73948-7756-32C3-7F04-21291C71E2A6}"/>
              </a:ext>
            </a:extLst>
          </p:cNvPr>
          <p:cNvGrpSpPr/>
          <p:nvPr/>
        </p:nvGrpSpPr>
        <p:grpSpPr>
          <a:xfrm>
            <a:off x="127000" y="112901"/>
            <a:ext cx="5001405" cy="3089116"/>
            <a:chOff x="127000" y="112901"/>
            <a:chExt cx="5001405" cy="3089116"/>
          </a:xfrm>
        </p:grpSpPr>
        <p:grpSp>
          <p:nvGrpSpPr>
            <p:cNvPr id="3" name="Gruppo 2">
              <a:extLst>
                <a:ext uri="{FF2B5EF4-FFF2-40B4-BE49-F238E27FC236}">
                  <a16:creationId xmlns:a16="http://schemas.microsoft.com/office/drawing/2014/main" id="{C34B0A35-DF45-E573-DA30-2B0B6DEDDAA4}"/>
                </a:ext>
              </a:extLst>
            </p:cNvPr>
            <p:cNvGrpSpPr/>
            <p:nvPr/>
          </p:nvGrpSpPr>
          <p:grpSpPr>
            <a:xfrm>
              <a:off x="143991" y="112901"/>
              <a:ext cx="4898854" cy="2923545"/>
              <a:chOff x="127000" y="84447"/>
              <a:chExt cx="4898854" cy="2313555"/>
            </a:xfrm>
          </p:grpSpPr>
          <p:sp>
            <p:nvSpPr>
              <p:cNvPr id="5" name="CasellaDiTesto 4">
                <a:extLst>
                  <a:ext uri="{FF2B5EF4-FFF2-40B4-BE49-F238E27FC236}">
                    <a16:creationId xmlns:a16="http://schemas.microsoft.com/office/drawing/2014/main" id="{1719EB96-8047-DD15-B15E-FDD2F71E5F39}"/>
                  </a:ext>
                </a:extLst>
              </p:cNvPr>
              <p:cNvSpPr txBox="1"/>
              <p:nvPr/>
            </p:nvSpPr>
            <p:spPr>
              <a:xfrm>
                <a:off x="127000" y="84447"/>
                <a:ext cx="4470400" cy="1582936"/>
              </a:xfrm>
              <a:prstGeom prst="rect">
                <a:avLst/>
              </a:prstGeom>
              <a:noFill/>
            </p:spPr>
            <p:txBody>
              <a:bodyPr wrap="square">
                <a:spAutoFit/>
              </a:bodyPr>
              <a:lstStyle/>
              <a:p>
                <a:pPr>
                  <a:lnSpc>
                    <a:spcPct val="150000"/>
                  </a:lnSpc>
                </a:pPr>
                <a:r>
                  <a:rPr lang="it-IT" sz="1400" b="1" dirty="0"/>
                  <a:t>18/6/2024</a:t>
                </a:r>
                <a:endParaRPr lang="it-IT" sz="1400" dirty="0"/>
              </a:p>
              <a:p>
                <a:pPr>
                  <a:lnSpc>
                    <a:spcPct val="150000"/>
                  </a:lnSpc>
                </a:pPr>
                <a:r>
                  <a:rPr lang="it-IT" sz="1400" dirty="0">
                    <a:solidFill>
                      <a:srgbClr val="FF0000"/>
                    </a:solidFill>
                  </a:rPr>
                  <a:t>Calo ponderale di 9 kg</a:t>
                </a:r>
              </a:p>
              <a:p>
                <a:pPr>
                  <a:lnSpc>
                    <a:spcPct val="150000"/>
                  </a:lnSpc>
                </a:pPr>
                <a:r>
                  <a:rPr lang="it-IT" sz="1400" dirty="0"/>
                  <a:t>Miglioramento della sintomatologia gastrica e dello stato di salute complessivo</a:t>
                </a:r>
              </a:p>
              <a:p>
                <a:pPr>
                  <a:lnSpc>
                    <a:spcPct val="150000"/>
                  </a:lnSpc>
                </a:pPr>
                <a:r>
                  <a:rPr lang="it-IT" sz="1400" dirty="0"/>
                  <a:t>Assetto vitaminico nella norma </a:t>
                </a:r>
              </a:p>
              <a:p>
                <a:pPr>
                  <a:lnSpc>
                    <a:spcPct val="150000"/>
                  </a:lnSpc>
                </a:pPr>
                <a:r>
                  <a:rPr lang="it-IT" sz="1400" u="sng" dirty="0"/>
                  <a:t>FLI 78 </a:t>
                </a:r>
                <a:r>
                  <a:rPr lang="it-IT" sz="1400" dirty="0"/>
                  <a:t>(&gt;60 STEATOSI)</a:t>
                </a:r>
              </a:p>
            </p:txBody>
          </p:sp>
          <p:sp>
            <p:nvSpPr>
              <p:cNvPr id="6" name="CasellaDiTesto 5">
                <a:extLst>
                  <a:ext uri="{FF2B5EF4-FFF2-40B4-BE49-F238E27FC236}">
                    <a16:creationId xmlns:a16="http://schemas.microsoft.com/office/drawing/2014/main" id="{001338F8-DF25-89C5-C657-ACF9276D06D5}"/>
                  </a:ext>
                </a:extLst>
              </p:cNvPr>
              <p:cNvSpPr txBox="1"/>
              <p:nvPr/>
            </p:nvSpPr>
            <p:spPr>
              <a:xfrm>
                <a:off x="131771" y="1813458"/>
                <a:ext cx="4894083" cy="584544"/>
              </a:xfrm>
              <a:prstGeom prst="rect">
                <a:avLst/>
              </a:prstGeom>
              <a:noFill/>
              <a:ln>
                <a:solidFill>
                  <a:schemeClr val="bg1"/>
                </a:solidFill>
              </a:ln>
            </p:spPr>
            <p:txBody>
              <a:bodyPr wrap="square">
                <a:spAutoFit/>
              </a:bodyPr>
              <a:lstStyle/>
              <a:p>
                <a:r>
                  <a:rPr lang="it-IT" sz="1400" i="1" dirty="0"/>
                  <a:t>1) sostituire </a:t>
                </a:r>
                <a:r>
                  <a:rPr lang="it-IT" sz="1400" i="1" dirty="0" err="1"/>
                  <a:t>Liraglutide</a:t>
                </a:r>
                <a:r>
                  <a:rPr lang="it-IT" sz="1400" i="1" dirty="0"/>
                  <a:t> con </a:t>
                </a:r>
                <a:r>
                  <a:rPr lang="it-IT" sz="1400" i="1" dirty="0" err="1"/>
                  <a:t>Semaglutide</a:t>
                </a:r>
                <a:r>
                  <a:rPr lang="it-IT" sz="1400" i="1" dirty="0"/>
                  <a:t> 1 mg (a </a:t>
                </a:r>
                <a:r>
                  <a:rPr lang="it-IT" sz="1400" i="1" dirty="0" err="1"/>
                  <a:t>somm</a:t>
                </a:r>
                <a:r>
                  <a:rPr lang="it-IT" sz="1400" i="1" dirty="0"/>
                  <a:t>. settimanale) per indisponibilità commerciale di </a:t>
                </a:r>
                <a:r>
                  <a:rPr lang="it-IT" sz="1400" i="1" dirty="0" err="1"/>
                  <a:t>liraglutide</a:t>
                </a:r>
                <a:endParaRPr lang="it-IT" sz="1400" i="1" dirty="0"/>
              </a:p>
              <a:p>
                <a:r>
                  <a:rPr lang="it-IT" sz="1400" i="1" dirty="0"/>
                  <a:t>2) ridurre simvastatina a 20 mg</a:t>
                </a:r>
              </a:p>
            </p:txBody>
          </p:sp>
        </p:grpSp>
        <p:sp>
          <p:nvSpPr>
            <p:cNvPr id="27" name="Rettangolo 26">
              <a:extLst>
                <a:ext uri="{FF2B5EF4-FFF2-40B4-BE49-F238E27FC236}">
                  <a16:creationId xmlns:a16="http://schemas.microsoft.com/office/drawing/2014/main" id="{F1482AFF-5070-E0C9-5020-FCCF7E61D993}"/>
                </a:ext>
              </a:extLst>
            </p:cNvPr>
            <p:cNvSpPr/>
            <p:nvPr/>
          </p:nvSpPr>
          <p:spPr>
            <a:xfrm>
              <a:off x="127000" y="112901"/>
              <a:ext cx="5001405" cy="3089116"/>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 name="Gruppo 38">
            <a:extLst>
              <a:ext uri="{FF2B5EF4-FFF2-40B4-BE49-F238E27FC236}">
                <a16:creationId xmlns:a16="http://schemas.microsoft.com/office/drawing/2014/main" id="{AF4506B6-DD41-FDD0-BD2F-9316D93DC5CB}"/>
              </a:ext>
            </a:extLst>
          </p:cNvPr>
          <p:cNvGrpSpPr/>
          <p:nvPr/>
        </p:nvGrpSpPr>
        <p:grpSpPr>
          <a:xfrm>
            <a:off x="132594" y="3213447"/>
            <a:ext cx="5873447" cy="1498982"/>
            <a:chOff x="132594" y="3213447"/>
            <a:chExt cx="5873447" cy="1498982"/>
          </a:xfrm>
        </p:grpSpPr>
        <p:grpSp>
          <p:nvGrpSpPr>
            <p:cNvPr id="34" name="Gruppo 33">
              <a:extLst>
                <a:ext uri="{FF2B5EF4-FFF2-40B4-BE49-F238E27FC236}">
                  <a16:creationId xmlns:a16="http://schemas.microsoft.com/office/drawing/2014/main" id="{F2985431-F8AC-5825-F25B-CBC29391B123}"/>
                </a:ext>
              </a:extLst>
            </p:cNvPr>
            <p:cNvGrpSpPr/>
            <p:nvPr/>
          </p:nvGrpSpPr>
          <p:grpSpPr>
            <a:xfrm>
              <a:off x="138181" y="3213447"/>
              <a:ext cx="5867860" cy="1456832"/>
              <a:chOff x="149468" y="2812447"/>
              <a:chExt cx="6097772" cy="1456832"/>
            </a:xfrm>
          </p:grpSpPr>
          <p:sp>
            <p:nvSpPr>
              <p:cNvPr id="12" name="CasellaDiTesto 11">
                <a:extLst>
                  <a:ext uri="{FF2B5EF4-FFF2-40B4-BE49-F238E27FC236}">
                    <a16:creationId xmlns:a16="http://schemas.microsoft.com/office/drawing/2014/main" id="{A4D2CFEA-B454-7D27-6597-98A31A3AC1C1}"/>
                  </a:ext>
                </a:extLst>
              </p:cNvPr>
              <p:cNvSpPr txBox="1"/>
              <p:nvPr/>
            </p:nvSpPr>
            <p:spPr>
              <a:xfrm>
                <a:off x="149468" y="2812447"/>
                <a:ext cx="6097772" cy="1353960"/>
              </a:xfrm>
              <a:prstGeom prst="rect">
                <a:avLst/>
              </a:prstGeom>
              <a:noFill/>
            </p:spPr>
            <p:txBody>
              <a:bodyPr wrap="square">
                <a:spAutoFit/>
              </a:bodyPr>
              <a:lstStyle/>
              <a:p>
                <a:pPr>
                  <a:lnSpc>
                    <a:spcPct val="150000"/>
                  </a:lnSpc>
                </a:pPr>
                <a:r>
                  <a:rPr lang="it-IT" sz="1400" b="1" dirty="0"/>
                  <a:t>7/1/2025</a:t>
                </a:r>
              </a:p>
              <a:p>
                <a:pPr>
                  <a:lnSpc>
                    <a:spcPct val="150000"/>
                  </a:lnSpc>
                </a:pPr>
                <a:r>
                  <a:rPr lang="it-IT" sz="1400" dirty="0">
                    <a:solidFill>
                      <a:srgbClr val="FF0000"/>
                    </a:solidFill>
                  </a:rPr>
                  <a:t>Calo ponderale di altri 9 kg</a:t>
                </a:r>
                <a:r>
                  <a:rPr lang="it-IT" sz="1400" dirty="0"/>
                  <a:t> </a:t>
                </a:r>
              </a:p>
              <a:p>
                <a:pPr>
                  <a:lnSpc>
                    <a:spcPct val="150000"/>
                  </a:lnSpc>
                </a:pPr>
                <a:r>
                  <a:rPr lang="it-IT" sz="1400" u="sng" dirty="0"/>
                  <a:t>FLI 46 </a:t>
                </a:r>
                <a:r>
                  <a:rPr lang="it-IT" sz="1400" dirty="0"/>
                  <a:t>(&gt;60 STEATOSI)</a:t>
                </a:r>
              </a:p>
              <a:p>
                <a:pPr>
                  <a:lnSpc>
                    <a:spcPct val="150000"/>
                  </a:lnSpc>
                </a:pPr>
                <a:endParaRPr lang="it-IT" sz="1400" dirty="0"/>
              </a:p>
            </p:txBody>
          </p:sp>
          <p:sp>
            <p:nvSpPr>
              <p:cNvPr id="18" name="CasellaDiTesto 17">
                <a:extLst>
                  <a:ext uri="{FF2B5EF4-FFF2-40B4-BE49-F238E27FC236}">
                    <a16:creationId xmlns:a16="http://schemas.microsoft.com/office/drawing/2014/main" id="{3830E023-DE31-A398-9F1A-B99222B4964D}"/>
                  </a:ext>
                </a:extLst>
              </p:cNvPr>
              <p:cNvSpPr txBox="1"/>
              <p:nvPr/>
            </p:nvSpPr>
            <p:spPr>
              <a:xfrm>
                <a:off x="160465" y="3951044"/>
                <a:ext cx="5085840" cy="318235"/>
              </a:xfrm>
              <a:prstGeom prst="rect">
                <a:avLst/>
              </a:prstGeom>
              <a:noFill/>
              <a:ln>
                <a:solidFill>
                  <a:schemeClr val="bg1"/>
                </a:solidFill>
              </a:ln>
            </p:spPr>
            <p:txBody>
              <a:bodyPr wrap="square">
                <a:spAutoFit/>
              </a:bodyPr>
              <a:lstStyle/>
              <a:p>
                <a:r>
                  <a:rPr lang="it-IT" sz="1400" i="1" dirty="0"/>
                  <a:t>Continuare </a:t>
                </a:r>
                <a:r>
                  <a:rPr lang="it-IT" sz="1400" i="1" dirty="0" err="1"/>
                  <a:t>Semaglutide</a:t>
                </a:r>
                <a:r>
                  <a:rPr lang="it-IT" sz="1400" i="1" dirty="0"/>
                  <a:t> 1 mg/ settimana </a:t>
                </a:r>
              </a:p>
            </p:txBody>
          </p:sp>
        </p:grpSp>
        <p:sp>
          <p:nvSpPr>
            <p:cNvPr id="29" name="Rettangolo 28">
              <a:extLst>
                <a:ext uri="{FF2B5EF4-FFF2-40B4-BE49-F238E27FC236}">
                  <a16:creationId xmlns:a16="http://schemas.microsoft.com/office/drawing/2014/main" id="{7F500422-CE53-1A55-83C9-BD1A6A15BE40}"/>
                </a:ext>
              </a:extLst>
            </p:cNvPr>
            <p:cNvSpPr/>
            <p:nvPr/>
          </p:nvSpPr>
          <p:spPr>
            <a:xfrm>
              <a:off x="132594" y="3227451"/>
              <a:ext cx="5001405" cy="1484978"/>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 name="Gruppo 39">
            <a:extLst>
              <a:ext uri="{FF2B5EF4-FFF2-40B4-BE49-F238E27FC236}">
                <a16:creationId xmlns:a16="http://schemas.microsoft.com/office/drawing/2014/main" id="{2CAB3293-B186-D28C-C612-D2B94D08AB57}"/>
              </a:ext>
            </a:extLst>
          </p:cNvPr>
          <p:cNvGrpSpPr/>
          <p:nvPr/>
        </p:nvGrpSpPr>
        <p:grpSpPr>
          <a:xfrm>
            <a:off x="127000" y="4735550"/>
            <a:ext cx="5106110" cy="2065564"/>
            <a:chOff x="127000" y="4735550"/>
            <a:chExt cx="5106110" cy="2065564"/>
          </a:xfrm>
        </p:grpSpPr>
        <p:grpSp>
          <p:nvGrpSpPr>
            <p:cNvPr id="35" name="Gruppo 34">
              <a:extLst>
                <a:ext uri="{FF2B5EF4-FFF2-40B4-BE49-F238E27FC236}">
                  <a16:creationId xmlns:a16="http://schemas.microsoft.com/office/drawing/2014/main" id="{4E8CA9B6-2496-D2EB-0EE7-0BAFAC8848A3}"/>
                </a:ext>
              </a:extLst>
            </p:cNvPr>
            <p:cNvGrpSpPr/>
            <p:nvPr/>
          </p:nvGrpSpPr>
          <p:grpSpPr>
            <a:xfrm>
              <a:off x="127000" y="4735550"/>
              <a:ext cx="5106110" cy="1890045"/>
              <a:chOff x="139925" y="4551100"/>
              <a:chExt cx="4358190" cy="1488909"/>
            </a:xfrm>
          </p:grpSpPr>
          <p:sp>
            <p:nvSpPr>
              <p:cNvPr id="16" name="CasellaDiTesto 15">
                <a:extLst>
                  <a:ext uri="{FF2B5EF4-FFF2-40B4-BE49-F238E27FC236}">
                    <a16:creationId xmlns:a16="http://schemas.microsoft.com/office/drawing/2014/main" id="{E89008CE-A8B0-AB4C-3496-06AE6E858F8E}"/>
                  </a:ext>
                </a:extLst>
              </p:cNvPr>
              <p:cNvSpPr txBox="1"/>
              <p:nvPr/>
            </p:nvSpPr>
            <p:spPr>
              <a:xfrm>
                <a:off x="139925" y="4551100"/>
                <a:ext cx="4358190" cy="1353960"/>
              </a:xfrm>
              <a:prstGeom prst="rect">
                <a:avLst/>
              </a:prstGeom>
              <a:noFill/>
            </p:spPr>
            <p:txBody>
              <a:bodyPr wrap="square">
                <a:spAutoFit/>
              </a:bodyPr>
              <a:lstStyle/>
              <a:p>
                <a:pPr>
                  <a:lnSpc>
                    <a:spcPct val="150000"/>
                  </a:lnSpc>
                </a:pPr>
                <a:r>
                  <a:rPr lang="it-IT" sz="1400" b="1" dirty="0"/>
                  <a:t>3/6/2025</a:t>
                </a:r>
                <a:br>
                  <a:rPr lang="it-IT" sz="1400" b="1" dirty="0"/>
                </a:br>
                <a:r>
                  <a:rPr lang="it-IT" sz="1400" dirty="0"/>
                  <a:t>Peso corporeo  75.5 Kg.</a:t>
                </a:r>
              </a:p>
              <a:p>
                <a:pPr>
                  <a:lnSpc>
                    <a:spcPct val="150000"/>
                  </a:lnSpc>
                </a:pPr>
                <a:r>
                  <a:rPr lang="it-IT" sz="1400" dirty="0">
                    <a:solidFill>
                      <a:srgbClr val="FF0000"/>
                    </a:solidFill>
                  </a:rPr>
                  <a:t>Calo ponderale di altri 2 kg, complessivo 20 kg</a:t>
                </a:r>
              </a:p>
              <a:p>
                <a:pPr>
                  <a:lnSpc>
                    <a:spcPct val="150000"/>
                  </a:lnSpc>
                </a:pPr>
                <a:r>
                  <a:rPr lang="it-IT" sz="1400" dirty="0">
                    <a:solidFill>
                      <a:srgbClr val="FF0000"/>
                    </a:solidFill>
                  </a:rPr>
                  <a:t>Riduzione circonferenza vita 28 cm</a:t>
                </a:r>
                <a:r>
                  <a:rPr lang="it-IT" sz="1400" dirty="0"/>
                  <a:t>  </a:t>
                </a:r>
              </a:p>
            </p:txBody>
          </p:sp>
          <p:sp>
            <p:nvSpPr>
              <p:cNvPr id="23" name="CasellaDiTesto 22">
                <a:extLst>
                  <a:ext uri="{FF2B5EF4-FFF2-40B4-BE49-F238E27FC236}">
                    <a16:creationId xmlns:a16="http://schemas.microsoft.com/office/drawing/2014/main" id="{933D6576-9838-4B76-B309-823DAD0207AD}"/>
                  </a:ext>
                </a:extLst>
              </p:cNvPr>
              <p:cNvSpPr txBox="1"/>
              <p:nvPr/>
            </p:nvSpPr>
            <p:spPr>
              <a:xfrm>
                <a:off x="149468" y="5627835"/>
                <a:ext cx="4186251" cy="412174"/>
              </a:xfrm>
              <a:prstGeom prst="rect">
                <a:avLst/>
              </a:prstGeom>
              <a:noFill/>
              <a:ln>
                <a:solidFill>
                  <a:schemeClr val="bg1"/>
                </a:solidFill>
              </a:ln>
            </p:spPr>
            <p:txBody>
              <a:bodyPr wrap="square">
                <a:spAutoFit/>
              </a:bodyPr>
              <a:lstStyle/>
              <a:p>
                <a:r>
                  <a:rPr lang="it-IT" sz="1400" i="1" dirty="0"/>
                  <a:t>Continuare </a:t>
                </a:r>
                <a:r>
                  <a:rPr lang="it-IT" sz="1400" i="1" dirty="0" err="1"/>
                  <a:t>Semaglutide</a:t>
                </a:r>
                <a:r>
                  <a:rPr lang="it-IT" sz="1400" i="1" dirty="0"/>
                  <a:t> 1 mg/settimana per il mantenimento del peso corporeo</a:t>
                </a:r>
              </a:p>
            </p:txBody>
          </p:sp>
        </p:grpSp>
        <p:sp>
          <p:nvSpPr>
            <p:cNvPr id="37" name="Rettangolo 36">
              <a:extLst>
                <a:ext uri="{FF2B5EF4-FFF2-40B4-BE49-F238E27FC236}">
                  <a16:creationId xmlns:a16="http://schemas.microsoft.com/office/drawing/2014/main" id="{8453EDB6-F79C-056A-904A-6DD63868E7C6}"/>
                </a:ext>
              </a:extLst>
            </p:cNvPr>
            <p:cNvSpPr/>
            <p:nvPr/>
          </p:nvSpPr>
          <p:spPr>
            <a:xfrm>
              <a:off x="138453" y="4735552"/>
              <a:ext cx="5001405" cy="206556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3675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3"/>
                                        </p:tgtEl>
                                      </p:cBhvr>
                                    </p:animEffect>
                                    <p:set>
                                      <p:cBhvr>
                                        <p:cTn id="15" dur="1" fill="hold">
                                          <p:stCondLst>
                                            <p:cond delay="499"/>
                                          </p:stCondLst>
                                        </p:cTn>
                                        <p:tgtEl>
                                          <p:spTgt spid="3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36"/>
                                        </p:tgtEl>
                                      </p:cBhvr>
                                    </p:animEffect>
                                    <p:set>
                                      <p:cBhvr>
                                        <p:cTn id="23" dur="1" fill="hold">
                                          <p:stCondLst>
                                            <p:cond delay="499"/>
                                          </p:stCondLst>
                                        </p:cTn>
                                        <p:tgtEl>
                                          <p:spTgt spid="36"/>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750"/>
                                        <p:tgtEl>
                                          <p:spTgt spid="9"/>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8" grpId="0" animBg="1"/>
      <p:bldP spid="33" grpId="0" animBg="1"/>
      <p:bldP spid="3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57CFB64-6F29-C2DF-40E6-C86C8D6616B3}"/>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0F5017D0-2CFF-B3D5-791E-715323D541A0}"/>
              </a:ext>
            </a:extLst>
          </p:cNvPr>
          <p:cNvPicPr>
            <a:picLocks noChangeAspect="1"/>
          </p:cNvPicPr>
          <p:nvPr/>
        </p:nvPicPr>
        <p:blipFill>
          <a:blip r:embed="rId2"/>
          <a:stretch>
            <a:fillRect/>
          </a:stretch>
        </p:blipFill>
        <p:spPr>
          <a:xfrm>
            <a:off x="10789913" y="128097"/>
            <a:ext cx="1097287" cy="690166"/>
          </a:xfrm>
          <a:prstGeom prst="rect">
            <a:avLst/>
          </a:prstGeom>
        </p:spPr>
      </p:pic>
      <p:sp>
        <p:nvSpPr>
          <p:cNvPr id="8" name="CasellaDiTesto 7">
            <a:extLst>
              <a:ext uri="{FF2B5EF4-FFF2-40B4-BE49-F238E27FC236}">
                <a16:creationId xmlns:a16="http://schemas.microsoft.com/office/drawing/2014/main" id="{F29A9EC7-85B5-D318-B7D2-376C4C085433}"/>
              </a:ext>
            </a:extLst>
          </p:cNvPr>
          <p:cNvSpPr txBox="1"/>
          <p:nvPr/>
        </p:nvSpPr>
        <p:spPr>
          <a:xfrm>
            <a:off x="171301" y="2630308"/>
            <a:ext cx="8582582" cy="2308324"/>
          </a:xfrm>
          <a:prstGeom prst="rect">
            <a:avLst/>
          </a:prstGeom>
          <a:noFill/>
        </p:spPr>
        <p:txBody>
          <a:bodyPr wrap="square">
            <a:spAutoFit/>
          </a:bodyPr>
          <a:lstStyle/>
          <a:p>
            <a:endParaRPr lang="it-IT" sz="1600" dirty="0"/>
          </a:p>
          <a:p>
            <a:r>
              <a:rPr lang="it-IT" sz="1600" dirty="0"/>
              <a:t>In </a:t>
            </a:r>
            <a:r>
              <a:rPr lang="it-IT" sz="1600" dirty="0" err="1"/>
              <a:t>anammnesi</a:t>
            </a:r>
            <a:r>
              <a:rPr lang="it-IT" sz="1600" dirty="0"/>
              <a:t>: </a:t>
            </a:r>
            <a:r>
              <a:rPr lang="it-IT" sz="1600" u="sng" dirty="0"/>
              <a:t>epatopatia cronica </a:t>
            </a:r>
            <a:r>
              <a:rPr lang="it-IT" sz="1600" dirty="0"/>
              <a:t>su base metabolica (riferisce riscontro di varici esofagee F1 in fase di valutazione </a:t>
            </a:r>
            <a:r>
              <a:rPr lang="it-IT" sz="1600" dirty="0" err="1"/>
              <a:t>pre</a:t>
            </a:r>
            <a:r>
              <a:rPr lang="it-IT" sz="1600" dirty="0"/>
              <a:t> intervento bariatrico, non più evidenti nelle EGDS successive di controllo), </a:t>
            </a:r>
            <a:r>
              <a:rPr lang="it-IT" sz="1600" u="sng" dirty="0"/>
              <a:t>ipertensione arteriosa</a:t>
            </a:r>
            <a:r>
              <a:rPr lang="it-IT" sz="1600" dirty="0"/>
              <a:t>, </a:t>
            </a:r>
            <a:r>
              <a:rPr lang="it-IT" sz="1600" u="sng" dirty="0"/>
              <a:t>dislipidemia mista</a:t>
            </a:r>
            <a:r>
              <a:rPr lang="it-IT" sz="1600" dirty="0"/>
              <a:t>, ipertrofia prostatica benigna, </a:t>
            </a:r>
            <a:r>
              <a:rPr lang="it-IT" sz="1600" u="sng" dirty="0"/>
              <a:t>OSAS in terapia con CPAP</a:t>
            </a:r>
            <a:r>
              <a:rPr lang="it-IT" sz="1600" dirty="0"/>
              <a:t>. </a:t>
            </a:r>
            <a:r>
              <a:rPr lang="it-IT" sz="1600" u="sng" dirty="0"/>
              <a:t>Fibrillazione atriale cronica</a:t>
            </a:r>
            <a:r>
              <a:rPr lang="it-IT" sz="1600" dirty="0"/>
              <a:t>. No diabete prima dell'intervento di sleeve </a:t>
            </a:r>
            <a:r>
              <a:rPr lang="it-IT" sz="1600" dirty="0" err="1"/>
              <a:t>gastrectomy</a:t>
            </a:r>
            <a:r>
              <a:rPr lang="it-IT" sz="1600" dirty="0"/>
              <a:t>.</a:t>
            </a:r>
          </a:p>
          <a:p>
            <a:r>
              <a:rPr lang="it-IT" sz="1600" dirty="0"/>
              <a:t> </a:t>
            </a:r>
          </a:p>
          <a:p>
            <a:r>
              <a:rPr lang="it-IT" sz="1600" dirty="0"/>
              <a:t>Riscontro di </a:t>
            </a:r>
            <a:r>
              <a:rPr lang="it-IT" sz="1600" u="sng" dirty="0"/>
              <a:t>iperglicemia negli ultimi mesi</a:t>
            </a:r>
            <a:r>
              <a:rPr lang="it-IT" sz="1600" dirty="0"/>
              <a:t>, per cui il MMG ha prescritto terapia con metformina.</a:t>
            </a:r>
          </a:p>
          <a:p>
            <a:pPr>
              <a:buNone/>
            </a:pPr>
            <a:endParaRPr lang="it-IT" sz="1600" dirty="0"/>
          </a:p>
        </p:txBody>
      </p:sp>
      <p:sp>
        <p:nvSpPr>
          <p:cNvPr id="10" name="CasellaDiTesto 9">
            <a:extLst>
              <a:ext uri="{FF2B5EF4-FFF2-40B4-BE49-F238E27FC236}">
                <a16:creationId xmlns:a16="http://schemas.microsoft.com/office/drawing/2014/main" id="{A967C400-F256-5CE4-D298-1405228255F1}"/>
              </a:ext>
            </a:extLst>
          </p:cNvPr>
          <p:cNvSpPr txBox="1"/>
          <p:nvPr/>
        </p:nvSpPr>
        <p:spPr>
          <a:xfrm>
            <a:off x="203200" y="40294"/>
            <a:ext cx="6096000" cy="593047"/>
          </a:xfrm>
          <a:prstGeom prst="rect">
            <a:avLst/>
          </a:prstGeom>
          <a:noFill/>
        </p:spPr>
        <p:txBody>
          <a:bodyPr wrap="square">
            <a:spAutoFit/>
          </a:bodyPr>
          <a:lstStyle/>
          <a:p>
            <a:pPr>
              <a:lnSpc>
                <a:spcPct val="150000"/>
              </a:lnSpc>
            </a:pPr>
            <a:r>
              <a:rPr lang="it-IT" sz="2400" kern="100" dirty="0">
                <a:latin typeface="Aptos" panose="020B0004020202020204" pitchFamily="34" charset="0"/>
                <a:ea typeface="NSimSun" panose="02010609030101010101" pitchFamily="49" charset="-122"/>
                <a:cs typeface="Lucida Sans" panose="020B0602030504020204" pitchFamily="34" charset="0"/>
              </a:rPr>
              <a:t>Vincenzo,</a:t>
            </a:r>
            <a:r>
              <a:rPr lang="it-IT" sz="2400" kern="100" dirty="0">
                <a:effectLst/>
                <a:latin typeface="Aptos" panose="020B0004020202020204" pitchFamily="34" charset="0"/>
                <a:ea typeface="NSimSun" panose="02010609030101010101" pitchFamily="49" charset="-122"/>
                <a:cs typeface="Lucida Sans" panose="020B0602030504020204" pitchFamily="34" charset="0"/>
              </a:rPr>
              <a:t>  72 </a:t>
            </a:r>
            <a:r>
              <a:rPr lang="it-IT" sz="2400" kern="100" dirty="0">
                <a:latin typeface="Aptos" panose="020B0004020202020204" pitchFamily="34" charset="0"/>
                <a:ea typeface="NSimSun" panose="02010609030101010101" pitchFamily="49" charset="-122"/>
                <a:cs typeface="Lucida Sans" panose="020B0602030504020204" pitchFamily="34" charset="0"/>
              </a:rPr>
              <a:t>aa -  </a:t>
            </a:r>
            <a:r>
              <a:rPr lang="it-IT" sz="2400" b="1" kern="100" dirty="0">
                <a:latin typeface="Aptos" panose="020B0004020202020204" pitchFamily="34" charset="0"/>
                <a:ea typeface="NSimSun" panose="02010609030101010101" pitchFamily="49" charset="-122"/>
                <a:cs typeface="Lucida Sans" panose="020B0602030504020204" pitchFamily="34" charset="0"/>
              </a:rPr>
              <a:t>Prima visita 12/03/2025</a:t>
            </a:r>
            <a:endParaRPr lang="it-IT" sz="2400" kern="100" dirty="0">
              <a:latin typeface="Aptos" panose="020B0004020202020204" pitchFamily="34" charset="0"/>
              <a:ea typeface="NSimSun" panose="02010609030101010101" pitchFamily="49" charset="-122"/>
              <a:cs typeface="Lucida Sans" panose="020B0602030504020204" pitchFamily="34" charset="0"/>
            </a:endParaRPr>
          </a:p>
        </p:txBody>
      </p:sp>
      <p:sp>
        <p:nvSpPr>
          <p:cNvPr id="12" name="CasellaDiTesto 11">
            <a:extLst>
              <a:ext uri="{FF2B5EF4-FFF2-40B4-BE49-F238E27FC236}">
                <a16:creationId xmlns:a16="http://schemas.microsoft.com/office/drawing/2014/main" id="{30B514B3-FF2F-F8A7-87F2-1E1A66A702A8}"/>
              </a:ext>
            </a:extLst>
          </p:cNvPr>
          <p:cNvSpPr txBox="1"/>
          <p:nvPr/>
        </p:nvSpPr>
        <p:spPr>
          <a:xfrm>
            <a:off x="8641351" y="2876529"/>
            <a:ext cx="3245849" cy="1815882"/>
          </a:xfrm>
          <a:prstGeom prst="rect">
            <a:avLst/>
          </a:prstGeom>
          <a:noFill/>
          <a:ln>
            <a:solidFill>
              <a:schemeClr val="tx1">
                <a:lumMod val="50000"/>
                <a:lumOff val="50000"/>
              </a:schemeClr>
            </a:solidFill>
          </a:ln>
        </p:spPr>
        <p:txBody>
          <a:bodyPr wrap="square">
            <a:spAutoFit/>
          </a:bodyPr>
          <a:lstStyle/>
          <a:p>
            <a:pPr>
              <a:buNone/>
            </a:pPr>
            <a:r>
              <a:rPr lang="it-IT" sz="1600" b="1" kern="100" dirty="0">
                <a:effectLst/>
                <a:latin typeface="Aptos" panose="020B0004020202020204" pitchFamily="34" charset="0"/>
                <a:ea typeface="NSimSun" panose="02010609030101010101" pitchFamily="49" charset="-122"/>
                <a:cs typeface="Lucida Sans" panose="020B0602030504020204" pitchFamily="34" charset="0"/>
              </a:rPr>
              <a:t>TERAPIA DOMICILIARE</a:t>
            </a:r>
          </a:p>
          <a:p>
            <a:pPr>
              <a:buNone/>
            </a:pPr>
            <a:r>
              <a:rPr lang="it-IT" sz="1600" kern="100" dirty="0">
                <a:latin typeface="Aptos" panose="020B0004020202020204" pitchFamily="34" charset="0"/>
                <a:ea typeface="NSimSun" panose="02010609030101010101" pitchFamily="49" charset="-122"/>
                <a:cs typeface="Lucida Sans" panose="020B0602030504020204" pitchFamily="34" charset="0"/>
              </a:rPr>
              <a:t>Acido folico 5 mg die</a:t>
            </a:r>
            <a:endParaRPr lang="it-IT" sz="1600" kern="100" dirty="0">
              <a:effectLst/>
              <a:latin typeface="Aptos" panose="020B0004020202020204" pitchFamily="34" charset="0"/>
              <a:ea typeface="NSimSun" panose="02010609030101010101" pitchFamily="49" charset="-122"/>
              <a:cs typeface="Lucida Sans" panose="020B0602030504020204" pitchFamily="34" charset="0"/>
            </a:endParaRPr>
          </a:p>
          <a:p>
            <a:pPr>
              <a:buNone/>
            </a:pPr>
            <a:r>
              <a:rPr lang="it-IT" sz="1600" kern="100" dirty="0">
                <a:latin typeface="Aptos" panose="020B0004020202020204" pitchFamily="34" charset="0"/>
                <a:ea typeface="NSimSun" panose="02010609030101010101" pitchFamily="49" charset="-122"/>
                <a:cs typeface="Lucida Sans" panose="020B0602030504020204" pitchFamily="34" charset="0"/>
              </a:rPr>
              <a:t>Colecalciferolo 25.000 UI/15 gg</a:t>
            </a:r>
          </a:p>
          <a:p>
            <a:pPr>
              <a:buNone/>
            </a:pPr>
            <a:r>
              <a:rPr lang="it-IT" sz="1600" kern="100" dirty="0">
                <a:effectLst/>
                <a:latin typeface="Aptos" panose="020B0004020202020204" pitchFamily="34" charset="0"/>
                <a:ea typeface="NSimSun" panose="02010609030101010101" pitchFamily="49" charset="-122"/>
                <a:cs typeface="Lucida Sans" panose="020B0602030504020204" pitchFamily="34" charset="0"/>
              </a:rPr>
              <a:t>Simvastatina 20 mg </a:t>
            </a:r>
          </a:p>
          <a:p>
            <a:pPr>
              <a:buNone/>
            </a:pPr>
            <a:r>
              <a:rPr lang="it-IT" sz="1600" kern="100" dirty="0">
                <a:latin typeface="Aptos" panose="020B0004020202020204" pitchFamily="34" charset="0"/>
                <a:ea typeface="NSimSun" panose="02010609030101010101" pitchFamily="49" charset="-122"/>
                <a:cs typeface="Lucida Sans" panose="020B0602030504020204" pitchFamily="34" charset="0"/>
              </a:rPr>
              <a:t>Pantoprazolo 20 mg </a:t>
            </a:r>
          </a:p>
          <a:p>
            <a:pPr>
              <a:buNone/>
            </a:pPr>
            <a:r>
              <a:rPr lang="it-IT" sz="1600" kern="100" dirty="0" err="1">
                <a:latin typeface="Aptos" panose="020B0004020202020204" pitchFamily="34" charset="0"/>
                <a:ea typeface="NSimSun" panose="02010609030101010101" pitchFamily="49" charset="-122"/>
                <a:cs typeface="Lucida Sans" panose="020B0602030504020204" pitchFamily="34" charset="0"/>
              </a:rPr>
              <a:t>Rivaroxaban</a:t>
            </a:r>
            <a:r>
              <a:rPr lang="it-IT" sz="1600" kern="100" dirty="0">
                <a:latin typeface="Aptos" panose="020B0004020202020204" pitchFamily="34" charset="0"/>
                <a:ea typeface="NSimSun" panose="02010609030101010101" pitchFamily="49" charset="-122"/>
                <a:cs typeface="Lucida Sans" panose="020B0602030504020204" pitchFamily="34" charset="0"/>
              </a:rPr>
              <a:t> 20 mg </a:t>
            </a:r>
          </a:p>
          <a:p>
            <a:pPr>
              <a:buNone/>
            </a:pPr>
            <a:r>
              <a:rPr lang="it-IT" sz="1600" kern="100" dirty="0">
                <a:latin typeface="Aptos" panose="020B0004020202020204" pitchFamily="34" charset="0"/>
                <a:ea typeface="NSimSun" panose="02010609030101010101" pitchFamily="49" charset="-122"/>
                <a:cs typeface="Lucida Sans" panose="020B0602030504020204" pitchFamily="34" charset="0"/>
              </a:rPr>
              <a:t>Metformina RP 500 mg x 2 </a:t>
            </a:r>
          </a:p>
        </p:txBody>
      </p:sp>
      <p:sp>
        <p:nvSpPr>
          <p:cNvPr id="16" name="CasellaDiTesto 15">
            <a:extLst>
              <a:ext uri="{FF2B5EF4-FFF2-40B4-BE49-F238E27FC236}">
                <a16:creationId xmlns:a16="http://schemas.microsoft.com/office/drawing/2014/main" id="{FFEAEAE8-5D96-4758-A141-4C34C8FFF597}"/>
              </a:ext>
            </a:extLst>
          </p:cNvPr>
          <p:cNvSpPr txBox="1"/>
          <p:nvPr/>
        </p:nvSpPr>
        <p:spPr>
          <a:xfrm>
            <a:off x="203200" y="5184853"/>
            <a:ext cx="11684000" cy="1323439"/>
          </a:xfrm>
          <a:prstGeom prst="rect">
            <a:avLst/>
          </a:prstGeom>
          <a:noFill/>
          <a:ln>
            <a:solidFill>
              <a:schemeClr val="tx1">
                <a:lumMod val="50000"/>
                <a:lumOff val="50000"/>
              </a:schemeClr>
            </a:solidFill>
          </a:ln>
        </p:spPr>
        <p:txBody>
          <a:bodyPr wrap="square">
            <a:spAutoFit/>
          </a:bodyPr>
          <a:lstStyle/>
          <a:p>
            <a:pPr>
              <a:buNone/>
            </a:pPr>
            <a:r>
              <a:rPr lang="it-IT" sz="1600" kern="100" dirty="0">
                <a:effectLst/>
                <a:ea typeface="NSimSun" panose="02010609030101010101" pitchFamily="49" charset="-122"/>
                <a:cs typeface="Lucida Sans" panose="020B0602030504020204" pitchFamily="34" charset="0"/>
              </a:rPr>
              <a:t>Si prescrive </a:t>
            </a:r>
          </a:p>
          <a:p>
            <a:pPr>
              <a:buNone/>
            </a:pPr>
            <a:r>
              <a:rPr lang="it-IT" sz="1600" kern="100" dirty="0" err="1">
                <a:effectLst/>
                <a:ea typeface="NSimSun" panose="02010609030101010101" pitchFamily="49" charset="-122"/>
                <a:cs typeface="Lucida Sans" panose="020B0602030504020204" pitchFamily="34" charset="0"/>
              </a:rPr>
              <a:t>Liraglutide</a:t>
            </a:r>
            <a:r>
              <a:rPr lang="it-IT" sz="1600" kern="100" dirty="0">
                <a:effectLst/>
                <a:ea typeface="NSimSun" panose="02010609030101010101" pitchFamily="49" charset="-122"/>
                <a:cs typeface="Lucida Sans" panose="020B0602030504020204" pitchFamily="34" charset="0"/>
              </a:rPr>
              <a:t> 1 volta al giorno al mattino per via sottocutanea al seguente dosaggio:</a:t>
            </a:r>
          </a:p>
          <a:p>
            <a:pPr>
              <a:buNone/>
            </a:pPr>
            <a:r>
              <a:rPr lang="it-IT" sz="1600" kern="100" dirty="0">
                <a:effectLst/>
                <a:ea typeface="NSimSun" panose="02010609030101010101" pitchFamily="49" charset="-122"/>
                <a:cs typeface="Lucida Sans" panose="020B0602030504020204" pitchFamily="34" charset="0"/>
              </a:rPr>
              <a:t>- 0.6 mg al giorno per 1 settimana</a:t>
            </a:r>
          </a:p>
          <a:p>
            <a:pPr>
              <a:buNone/>
            </a:pPr>
            <a:r>
              <a:rPr lang="it-IT" sz="1600" kern="100" dirty="0">
                <a:effectLst/>
                <a:ea typeface="NSimSun" panose="02010609030101010101" pitchFamily="49" charset="-122"/>
                <a:cs typeface="Lucida Sans" panose="020B0602030504020204" pitchFamily="34" charset="0"/>
              </a:rPr>
              <a:t>- poi aumentare a 1.2 mg per 1 settimana</a:t>
            </a:r>
          </a:p>
          <a:p>
            <a:r>
              <a:rPr lang="it-IT" sz="1600" kern="100" dirty="0">
                <a:effectLst/>
                <a:ea typeface="NSimSun" panose="02010609030101010101" pitchFamily="49" charset="-122"/>
                <a:cs typeface="Lucida Sans" panose="020B0602030504020204" pitchFamily="34" charset="0"/>
              </a:rPr>
              <a:t>- poi aumentare a 1.8 mg al giorno fino al controllo (se effetti collaterali non tollerati può tornare al dosaggio di 1.2 mg</a:t>
            </a:r>
          </a:p>
        </p:txBody>
      </p:sp>
      <p:sp>
        <p:nvSpPr>
          <p:cNvPr id="5" name="CasellaDiTesto 4">
            <a:extLst>
              <a:ext uri="{FF2B5EF4-FFF2-40B4-BE49-F238E27FC236}">
                <a16:creationId xmlns:a16="http://schemas.microsoft.com/office/drawing/2014/main" id="{78C2E2A0-9AFD-99BB-614E-66967D798767}"/>
              </a:ext>
            </a:extLst>
          </p:cNvPr>
          <p:cNvSpPr txBox="1"/>
          <p:nvPr/>
        </p:nvSpPr>
        <p:spPr>
          <a:xfrm>
            <a:off x="171301" y="826731"/>
            <a:ext cx="11014819" cy="2062103"/>
          </a:xfrm>
          <a:prstGeom prst="rect">
            <a:avLst/>
          </a:prstGeom>
          <a:noFill/>
        </p:spPr>
        <p:txBody>
          <a:bodyPr wrap="square">
            <a:spAutoFit/>
          </a:bodyPr>
          <a:lstStyle/>
          <a:p>
            <a:r>
              <a:rPr lang="it-IT" sz="1600" dirty="0"/>
              <a:t>Paziente sottoposto a Sleeve </a:t>
            </a:r>
            <a:r>
              <a:rPr lang="it-IT" sz="1600" dirty="0" err="1"/>
              <a:t>Gastrectomy</a:t>
            </a:r>
            <a:r>
              <a:rPr lang="it-IT" sz="1600" dirty="0"/>
              <a:t> nel 2016 </a:t>
            </a:r>
          </a:p>
          <a:p>
            <a:endParaRPr lang="it-IT" sz="1600" dirty="0"/>
          </a:p>
          <a:p>
            <a:r>
              <a:rPr lang="it-IT" sz="1600" dirty="0"/>
              <a:t>A. Fisiologica: ex fumatore da circa 15 anni. Alvo alterno. Diuresi fisiologica. Alcolici: mezzo bicchiere di vino a pranzo.</a:t>
            </a:r>
          </a:p>
          <a:p>
            <a:r>
              <a:rPr lang="it-IT" sz="1600" dirty="0"/>
              <a:t>A. Patologica: ICH per ernia inguinale sx e per fistola lombosacrale</a:t>
            </a:r>
          </a:p>
          <a:p>
            <a:r>
              <a:rPr lang="it-IT" sz="1600" dirty="0"/>
              <a:t>A. Familiare: Padre ICTUS a 65 anni circa. 1 fratello con FA.</a:t>
            </a:r>
          </a:p>
          <a:p>
            <a:endParaRPr lang="it-IT" sz="1600" dirty="0"/>
          </a:p>
          <a:p>
            <a:r>
              <a:rPr lang="it-IT" sz="1600" dirty="0"/>
              <a:t>Peso </a:t>
            </a:r>
            <a:r>
              <a:rPr lang="it-IT" sz="1600" dirty="0" err="1"/>
              <a:t>pre</a:t>
            </a:r>
            <a:r>
              <a:rPr lang="it-IT" sz="1600" dirty="0"/>
              <a:t>-intervento 128 Kg. Peso minimo raggiunto 82 Kg (circa un anno dopo). </a:t>
            </a:r>
          </a:p>
          <a:p>
            <a:r>
              <a:rPr lang="it-IT" sz="1600" dirty="0" err="1"/>
              <a:t>Regain</a:t>
            </a:r>
            <a:r>
              <a:rPr lang="it-IT" sz="1600" dirty="0"/>
              <a:t> ponderale da un anno (Peso attuale: 104 Kg)</a:t>
            </a:r>
          </a:p>
        </p:txBody>
      </p:sp>
    </p:spTree>
    <p:extLst>
      <p:ext uri="{BB962C8B-B14F-4D97-AF65-F5344CB8AC3E}">
        <p14:creationId xmlns:p14="http://schemas.microsoft.com/office/powerpoint/2010/main" val="2320775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1" name="Gruppo 50">
            <a:extLst>
              <a:ext uri="{FF2B5EF4-FFF2-40B4-BE49-F238E27FC236}">
                <a16:creationId xmlns:a16="http://schemas.microsoft.com/office/drawing/2014/main" id="{B63903F5-6FEC-DFFD-6123-3989CAD68D02}"/>
              </a:ext>
            </a:extLst>
          </p:cNvPr>
          <p:cNvGrpSpPr/>
          <p:nvPr/>
        </p:nvGrpSpPr>
        <p:grpSpPr>
          <a:xfrm>
            <a:off x="5006845" y="88900"/>
            <a:ext cx="6899576" cy="6247084"/>
            <a:chOff x="5704949" y="553826"/>
            <a:chExt cx="6094213" cy="5443868"/>
          </a:xfrm>
        </p:grpSpPr>
        <p:pic>
          <p:nvPicPr>
            <p:cNvPr id="37" name="Immagine5">
              <a:extLst>
                <a:ext uri="{FF2B5EF4-FFF2-40B4-BE49-F238E27FC236}">
                  <a16:creationId xmlns:a16="http://schemas.microsoft.com/office/drawing/2014/main" id="{84FE8DAE-FB96-4431-4BEB-6D43EAA9073F}"/>
                </a:ext>
              </a:extLst>
            </p:cNvPr>
            <p:cNvPicPr>
              <a:picLocks noChangeAspect="1"/>
            </p:cNvPicPr>
            <p:nvPr/>
          </p:nvPicPr>
          <p:blipFill>
            <a:blip r:embed="rId2"/>
            <a:srcRect l="73184"/>
            <a:stretch>
              <a:fillRect/>
            </a:stretch>
          </p:blipFill>
          <p:spPr bwMode="auto">
            <a:xfrm>
              <a:off x="9728285" y="553826"/>
              <a:ext cx="2070877" cy="5443868"/>
            </a:xfrm>
            <a:prstGeom prst="rect">
              <a:avLst/>
            </a:prstGeom>
            <a:noFill/>
          </p:spPr>
        </p:pic>
        <p:grpSp>
          <p:nvGrpSpPr>
            <p:cNvPr id="50" name="Gruppo 49">
              <a:extLst>
                <a:ext uri="{FF2B5EF4-FFF2-40B4-BE49-F238E27FC236}">
                  <a16:creationId xmlns:a16="http://schemas.microsoft.com/office/drawing/2014/main" id="{D5B47AE4-3749-E3F2-F8AA-2420DAD493E7}"/>
                </a:ext>
              </a:extLst>
            </p:cNvPr>
            <p:cNvGrpSpPr/>
            <p:nvPr/>
          </p:nvGrpSpPr>
          <p:grpSpPr>
            <a:xfrm>
              <a:off x="5704949" y="553826"/>
              <a:ext cx="4045297" cy="5443868"/>
              <a:chOff x="5720700" y="1091572"/>
              <a:chExt cx="4045297" cy="5443868"/>
            </a:xfrm>
          </p:grpSpPr>
          <p:pic>
            <p:nvPicPr>
              <p:cNvPr id="48" name="Immagine5">
                <a:extLst>
                  <a:ext uri="{FF2B5EF4-FFF2-40B4-BE49-F238E27FC236}">
                    <a16:creationId xmlns:a16="http://schemas.microsoft.com/office/drawing/2014/main" id="{3B9C20D5-D612-1A60-560C-5BC8F862DA0B}"/>
                  </a:ext>
                </a:extLst>
              </p:cNvPr>
              <p:cNvPicPr>
                <a:picLocks noChangeAspect="1"/>
              </p:cNvPicPr>
              <p:nvPr/>
            </p:nvPicPr>
            <p:blipFill>
              <a:blip r:embed="rId2"/>
              <a:srcRect r="47619"/>
              <a:stretch>
                <a:fillRect/>
              </a:stretch>
            </p:blipFill>
            <p:spPr bwMode="auto">
              <a:xfrm>
                <a:off x="5720700" y="1091572"/>
                <a:ext cx="4045297" cy="5443868"/>
              </a:xfrm>
              <a:prstGeom prst="rect">
                <a:avLst/>
              </a:prstGeom>
              <a:noFill/>
            </p:spPr>
          </p:pic>
          <p:sp>
            <p:nvSpPr>
              <p:cNvPr id="38" name="CasellaDiTesto 37">
                <a:extLst>
                  <a:ext uri="{FF2B5EF4-FFF2-40B4-BE49-F238E27FC236}">
                    <a16:creationId xmlns:a16="http://schemas.microsoft.com/office/drawing/2014/main" id="{F93C4EA6-3EF0-EB03-6EB7-5E8EA7C6AADF}"/>
                  </a:ext>
                </a:extLst>
              </p:cNvPr>
              <p:cNvSpPr txBox="1"/>
              <p:nvPr/>
            </p:nvSpPr>
            <p:spPr>
              <a:xfrm>
                <a:off x="9443917" y="1306155"/>
                <a:ext cx="159068" cy="110633"/>
              </a:xfrm>
              <a:prstGeom prst="rect">
                <a:avLst/>
              </a:prstGeom>
              <a:solidFill>
                <a:srgbClr val="CFD0D4"/>
              </a:solidFill>
            </p:spPr>
            <p:txBody>
              <a:bodyPr wrap="square" rtlCol="0">
                <a:spAutoFit/>
              </a:bodyPr>
              <a:lstStyle/>
              <a:p>
                <a:endParaRPr lang="it-IT" dirty="0"/>
              </a:p>
            </p:txBody>
          </p:sp>
          <p:sp>
            <p:nvSpPr>
              <p:cNvPr id="39" name="CasellaDiTesto 38">
                <a:extLst>
                  <a:ext uri="{FF2B5EF4-FFF2-40B4-BE49-F238E27FC236}">
                    <a16:creationId xmlns:a16="http://schemas.microsoft.com/office/drawing/2014/main" id="{DA584E9D-EFF5-7E97-1CEB-CFC1171B1E5A}"/>
                  </a:ext>
                </a:extLst>
              </p:cNvPr>
              <p:cNvSpPr txBox="1"/>
              <p:nvPr/>
            </p:nvSpPr>
            <p:spPr>
              <a:xfrm>
                <a:off x="9126191" y="1306154"/>
                <a:ext cx="159068" cy="110633"/>
              </a:xfrm>
              <a:prstGeom prst="rect">
                <a:avLst/>
              </a:prstGeom>
              <a:solidFill>
                <a:srgbClr val="CFD0D4"/>
              </a:solidFill>
            </p:spPr>
            <p:txBody>
              <a:bodyPr wrap="square" rtlCol="0">
                <a:spAutoFit/>
              </a:bodyPr>
              <a:lstStyle/>
              <a:p>
                <a:endParaRPr lang="it-IT" dirty="0"/>
              </a:p>
            </p:txBody>
          </p:sp>
        </p:grpSp>
      </p:grpSp>
      <p:sp>
        <p:nvSpPr>
          <p:cNvPr id="9" name="Ovale 8">
            <a:extLst>
              <a:ext uri="{FF2B5EF4-FFF2-40B4-BE49-F238E27FC236}">
                <a16:creationId xmlns:a16="http://schemas.microsoft.com/office/drawing/2014/main" id="{2F7E939F-C451-770D-8553-7F749801DF4B}"/>
              </a:ext>
            </a:extLst>
          </p:cNvPr>
          <p:cNvSpPr/>
          <p:nvPr/>
        </p:nvSpPr>
        <p:spPr>
          <a:xfrm>
            <a:off x="11155437" y="1311301"/>
            <a:ext cx="642057" cy="504533"/>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10" name="Ovale 9">
            <a:extLst>
              <a:ext uri="{FF2B5EF4-FFF2-40B4-BE49-F238E27FC236}">
                <a16:creationId xmlns:a16="http://schemas.microsoft.com/office/drawing/2014/main" id="{707071C9-41C0-C509-FB75-C09682A8DAE8}"/>
              </a:ext>
            </a:extLst>
          </p:cNvPr>
          <p:cNvSpPr/>
          <p:nvPr/>
        </p:nvSpPr>
        <p:spPr>
          <a:xfrm>
            <a:off x="7462527" y="1349342"/>
            <a:ext cx="597852" cy="43225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grpSp>
        <p:nvGrpSpPr>
          <p:cNvPr id="35" name="Gruppo 34">
            <a:extLst>
              <a:ext uri="{FF2B5EF4-FFF2-40B4-BE49-F238E27FC236}">
                <a16:creationId xmlns:a16="http://schemas.microsoft.com/office/drawing/2014/main" id="{07D58578-75BF-3551-62D6-99A253772F3F}"/>
              </a:ext>
            </a:extLst>
          </p:cNvPr>
          <p:cNvGrpSpPr/>
          <p:nvPr/>
        </p:nvGrpSpPr>
        <p:grpSpPr>
          <a:xfrm>
            <a:off x="12333" y="4551101"/>
            <a:ext cx="4878642" cy="1867269"/>
            <a:chOff x="33598" y="4551100"/>
            <a:chExt cx="4878642" cy="1403177"/>
          </a:xfrm>
        </p:grpSpPr>
        <p:sp>
          <p:nvSpPr>
            <p:cNvPr id="16" name="CasellaDiTesto 15">
              <a:extLst>
                <a:ext uri="{FF2B5EF4-FFF2-40B4-BE49-F238E27FC236}">
                  <a16:creationId xmlns:a16="http://schemas.microsoft.com/office/drawing/2014/main" id="{021B7C26-782C-3A35-024F-8C9E0AFB8E5B}"/>
                </a:ext>
              </a:extLst>
            </p:cNvPr>
            <p:cNvSpPr txBox="1"/>
            <p:nvPr/>
          </p:nvSpPr>
          <p:spPr>
            <a:xfrm>
              <a:off x="33598" y="4551100"/>
              <a:ext cx="4878642" cy="1179536"/>
            </a:xfrm>
            <a:prstGeom prst="rect">
              <a:avLst/>
            </a:prstGeom>
            <a:noFill/>
          </p:spPr>
          <p:txBody>
            <a:bodyPr wrap="square">
              <a:spAutoFit/>
            </a:bodyPr>
            <a:lstStyle/>
            <a:p>
              <a:r>
                <a:rPr lang="it-IT" sz="1600" b="1" dirty="0"/>
                <a:t>3/6/2025</a:t>
              </a:r>
            </a:p>
            <a:p>
              <a:r>
                <a:rPr lang="it-IT" sz="1600" dirty="0">
                  <a:solidFill>
                    <a:srgbClr val="FF0000"/>
                  </a:solidFill>
                </a:rPr>
                <a:t>Calo ponderale di altri 5 kg, complessivo 23 kg</a:t>
              </a:r>
            </a:p>
            <a:p>
              <a:r>
                <a:rPr lang="it-IT" sz="1600" dirty="0">
                  <a:solidFill>
                    <a:srgbClr val="FF0000"/>
                  </a:solidFill>
                </a:rPr>
                <a:t>Riduzione CV 23 cm</a:t>
              </a:r>
              <a:r>
                <a:rPr lang="it-IT" sz="1600" dirty="0"/>
                <a:t> - BMI 26,3 Kg/m2</a:t>
              </a:r>
            </a:p>
            <a:p>
              <a:r>
                <a:rPr lang="it-IT" sz="1600" dirty="0" err="1">
                  <a:highlight>
                    <a:srgbClr val="FFFF00"/>
                  </a:highlight>
                </a:rPr>
                <a:t>Fibroscan</a:t>
              </a:r>
              <a:r>
                <a:rPr lang="it-IT" sz="1600" dirty="0">
                  <a:highlight>
                    <a:srgbClr val="FFFF00"/>
                  </a:highlight>
                </a:rPr>
                <a:t> eseguito 3/6/2025: </a:t>
              </a:r>
            </a:p>
            <a:p>
              <a:r>
                <a:rPr lang="it-IT" sz="1600" dirty="0">
                  <a:highlight>
                    <a:srgbClr val="FFFF00"/>
                  </a:highlight>
                  <a:sym typeface="Wingdings" panose="05000000000000000000" pitchFamily="2" charset="2"/>
                </a:rPr>
                <a:t>CAP 165 </a:t>
              </a:r>
              <a:r>
                <a:rPr lang="it-IT" sz="1600" dirty="0" err="1">
                  <a:highlight>
                    <a:srgbClr val="FFFF00"/>
                  </a:highlight>
                  <a:sym typeface="Wingdings" panose="05000000000000000000" pitchFamily="2" charset="2"/>
                </a:rPr>
                <a:t>Db</a:t>
              </a:r>
              <a:r>
                <a:rPr lang="it-IT" sz="1600" dirty="0">
                  <a:highlight>
                    <a:srgbClr val="FFFF00"/>
                  </a:highlight>
                  <a:sym typeface="Wingdings" panose="05000000000000000000" pitchFamily="2" charset="2"/>
                </a:rPr>
                <a:t>/M  </a:t>
              </a:r>
              <a:r>
                <a:rPr lang="it-IT" sz="1600" dirty="0" err="1">
                  <a:highlight>
                    <a:srgbClr val="FFFF00"/>
                  </a:highlight>
                  <a:sym typeface="Wingdings" panose="05000000000000000000" pitchFamily="2" charset="2"/>
                </a:rPr>
                <a:t>Stiffness</a:t>
              </a:r>
              <a:r>
                <a:rPr lang="it-IT" sz="1600" dirty="0">
                  <a:highlight>
                    <a:srgbClr val="FFFF00"/>
                  </a:highlight>
                  <a:sym typeface="Wingdings" panose="05000000000000000000" pitchFamily="2" charset="2"/>
                </a:rPr>
                <a:t> 5,2 </a:t>
              </a:r>
              <a:r>
                <a:rPr lang="it-IT" sz="1600" dirty="0" err="1">
                  <a:highlight>
                    <a:srgbClr val="FFFF00"/>
                  </a:highlight>
                  <a:sym typeface="Wingdings" panose="05000000000000000000" pitchFamily="2" charset="2"/>
                </a:rPr>
                <a:t>kPa</a:t>
              </a:r>
              <a:endParaRPr lang="it-IT" sz="1600" dirty="0">
                <a:highlight>
                  <a:srgbClr val="FFFF00"/>
                </a:highlight>
                <a:sym typeface="Wingdings" panose="05000000000000000000" pitchFamily="2" charset="2"/>
              </a:endParaRPr>
            </a:p>
            <a:p>
              <a:endParaRPr lang="it-IT" sz="1600" dirty="0">
                <a:highlight>
                  <a:srgbClr val="FFFF00"/>
                </a:highlight>
              </a:endParaRPr>
            </a:p>
          </p:txBody>
        </p:sp>
        <p:sp>
          <p:nvSpPr>
            <p:cNvPr id="23" name="CasellaDiTesto 22">
              <a:extLst>
                <a:ext uri="{FF2B5EF4-FFF2-40B4-BE49-F238E27FC236}">
                  <a16:creationId xmlns:a16="http://schemas.microsoft.com/office/drawing/2014/main" id="{C96828AD-3D4F-A6FE-262B-9EF920DAC9FB}"/>
                </a:ext>
              </a:extLst>
            </p:cNvPr>
            <p:cNvSpPr txBox="1"/>
            <p:nvPr/>
          </p:nvSpPr>
          <p:spPr>
            <a:xfrm>
              <a:off x="149468" y="5699867"/>
              <a:ext cx="4186251" cy="254410"/>
            </a:xfrm>
            <a:prstGeom prst="rect">
              <a:avLst/>
            </a:prstGeom>
            <a:noFill/>
            <a:ln>
              <a:solidFill>
                <a:schemeClr val="tx1">
                  <a:lumMod val="50000"/>
                  <a:lumOff val="50000"/>
                </a:schemeClr>
              </a:solidFill>
            </a:ln>
          </p:spPr>
          <p:txBody>
            <a:bodyPr wrap="square">
              <a:spAutoFit/>
            </a:bodyPr>
            <a:lstStyle/>
            <a:p>
              <a:r>
                <a:rPr lang="it-IT" sz="1600" dirty="0"/>
                <a:t>Ridurre </a:t>
              </a:r>
              <a:r>
                <a:rPr lang="it-IT" sz="1600" dirty="0" err="1"/>
                <a:t>Semaglutide</a:t>
              </a:r>
              <a:r>
                <a:rPr lang="it-IT" sz="1600" dirty="0"/>
                <a:t> a 0.5 mg /settimana</a:t>
              </a:r>
            </a:p>
          </p:txBody>
        </p:sp>
      </p:grpSp>
      <p:grpSp>
        <p:nvGrpSpPr>
          <p:cNvPr id="34" name="Gruppo 33">
            <a:extLst>
              <a:ext uri="{FF2B5EF4-FFF2-40B4-BE49-F238E27FC236}">
                <a16:creationId xmlns:a16="http://schemas.microsoft.com/office/drawing/2014/main" id="{C5745DA2-A3B1-1DD5-82CE-ABF5BD86CCB2}"/>
              </a:ext>
            </a:extLst>
          </p:cNvPr>
          <p:cNvGrpSpPr/>
          <p:nvPr/>
        </p:nvGrpSpPr>
        <p:grpSpPr>
          <a:xfrm>
            <a:off x="52564" y="2868989"/>
            <a:ext cx="6241365" cy="1678948"/>
            <a:chOff x="12926" y="3052908"/>
            <a:chExt cx="6241365" cy="1678948"/>
          </a:xfrm>
        </p:grpSpPr>
        <p:sp>
          <p:nvSpPr>
            <p:cNvPr id="12" name="CasellaDiTesto 11">
              <a:extLst>
                <a:ext uri="{FF2B5EF4-FFF2-40B4-BE49-F238E27FC236}">
                  <a16:creationId xmlns:a16="http://schemas.microsoft.com/office/drawing/2014/main" id="{18C0D9D9-CD3D-D061-9E60-7D81E82ECEA9}"/>
                </a:ext>
              </a:extLst>
            </p:cNvPr>
            <p:cNvSpPr txBox="1"/>
            <p:nvPr/>
          </p:nvSpPr>
          <p:spPr>
            <a:xfrm>
              <a:off x="19977" y="3052908"/>
              <a:ext cx="6234314" cy="1569660"/>
            </a:xfrm>
            <a:prstGeom prst="rect">
              <a:avLst/>
            </a:prstGeom>
            <a:noFill/>
          </p:spPr>
          <p:txBody>
            <a:bodyPr wrap="square">
              <a:spAutoFit/>
            </a:bodyPr>
            <a:lstStyle/>
            <a:p>
              <a:r>
                <a:rPr lang="it-IT" sz="1600" b="1" dirty="0"/>
                <a:t>7/1/2025</a:t>
              </a:r>
            </a:p>
            <a:p>
              <a:r>
                <a:rPr lang="it-IT" sz="1600" dirty="0">
                  <a:solidFill>
                    <a:srgbClr val="FF0000"/>
                  </a:solidFill>
                </a:rPr>
                <a:t>Calo ponderale di altri 4 kg</a:t>
              </a:r>
              <a:endParaRPr lang="it-IT" sz="1600" dirty="0"/>
            </a:p>
            <a:p>
              <a:r>
                <a:rPr lang="it-IT" sz="1600" dirty="0" err="1">
                  <a:highlight>
                    <a:srgbClr val="FFFF00"/>
                  </a:highlight>
                </a:rPr>
                <a:t>Fibroscan</a:t>
              </a:r>
              <a:r>
                <a:rPr lang="it-IT" sz="1600" dirty="0">
                  <a:highlight>
                    <a:srgbClr val="FFFF00"/>
                  </a:highlight>
                </a:rPr>
                <a:t> eseguito il 31/10/24: </a:t>
              </a:r>
            </a:p>
            <a:p>
              <a:r>
                <a:rPr lang="it-IT" sz="1600" dirty="0">
                  <a:highlight>
                    <a:srgbClr val="FFFF00"/>
                  </a:highlight>
                  <a:sym typeface="Wingdings" panose="05000000000000000000" pitchFamily="2" charset="2"/>
                </a:rPr>
                <a:t>CAP 210 </a:t>
              </a:r>
              <a:r>
                <a:rPr lang="it-IT" sz="1600" dirty="0" err="1">
                  <a:highlight>
                    <a:srgbClr val="FFFF00"/>
                  </a:highlight>
                  <a:sym typeface="Wingdings" panose="05000000000000000000" pitchFamily="2" charset="2"/>
                </a:rPr>
                <a:t>Db</a:t>
              </a:r>
              <a:r>
                <a:rPr lang="it-IT" sz="1600" dirty="0">
                  <a:highlight>
                    <a:srgbClr val="FFFF00"/>
                  </a:highlight>
                  <a:sym typeface="Wingdings" panose="05000000000000000000" pitchFamily="2" charset="2"/>
                </a:rPr>
                <a:t>/M  </a:t>
              </a:r>
              <a:r>
                <a:rPr lang="it-IT" sz="1600" dirty="0" err="1">
                  <a:highlight>
                    <a:srgbClr val="FFFF00"/>
                  </a:highlight>
                  <a:sym typeface="Wingdings" panose="05000000000000000000" pitchFamily="2" charset="2"/>
                </a:rPr>
                <a:t>Stiffness</a:t>
              </a:r>
              <a:r>
                <a:rPr lang="it-IT" sz="1600" dirty="0">
                  <a:highlight>
                    <a:srgbClr val="FFFF00"/>
                  </a:highlight>
                  <a:sym typeface="Wingdings" panose="05000000000000000000" pitchFamily="2" charset="2"/>
                </a:rPr>
                <a:t> 4,1 </a:t>
              </a:r>
              <a:r>
                <a:rPr lang="it-IT" sz="1600" dirty="0" err="1">
                  <a:highlight>
                    <a:srgbClr val="FFFF00"/>
                  </a:highlight>
                  <a:sym typeface="Wingdings" panose="05000000000000000000" pitchFamily="2" charset="2"/>
                </a:rPr>
                <a:t>kPa</a:t>
              </a:r>
              <a:endParaRPr lang="it-IT" sz="1600" dirty="0">
                <a:highlight>
                  <a:srgbClr val="FFFF00"/>
                </a:highlight>
                <a:sym typeface="Wingdings" panose="05000000000000000000" pitchFamily="2" charset="2"/>
              </a:endParaRPr>
            </a:p>
            <a:p>
              <a:r>
                <a:rPr lang="it-IT" sz="1600" dirty="0">
                  <a:sym typeface="Wingdings" panose="05000000000000000000" pitchFamily="2" charset="2"/>
                </a:rPr>
                <a:t> </a:t>
              </a:r>
              <a:endParaRPr lang="it-IT" sz="1600" dirty="0"/>
            </a:p>
            <a:p>
              <a:endParaRPr lang="it-IT" sz="1600" dirty="0"/>
            </a:p>
          </p:txBody>
        </p:sp>
        <p:sp>
          <p:nvSpPr>
            <p:cNvPr id="18" name="CasellaDiTesto 17">
              <a:extLst>
                <a:ext uri="{FF2B5EF4-FFF2-40B4-BE49-F238E27FC236}">
                  <a16:creationId xmlns:a16="http://schemas.microsoft.com/office/drawing/2014/main" id="{A0FB5A4E-0F6F-647B-2AEF-5EC23FDCC053}"/>
                </a:ext>
              </a:extLst>
            </p:cNvPr>
            <p:cNvSpPr txBox="1"/>
            <p:nvPr/>
          </p:nvSpPr>
          <p:spPr>
            <a:xfrm>
              <a:off x="93157" y="4269399"/>
              <a:ext cx="4324725" cy="338554"/>
            </a:xfrm>
            <a:prstGeom prst="rect">
              <a:avLst/>
            </a:prstGeom>
            <a:noFill/>
            <a:ln>
              <a:solidFill>
                <a:schemeClr val="tx1">
                  <a:lumMod val="50000"/>
                  <a:lumOff val="50000"/>
                </a:schemeClr>
              </a:solidFill>
            </a:ln>
          </p:spPr>
          <p:txBody>
            <a:bodyPr wrap="square">
              <a:spAutoFit/>
            </a:bodyPr>
            <a:lstStyle/>
            <a:p>
              <a:r>
                <a:rPr lang="it-IT" sz="1600" dirty="0"/>
                <a:t>Continuare </a:t>
              </a:r>
              <a:r>
                <a:rPr lang="it-IT" sz="1600" dirty="0" err="1"/>
                <a:t>Semaglutide</a:t>
              </a:r>
              <a:r>
                <a:rPr lang="it-IT" sz="1600" dirty="0"/>
                <a:t> 1 mg /settimana. </a:t>
              </a:r>
            </a:p>
          </p:txBody>
        </p:sp>
        <p:cxnSp>
          <p:nvCxnSpPr>
            <p:cNvPr id="24" name="Connettore diritto 23">
              <a:extLst>
                <a:ext uri="{FF2B5EF4-FFF2-40B4-BE49-F238E27FC236}">
                  <a16:creationId xmlns:a16="http://schemas.microsoft.com/office/drawing/2014/main" id="{5A3E0DE0-7E8B-1016-EA3A-E2CFA80F9FAE}"/>
                </a:ext>
              </a:extLst>
            </p:cNvPr>
            <p:cNvCxnSpPr>
              <a:cxnSpLocks/>
            </p:cNvCxnSpPr>
            <p:nvPr/>
          </p:nvCxnSpPr>
          <p:spPr>
            <a:xfrm>
              <a:off x="12926" y="4731856"/>
              <a:ext cx="4485189"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8" name="Rettangolo 27">
            <a:extLst>
              <a:ext uri="{FF2B5EF4-FFF2-40B4-BE49-F238E27FC236}">
                <a16:creationId xmlns:a16="http://schemas.microsoft.com/office/drawing/2014/main" id="{0A19F7A4-3C24-6717-D923-16459ECDCF41}"/>
              </a:ext>
            </a:extLst>
          </p:cNvPr>
          <p:cNvSpPr/>
          <p:nvPr/>
        </p:nvSpPr>
        <p:spPr>
          <a:xfrm>
            <a:off x="9765825" y="335143"/>
            <a:ext cx="1358561" cy="60008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3" name="Rettangolo 32">
            <a:extLst>
              <a:ext uri="{FF2B5EF4-FFF2-40B4-BE49-F238E27FC236}">
                <a16:creationId xmlns:a16="http://schemas.microsoft.com/office/drawing/2014/main" id="{9C9E3B02-C2A9-E4D2-D5D0-6793FA1482F6}"/>
              </a:ext>
            </a:extLst>
          </p:cNvPr>
          <p:cNvSpPr/>
          <p:nvPr/>
        </p:nvSpPr>
        <p:spPr>
          <a:xfrm>
            <a:off x="8821154" y="339160"/>
            <a:ext cx="925274" cy="5996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4EB94746-269B-1E67-12A7-D03F8E2D59BE}"/>
              </a:ext>
            </a:extLst>
          </p:cNvPr>
          <p:cNvSpPr/>
          <p:nvPr/>
        </p:nvSpPr>
        <p:spPr>
          <a:xfrm>
            <a:off x="7443196" y="335143"/>
            <a:ext cx="1395319" cy="60008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3" name="Gruppo 42">
            <a:extLst>
              <a:ext uri="{FF2B5EF4-FFF2-40B4-BE49-F238E27FC236}">
                <a16:creationId xmlns:a16="http://schemas.microsoft.com/office/drawing/2014/main" id="{F92FEB5A-A66C-720E-DB13-ABACBD7C7DDA}"/>
              </a:ext>
            </a:extLst>
          </p:cNvPr>
          <p:cNvGrpSpPr/>
          <p:nvPr/>
        </p:nvGrpSpPr>
        <p:grpSpPr>
          <a:xfrm>
            <a:off x="52562" y="151863"/>
            <a:ext cx="4485189" cy="2488717"/>
            <a:chOff x="76425" y="84447"/>
            <a:chExt cx="4485189" cy="2488717"/>
          </a:xfrm>
        </p:grpSpPr>
        <p:grpSp>
          <p:nvGrpSpPr>
            <p:cNvPr id="44" name="Gruppo 43">
              <a:extLst>
                <a:ext uri="{FF2B5EF4-FFF2-40B4-BE49-F238E27FC236}">
                  <a16:creationId xmlns:a16="http://schemas.microsoft.com/office/drawing/2014/main" id="{7C4EE5BF-9008-C415-10B6-C77743AD120B}"/>
                </a:ext>
              </a:extLst>
            </p:cNvPr>
            <p:cNvGrpSpPr/>
            <p:nvPr/>
          </p:nvGrpSpPr>
          <p:grpSpPr>
            <a:xfrm>
              <a:off x="127000" y="84447"/>
              <a:ext cx="4265122" cy="2244601"/>
              <a:chOff x="127000" y="84447"/>
              <a:chExt cx="4265122" cy="2244601"/>
            </a:xfrm>
          </p:grpSpPr>
          <p:sp>
            <p:nvSpPr>
              <p:cNvPr id="46" name="CasellaDiTesto 45">
                <a:extLst>
                  <a:ext uri="{FF2B5EF4-FFF2-40B4-BE49-F238E27FC236}">
                    <a16:creationId xmlns:a16="http://schemas.microsoft.com/office/drawing/2014/main" id="{88D87239-2E13-41ED-5AD6-41FFE6F07640}"/>
                  </a:ext>
                </a:extLst>
              </p:cNvPr>
              <p:cNvSpPr txBox="1"/>
              <p:nvPr/>
            </p:nvSpPr>
            <p:spPr>
              <a:xfrm>
                <a:off x="127000" y="84447"/>
                <a:ext cx="4208719" cy="1569660"/>
              </a:xfrm>
              <a:prstGeom prst="rect">
                <a:avLst/>
              </a:prstGeom>
              <a:noFill/>
            </p:spPr>
            <p:txBody>
              <a:bodyPr wrap="square">
                <a:spAutoFit/>
              </a:bodyPr>
              <a:lstStyle/>
              <a:p>
                <a:r>
                  <a:rPr lang="it-IT" sz="1600" b="1" dirty="0"/>
                  <a:t>18/6/2024</a:t>
                </a:r>
                <a:endParaRPr lang="it-IT" sz="1600" dirty="0"/>
              </a:p>
              <a:p>
                <a:r>
                  <a:rPr lang="it-IT" sz="1600" dirty="0">
                    <a:solidFill>
                      <a:srgbClr val="FF0000"/>
                    </a:solidFill>
                  </a:rPr>
                  <a:t>Calo ponderale di 9 kg</a:t>
                </a:r>
              </a:p>
              <a:p>
                <a:r>
                  <a:rPr lang="it-IT" sz="1600" dirty="0"/>
                  <a:t>Calo ponderale di 9 kg</a:t>
                </a:r>
              </a:p>
              <a:p>
                <a:r>
                  <a:rPr lang="it-IT" sz="1600" dirty="0"/>
                  <a:t>Doppler TSA che mostra stenosi del 65% C sx </a:t>
                </a:r>
              </a:p>
              <a:p>
                <a:r>
                  <a:rPr lang="it-IT" sz="1600" dirty="0"/>
                  <a:t>LDL a target</a:t>
                </a:r>
              </a:p>
              <a:p>
                <a:r>
                  <a:rPr lang="it-IT" sz="1600" dirty="0"/>
                  <a:t> </a:t>
                </a:r>
              </a:p>
            </p:txBody>
          </p:sp>
          <p:sp>
            <p:nvSpPr>
              <p:cNvPr id="47" name="CasellaDiTesto 46">
                <a:extLst>
                  <a:ext uri="{FF2B5EF4-FFF2-40B4-BE49-F238E27FC236}">
                    <a16:creationId xmlns:a16="http://schemas.microsoft.com/office/drawing/2014/main" id="{C59DB725-99C4-8E0D-4AC6-12EC05B91787}"/>
                  </a:ext>
                </a:extLst>
              </p:cNvPr>
              <p:cNvSpPr txBox="1"/>
              <p:nvPr/>
            </p:nvSpPr>
            <p:spPr>
              <a:xfrm>
                <a:off x="127000" y="1498051"/>
                <a:ext cx="4265122" cy="830997"/>
              </a:xfrm>
              <a:prstGeom prst="rect">
                <a:avLst/>
              </a:prstGeom>
              <a:noFill/>
              <a:ln>
                <a:solidFill>
                  <a:schemeClr val="tx1">
                    <a:lumMod val="50000"/>
                    <a:lumOff val="50000"/>
                  </a:schemeClr>
                </a:solidFill>
              </a:ln>
            </p:spPr>
            <p:txBody>
              <a:bodyPr wrap="square">
                <a:spAutoFit/>
              </a:bodyPr>
              <a:lstStyle/>
              <a:p>
                <a:r>
                  <a:rPr lang="it-IT" sz="1600" dirty="0"/>
                  <a:t>Sostituire </a:t>
                </a:r>
                <a:r>
                  <a:rPr lang="it-IT" sz="1600" dirty="0" err="1"/>
                  <a:t>Liraglutide</a:t>
                </a:r>
                <a:r>
                  <a:rPr lang="it-IT" sz="1600" dirty="0"/>
                  <a:t> con </a:t>
                </a:r>
                <a:r>
                  <a:rPr lang="it-IT" sz="1600" dirty="0" err="1"/>
                  <a:t>Semaglutide</a:t>
                </a:r>
                <a:r>
                  <a:rPr lang="it-IT" sz="1600" dirty="0"/>
                  <a:t> 1 mg (a somministrazione settimanale) per indisponibilità commerciale di </a:t>
                </a:r>
                <a:r>
                  <a:rPr lang="it-IT" sz="1600" dirty="0" err="1"/>
                  <a:t>Liraglutide</a:t>
                </a:r>
                <a:endParaRPr lang="it-IT" sz="1600" dirty="0"/>
              </a:p>
            </p:txBody>
          </p:sp>
        </p:grpSp>
        <p:cxnSp>
          <p:nvCxnSpPr>
            <p:cNvPr id="45" name="Connettore diritto 44">
              <a:extLst>
                <a:ext uri="{FF2B5EF4-FFF2-40B4-BE49-F238E27FC236}">
                  <a16:creationId xmlns:a16="http://schemas.microsoft.com/office/drawing/2014/main" id="{B998B48E-52C9-AD9F-415D-5F419F0E25CE}"/>
                </a:ext>
              </a:extLst>
            </p:cNvPr>
            <p:cNvCxnSpPr>
              <a:cxnSpLocks/>
            </p:cNvCxnSpPr>
            <p:nvPr/>
          </p:nvCxnSpPr>
          <p:spPr>
            <a:xfrm>
              <a:off x="76425" y="2573164"/>
              <a:ext cx="4485189" cy="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9413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3"/>
                                        </p:tgtEl>
                                      </p:cBhvr>
                                    </p:animEffect>
                                    <p:set>
                                      <p:cBhvr>
                                        <p:cTn id="15" dur="1" fill="hold">
                                          <p:stCondLst>
                                            <p:cond delay="499"/>
                                          </p:stCondLst>
                                        </p:cTn>
                                        <p:tgtEl>
                                          <p:spTgt spid="3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36"/>
                                        </p:tgtEl>
                                      </p:cBhvr>
                                    </p:animEffect>
                                    <p:set>
                                      <p:cBhvr>
                                        <p:cTn id="23" dur="1" fill="hold">
                                          <p:stCondLst>
                                            <p:cond delay="499"/>
                                          </p:stCondLst>
                                        </p:cTn>
                                        <p:tgtEl>
                                          <p:spTgt spid="36"/>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750"/>
                                        <p:tgtEl>
                                          <p:spTgt spid="9"/>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8" grpId="0" animBg="1"/>
      <p:bldP spid="33" grpId="0" animBg="1"/>
      <p:bldP spid="36"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F141CD1-6C79-4F21-F45F-FDA93A344050}"/>
              </a:ext>
            </a:extLst>
          </p:cNvPr>
          <p:cNvPicPr>
            <a:picLocks noChangeAspect="1"/>
          </p:cNvPicPr>
          <p:nvPr/>
        </p:nvPicPr>
        <p:blipFill>
          <a:blip r:embed="rId3"/>
          <a:stretch>
            <a:fillRect/>
          </a:stretch>
        </p:blipFill>
        <p:spPr>
          <a:xfrm>
            <a:off x="2216861" y="0"/>
            <a:ext cx="7758278" cy="6858000"/>
          </a:xfrm>
          <a:prstGeom prst="rect">
            <a:avLst/>
          </a:prstGeom>
        </p:spPr>
      </p:pic>
    </p:spTree>
    <p:extLst>
      <p:ext uri="{BB962C8B-B14F-4D97-AF65-F5344CB8AC3E}">
        <p14:creationId xmlns:p14="http://schemas.microsoft.com/office/powerpoint/2010/main" val="9521882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B50D1A4-C803-2FD5-65A4-E4B07DE01202}"/>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t="32785"/>
          <a:stretch/>
        </p:blipFill>
        <p:spPr>
          <a:xfrm>
            <a:off x="556591" y="2355574"/>
            <a:ext cx="11006081" cy="4218977"/>
          </a:xfrm>
          <a:prstGeom prst="rect">
            <a:avLst/>
          </a:prstGeom>
        </p:spPr>
      </p:pic>
      <p:pic>
        <p:nvPicPr>
          <p:cNvPr id="6" name="Picture 2" descr="Fig. 3">
            <a:extLst>
              <a:ext uri="{FF2B5EF4-FFF2-40B4-BE49-F238E27FC236}">
                <a16:creationId xmlns:a16="http://schemas.microsoft.com/office/drawing/2014/main" id="{8A410E7A-EAE8-DF8A-4DBF-E77C332E1D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7005"/>
          <a:stretch/>
        </p:blipFill>
        <p:spPr bwMode="auto">
          <a:xfrm>
            <a:off x="768995" y="408939"/>
            <a:ext cx="10700762" cy="1946635"/>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28D0656D-1B1F-551C-3020-6F769ED70912}"/>
              </a:ext>
            </a:extLst>
          </p:cNvPr>
          <p:cNvPicPr>
            <a:picLocks noChangeAspect="1"/>
          </p:cNvPicPr>
          <p:nvPr/>
        </p:nvPicPr>
        <p:blipFill>
          <a:blip r:embed="rId6"/>
          <a:stretch>
            <a:fillRect/>
          </a:stretch>
        </p:blipFill>
        <p:spPr>
          <a:xfrm>
            <a:off x="10716739" y="6470041"/>
            <a:ext cx="1454532" cy="276481"/>
          </a:xfrm>
          <a:prstGeom prst="rect">
            <a:avLst/>
          </a:prstGeom>
        </p:spPr>
      </p:pic>
      <p:pic>
        <p:nvPicPr>
          <p:cNvPr id="10" name="Immagine 9">
            <a:extLst>
              <a:ext uri="{FF2B5EF4-FFF2-40B4-BE49-F238E27FC236}">
                <a16:creationId xmlns:a16="http://schemas.microsoft.com/office/drawing/2014/main" id="{D8DE7C12-8892-5936-2EA9-EEF9C76A0BF4}"/>
              </a:ext>
            </a:extLst>
          </p:cNvPr>
          <p:cNvPicPr>
            <a:picLocks noChangeAspect="1"/>
          </p:cNvPicPr>
          <p:nvPr/>
        </p:nvPicPr>
        <p:blipFill>
          <a:blip r:embed="rId7"/>
          <a:stretch>
            <a:fillRect/>
          </a:stretch>
        </p:blipFill>
        <p:spPr>
          <a:xfrm>
            <a:off x="1" y="1"/>
            <a:ext cx="4204252" cy="408549"/>
          </a:xfrm>
          <a:prstGeom prst="rect">
            <a:avLst/>
          </a:prstGeom>
        </p:spPr>
      </p:pic>
    </p:spTree>
    <p:extLst>
      <p:ext uri="{BB962C8B-B14F-4D97-AF65-F5344CB8AC3E}">
        <p14:creationId xmlns:p14="http://schemas.microsoft.com/office/powerpoint/2010/main" val="3100744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50DD22-6410-4D25-8434-5E8744C74516}"/>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id="{5604FC60-26CA-5339-4DA5-B00041AAE446}"/>
              </a:ext>
            </a:extLst>
          </p:cNvPr>
          <p:cNvPicPr>
            <a:picLocks noChangeAspect="1"/>
          </p:cNvPicPr>
          <p:nvPr/>
        </p:nvPicPr>
        <p:blipFill>
          <a:blip r:embed="rId2"/>
          <a:stretch>
            <a:fillRect/>
          </a:stretch>
        </p:blipFill>
        <p:spPr>
          <a:xfrm>
            <a:off x="727913" y="37626"/>
            <a:ext cx="10736173" cy="6782747"/>
          </a:xfrm>
          <a:prstGeom prst="rect">
            <a:avLst/>
          </a:prstGeom>
        </p:spPr>
      </p:pic>
    </p:spTree>
    <p:extLst>
      <p:ext uri="{BB962C8B-B14F-4D97-AF65-F5344CB8AC3E}">
        <p14:creationId xmlns:p14="http://schemas.microsoft.com/office/powerpoint/2010/main" val="1808278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4F5F6"/>
        </a:solidFill>
        <a:effectLst/>
      </p:bgPr>
    </p:bg>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E343F855-7A68-AF16-8F9C-4C8CC4931713}"/>
              </a:ext>
            </a:extLst>
          </p:cNvPr>
          <p:cNvGrpSpPr/>
          <p:nvPr/>
        </p:nvGrpSpPr>
        <p:grpSpPr>
          <a:xfrm>
            <a:off x="0" y="1746814"/>
            <a:ext cx="12195544" cy="4582633"/>
            <a:chOff x="0" y="2680531"/>
            <a:chExt cx="12195544" cy="4177469"/>
          </a:xfrm>
        </p:grpSpPr>
        <p:pic>
          <p:nvPicPr>
            <p:cNvPr id="4" name="Segnaposto contenuto 3">
              <a:extLst>
                <a:ext uri="{FF2B5EF4-FFF2-40B4-BE49-F238E27FC236}">
                  <a16:creationId xmlns:a16="http://schemas.microsoft.com/office/drawing/2014/main" id="{3A531317-BA3B-329A-42F5-8EF64812C080}"/>
                </a:ext>
              </a:extLst>
            </p:cNvPr>
            <p:cNvPicPr>
              <a:picLocks noChangeAspect="1"/>
            </p:cNvPicPr>
            <p:nvPr/>
          </p:nvPicPr>
          <p:blipFill>
            <a:blip r:embed="rId3"/>
            <a:srcRect t="30980" b="17211"/>
            <a:stretch>
              <a:fillRect/>
            </a:stretch>
          </p:blipFill>
          <p:spPr>
            <a:xfrm>
              <a:off x="3544" y="2680531"/>
              <a:ext cx="12192000" cy="3539514"/>
            </a:xfrm>
            <a:prstGeom prst="rect">
              <a:avLst/>
            </a:prstGeom>
          </p:spPr>
        </p:pic>
        <p:pic>
          <p:nvPicPr>
            <p:cNvPr id="5" name="Segnaposto contenuto 3">
              <a:extLst>
                <a:ext uri="{FF2B5EF4-FFF2-40B4-BE49-F238E27FC236}">
                  <a16:creationId xmlns:a16="http://schemas.microsoft.com/office/drawing/2014/main" id="{D6A51B7B-4820-F66C-A118-17FF0D4BED0A}"/>
                </a:ext>
              </a:extLst>
            </p:cNvPr>
            <p:cNvPicPr>
              <a:picLocks noChangeAspect="1"/>
            </p:cNvPicPr>
            <p:nvPr/>
          </p:nvPicPr>
          <p:blipFill>
            <a:blip r:embed="rId3"/>
            <a:srcRect t="20656" b="70006"/>
            <a:stretch>
              <a:fillRect/>
            </a:stretch>
          </p:blipFill>
          <p:spPr>
            <a:xfrm>
              <a:off x="0" y="6220045"/>
              <a:ext cx="12192000" cy="637955"/>
            </a:xfrm>
            <a:prstGeom prst="rect">
              <a:avLst/>
            </a:prstGeom>
          </p:spPr>
        </p:pic>
      </p:grpSp>
      <p:sp>
        <p:nvSpPr>
          <p:cNvPr id="2" name="Titolo 1">
            <a:extLst>
              <a:ext uri="{FF2B5EF4-FFF2-40B4-BE49-F238E27FC236}">
                <a16:creationId xmlns:a16="http://schemas.microsoft.com/office/drawing/2014/main" id="{8B63A49D-B43A-ACA8-2305-8E4FC9CBAE7D}"/>
              </a:ext>
            </a:extLst>
          </p:cNvPr>
          <p:cNvSpPr>
            <a:spLocks noGrp="1"/>
          </p:cNvSpPr>
          <p:nvPr>
            <p:ph type="title"/>
          </p:nvPr>
        </p:nvSpPr>
        <p:spPr>
          <a:xfrm>
            <a:off x="838200" y="365126"/>
            <a:ext cx="4620904" cy="603866"/>
          </a:xfrm>
        </p:spPr>
        <p:txBody>
          <a:bodyPr>
            <a:normAutofit/>
          </a:bodyPr>
          <a:lstStyle/>
          <a:p>
            <a:r>
              <a:rPr lang="it-IT" sz="3200" b="1" dirty="0">
                <a:latin typeface="+mn-lt"/>
              </a:rPr>
              <a:t>Take-home </a:t>
            </a:r>
            <a:r>
              <a:rPr lang="it-IT" sz="3200" b="1" dirty="0" err="1">
                <a:latin typeface="+mn-lt"/>
              </a:rPr>
              <a:t>message</a:t>
            </a:r>
            <a:endParaRPr lang="it-IT" sz="3200" b="1" dirty="0">
              <a:latin typeface="+mn-lt"/>
            </a:endParaRPr>
          </a:p>
        </p:txBody>
      </p:sp>
      <p:sp>
        <p:nvSpPr>
          <p:cNvPr id="3" name="Segnaposto contenuto 2">
            <a:extLst>
              <a:ext uri="{FF2B5EF4-FFF2-40B4-BE49-F238E27FC236}">
                <a16:creationId xmlns:a16="http://schemas.microsoft.com/office/drawing/2014/main" id="{6C80781A-DD36-D5B1-22A7-84C2B5BC2FF0}"/>
              </a:ext>
            </a:extLst>
          </p:cNvPr>
          <p:cNvSpPr>
            <a:spLocks noGrp="1"/>
          </p:cNvSpPr>
          <p:nvPr>
            <p:ph idx="1"/>
          </p:nvPr>
        </p:nvSpPr>
        <p:spPr>
          <a:xfrm>
            <a:off x="143219" y="1190145"/>
            <a:ext cx="11832115" cy="4351338"/>
          </a:xfrm>
        </p:spPr>
        <p:txBody>
          <a:bodyPr>
            <a:noAutofit/>
          </a:bodyPr>
          <a:lstStyle/>
          <a:p>
            <a:pPr>
              <a:lnSpc>
                <a:spcPct val="100000"/>
              </a:lnSpc>
            </a:pPr>
            <a:r>
              <a:rPr lang="it-IT" sz="1800" b="1" dirty="0"/>
              <a:t>Sebbene la chirurgia bariatrica rimanga la misura più efficace per il trattamento dell' obesità, i</a:t>
            </a:r>
            <a:r>
              <a:rPr lang="it-IT" sz="1800" b="1" i="0" u="none" strike="noStrike" baseline="0" dirty="0"/>
              <a:t>l recupero del peso o l'insufficiente calo ponderal</a:t>
            </a:r>
            <a:r>
              <a:rPr lang="it-IT" sz="1800" b="1" dirty="0"/>
              <a:t>e </a:t>
            </a:r>
            <a:r>
              <a:rPr lang="it-IT" sz="1800" b="1" i="0" u="none" strike="noStrike" baseline="0" dirty="0"/>
              <a:t>è una preoccupazione comune nel follow-up a lungo termine, con tassi di fallimento che variano dal 5% al 30%. </a:t>
            </a:r>
          </a:p>
          <a:p>
            <a:pPr>
              <a:lnSpc>
                <a:spcPct val="100000"/>
              </a:lnSpc>
            </a:pPr>
            <a:r>
              <a:rPr lang="it-IT" sz="1800" b="1" dirty="0"/>
              <a:t>Il trattamento con farmaci anti-obesità ed in particolare con i  GLP1ra, sembra essere un'opzione sicura ed efficace per il controllo del </a:t>
            </a:r>
            <a:r>
              <a:rPr lang="it-IT" sz="1800" b="1" dirty="0" err="1"/>
              <a:t>regain</a:t>
            </a:r>
            <a:r>
              <a:rPr lang="it-IT" sz="1800" b="1" dirty="0"/>
              <a:t> ponderale post-chirurgia bariatrica, almeno quanto lo è nel trattamento del paziente non bariatrico.</a:t>
            </a:r>
          </a:p>
          <a:p>
            <a:pPr>
              <a:lnSpc>
                <a:spcPct val="100000"/>
              </a:lnSpc>
            </a:pPr>
            <a:r>
              <a:rPr lang="it-IT" sz="1800" b="1" dirty="0"/>
              <a:t>La farmacoterapia dell’obesità è un campo in rapida evoluzione e sono necessari ulteriori studi  (RCT) con casistiche più numerose per affermare il loro ruolo nell'algoritmo del trattamento del </a:t>
            </a:r>
            <a:r>
              <a:rPr lang="it-IT" sz="1800" b="1" dirty="0" err="1"/>
              <a:t>regain</a:t>
            </a:r>
            <a:r>
              <a:rPr lang="it-IT" sz="1800" b="1" dirty="0"/>
              <a:t> ponderale post chirurgico.  </a:t>
            </a:r>
            <a:endParaRPr lang="it-IT" sz="1800" b="1" dirty="0">
              <a:latin typeface="Times-Roman"/>
            </a:endParaRPr>
          </a:p>
          <a:p>
            <a:pPr>
              <a:lnSpc>
                <a:spcPct val="100000"/>
              </a:lnSpc>
            </a:pPr>
            <a:r>
              <a:rPr lang="it-IT" sz="1800" b="1" dirty="0"/>
              <a:t>Combinare diverse modalità di trattamento (stile di vita, farmacoterapie e chirurgia bariatrica) può supportare le persone a raggiungere obiettivi individualizzati a lungo termine, massimizzando i risultati del trattamento per l'obesità. </a:t>
            </a:r>
          </a:p>
        </p:txBody>
      </p:sp>
    </p:spTree>
    <p:extLst>
      <p:ext uri="{BB962C8B-B14F-4D97-AF65-F5344CB8AC3E}">
        <p14:creationId xmlns:p14="http://schemas.microsoft.com/office/powerpoint/2010/main" val="112892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6"/>
                                        </p:tgtEl>
                                        <p:attrNameLst>
                                          <p:attrName>style.opacity</p:attrName>
                                        </p:attrNameLst>
                                      </p:cBhvr>
                                      <p:to>
                                        <p:strVal val="0.25"/>
                                      </p:to>
                                    </p:set>
                                    <p:animEffect filter="image" prLst="opacity: 0.25">
                                      <p:cBhvr rctx="IE">
                                        <p:cTn id="7" dur="indefinite"/>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506187" y="769878"/>
            <a:ext cx="10951385" cy="6052498"/>
          </a:xfrm>
          <a:prstGeom prst="rect">
            <a:avLst/>
          </a:prstGeom>
        </p:spPr>
      </p:pic>
      <p:pic>
        <p:nvPicPr>
          <p:cNvPr id="5" name="Immagine 4"/>
          <p:cNvPicPr>
            <a:picLocks noChangeAspect="1"/>
          </p:cNvPicPr>
          <p:nvPr/>
        </p:nvPicPr>
        <p:blipFill>
          <a:blip r:embed="rId4"/>
          <a:stretch>
            <a:fillRect/>
          </a:stretch>
        </p:blipFill>
        <p:spPr>
          <a:xfrm>
            <a:off x="145232" y="23750"/>
            <a:ext cx="6106377" cy="466790"/>
          </a:xfrm>
          <a:prstGeom prst="rect">
            <a:avLst/>
          </a:prstGeom>
        </p:spPr>
      </p:pic>
      <p:pic>
        <p:nvPicPr>
          <p:cNvPr id="6" name="Immagine 5"/>
          <p:cNvPicPr>
            <a:picLocks noChangeAspect="1"/>
          </p:cNvPicPr>
          <p:nvPr/>
        </p:nvPicPr>
        <p:blipFill>
          <a:blip r:embed="rId5"/>
          <a:stretch>
            <a:fillRect/>
          </a:stretch>
        </p:blipFill>
        <p:spPr>
          <a:xfrm>
            <a:off x="242273" y="454915"/>
            <a:ext cx="2111412" cy="314962"/>
          </a:xfrm>
          <a:prstGeom prst="rect">
            <a:avLst/>
          </a:prstGeom>
        </p:spPr>
      </p:pic>
    </p:spTree>
    <p:extLst>
      <p:ext uri="{BB962C8B-B14F-4D97-AF65-F5344CB8AC3E}">
        <p14:creationId xmlns:p14="http://schemas.microsoft.com/office/powerpoint/2010/main" val="3907521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279576" y="3504226"/>
            <a:ext cx="7920880" cy="3309151"/>
          </a:xfrm>
          <a:prstGeom prst="rect">
            <a:avLst/>
          </a:prstGeom>
        </p:spPr>
      </p:pic>
      <p:pic>
        <p:nvPicPr>
          <p:cNvPr id="5" name="Immagine 4"/>
          <p:cNvPicPr>
            <a:picLocks noChangeAspect="1"/>
          </p:cNvPicPr>
          <p:nvPr/>
        </p:nvPicPr>
        <p:blipFill>
          <a:blip r:embed="rId3"/>
          <a:stretch>
            <a:fillRect/>
          </a:stretch>
        </p:blipFill>
        <p:spPr>
          <a:xfrm>
            <a:off x="67977" y="40605"/>
            <a:ext cx="4423197" cy="669874"/>
          </a:xfrm>
          <a:prstGeom prst="rect">
            <a:avLst/>
          </a:prstGeom>
        </p:spPr>
      </p:pic>
      <p:pic>
        <p:nvPicPr>
          <p:cNvPr id="6" name="Immagine 5"/>
          <p:cNvPicPr>
            <a:picLocks noChangeAspect="1"/>
          </p:cNvPicPr>
          <p:nvPr/>
        </p:nvPicPr>
        <p:blipFill>
          <a:blip r:embed="rId4"/>
          <a:stretch>
            <a:fillRect/>
          </a:stretch>
        </p:blipFill>
        <p:spPr>
          <a:xfrm>
            <a:off x="1700458" y="541580"/>
            <a:ext cx="2790716" cy="283700"/>
          </a:xfrm>
          <a:prstGeom prst="rect">
            <a:avLst/>
          </a:prstGeom>
        </p:spPr>
      </p:pic>
      <p:sp>
        <p:nvSpPr>
          <p:cNvPr id="7" name="Rettangolo 6"/>
          <p:cNvSpPr/>
          <p:nvPr/>
        </p:nvSpPr>
        <p:spPr>
          <a:xfrm>
            <a:off x="1467685" y="834880"/>
            <a:ext cx="4023320" cy="2554545"/>
          </a:xfrm>
          <a:prstGeom prst="rect">
            <a:avLst/>
          </a:prstGeom>
        </p:spPr>
        <p:txBody>
          <a:bodyPr wrap="square">
            <a:spAutoFit/>
          </a:bodyPr>
          <a:lstStyle/>
          <a:p>
            <a:r>
              <a:rPr lang="it-IT" sz="1600" kern="50" dirty="0">
                <a:solidFill>
                  <a:srgbClr val="00000A"/>
                </a:solidFill>
                <a:ea typeface="Calibri" panose="020F0502020204030204" pitchFamily="34" charset="0"/>
                <a:cs typeface="F"/>
              </a:rPr>
              <a:t>Una coorte di 450 partecipanti obesi sono stati studiati attraverso precisa </a:t>
            </a:r>
            <a:r>
              <a:rPr lang="it-IT" sz="1600" u="sng" kern="50" dirty="0">
                <a:solidFill>
                  <a:srgbClr val="00000A"/>
                </a:solidFill>
                <a:ea typeface="Calibri" panose="020F0502020204030204" pitchFamily="34" charset="0"/>
                <a:cs typeface="F"/>
              </a:rPr>
              <a:t>caratterizzazione</a:t>
            </a:r>
            <a:r>
              <a:rPr lang="it-IT" sz="1600" kern="50" dirty="0">
                <a:solidFill>
                  <a:srgbClr val="00000A"/>
                </a:solidFill>
                <a:ea typeface="Calibri" panose="020F0502020204030204" pitchFamily="34" charset="0"/>
                <a:cs typeface="F"/>
              </a:rPr>
              <a:t> e </a:t>
            </a:r>
            <a:r>
              <a:rPr lang="it-IT" sz="1600" u="sng" kern="50" dirty="0">
                <a:solidFill>
                  <a:srgbClr val="00000A"/>
                </a:solidFill>
                <a:ea typeface="Calibri" panose="020F0502020204030204" pitchFamily="34" charset="0"/>
                <a:cs typeface="F"/>
              </a:rPr>
              <a:t>classificazione</a:t>
            </a:r>
            <a:r>
              <a:rPr lang="it-IT" sz="1600" kern="50" dirty="0">
                <a:solidFill>
                  <a:srgbClr val="00000A"/>
                </a:solidFill>
                <a:ea typeface="Calibri" panose="020F0502020204030204" pitchFamily="34" charset="0"/>
                <a:cs typeface="F"/>
              </a:rPr>
              <a:t> del loro fenotipo:</a:t>
            </a:r>
          </a:p>
          <a:p>
            <a:pPr marL="285750" indent="-285750">
              <a:buFont typeface="Arial" panose="020B0604020202020204" pitchFamily="34" charset="0"/>
              <a:buChar char="•"/>
            </a:pPr>
            <a:r>
              <a:rPr lang="it-IT" sz="1600" b="1" kern="50" dirty="0">
                <a:solidFill>
                  <a:srgbClr val="00000A"/>
                </a:solidFill>
                <a:ea typeface="Calibri" panose="020F0502020204030204" pitchFamily="34" charset="0"/>
                <a:cs typeface="F"/>
              </a:rPr>
              <a:t>grado di obesità</a:t>
            </a:r>
          </a:p>
          <a:p>
            <a:pPr marL="285750" indent="-285750">
              <a:buFont typeface="Arial" panose="020B0604020202020204" pitchFamily="34" charset="0"/>
              <a:buChar char="•"/>
            </a:pPr>
            <a:r>
              <a:rPr lang="it-IT" sz="1600" b="1" kern="50" dirty="0">
                <a:solidFill>
                  <a:srgbClr val="00000A"/>
                </a:solidFill>
                <a:ea typeface="Calibri" panose="020F0502020204030204" pitchFamily="34" charset="0"/>
                <a:cs typeface="F"/>
              </a:rPr>
              <a:t>composizione corporea</a:t>
            </a:r>
          </a:p>
          <a:p>
            <a:pPr marL="285750" indent="-285750">
              <a:buFont typeface="Arial" panose="020B0604020202020204" pitchFamily="34" charset="0"/>
              <a:buChar char="•"/>
            </a:pPr>
            <a:r>
              <a:rPr lang="it-IT" sz="1600" b="1" kern="50" dirty="0">
                <a:solidFill>
                  <a:srgbClr val="00000A"/>
                </a:solidFill>
                <a:ea typeface="Calibri" panose="020F0502020204030204" pitchFamily="34" charset="0"/>
                <a:cs typeface="F"/>
              </a:rPr>
              <a:t>spesa energetica a riposo</a:t>
            </a:r>
          </a:p>
          <a:p>
            <a:pPr marL="285750" indent="-285750">
              <a:buFont typeface="Arial" panose="020B0604020202020204" pitchFamily="34" charset="0"/>
              <a:buChar char="•"/>
            </a:pPr>
            <a:r>
              <a:rPr lang="it-IT" sz="1600" b="1" kern="50" dirty="0">
                <a:solidFill>
                  <a:srgbClr val="00000A"/>
                </a:solidFill>
                <a:ea typeface="Calibri" panose="020F0502020204030204" pitchFamily="34" charset="0"/>
                <a:cs typeface="F"/>
              </a:rPr>
              <a:t>senso di sazietà</a:t>
            </a:r>
          </a:p>
          <a:p>
            <a:pPr marL="285750" indent="-285750">
              <a:buFont typeface="Arial" panose="020B0604020202020204" pitchFamily="34" charset="0"/>
              <a:buChar char="•"/>
            </a:pPr>
            <a:r>
              <a:rPr lang="it-IT" sz="1600" b="1" kern="50" dirty="0">
                <a:solidFill>
                  <a:srgbClr val="00000A"/>
                </a:solidFill>
                <a:ea typeface="Calibri" panose="020F0502020204030204" pitchFamily="34" charset="0"/>
                <a:cs typeface="F"/>
              </a:rPr>
              <a:t>comportamento alimentare</a:t>
            </a:r>
          </a:p>
          <a:p>
            <a:pPr marL="285750" indent="-285750">
              <a:buFont typeface="Arial" panose="020B0604020202020204" pitchFamily="34" charset="0"/>
              <a:buChar char="•"/>
            </a:pPr>
            <a:r>
              <a:rPr lang="it-IT" sz="1600" b="1" kern="50" dirty="0">
                <a:solidFill>
                  <a:srgbClr val="00000A"/>
                </a:solidFill>
                <a:ea typeface="Calibri" panose="020F0502020204030204" pitchFamily="34" charset="0"/>
                <a:cs typeface="F"/>
              </a:rPr>
              <a:t>attività fisica</a:t>
            </a:r>
            <a:endParaRPr lang="it-IT" sz="1600" b="1" dirty="0">
              <a:solidFill>
                <a:prstClr val="black"/>
              </a:solidFill>
            </a:endParaRPr>
          </a:p>
        </p:txBody>
      </p:sp>
      <p:sp>
        <p:nvSpPr>
          <p:cNvPr id="2" name="Rettangolo 1"/>
          <p:cNvSpPr/>
          <p:nvPr/>
        </p:nvSpPr>
        <p:spPr>
          <a:xfrm>
            <a:off x="5943671" y="40605"/>
            <a:ext cx="4572000" cy="3539430"/>
          </a:xfrm>
          <a:prstGeom prst="rect">
            <a:avLst/>
          </a:prstGeom>
        </p:spPr>
        <p:txBody>
          <a:bodyPr wrap="square">
            <a:spAutoFit/>
          </a:bodyPr>
          <a:lstStyle/>
          <a:p>
            <a:r>
              <a:rPr lang="it-IT" sz="1600" kern="50" dirty="0">
                <a:solidFill>
                  <a:srgbClr val="00000A"/>
                </a:solidFill>
                <a:ea typeface="Calibri" panose="020F0502020204030204" pitchFamily="34" charset="0"/>
                <a:cs typeface="F"/>
              </a:rPr>
              <a:t>Gli Autori hanno classificato l'obesità in quattro fenotipi distinti: </a:t>
            </a:r>
          </a:p>
          <a:p>
            <a:r>
              <a:rPr lang="it-IT" sz="1600" b="1" kern="50" dirty="0">
                <a:solidFill>
                  <a:srgbClr val="00000A"/>
                </a:solidFill>
                <a:ea typeface="Calibri" panose="020F0502020204030204" pitchFamily="34" charset="0"/>
                <a:cs typeface="F"/>
              </a:rPr>
              <a:t>"cervello affamato" (sazietà anormale), </a:t>
            </a:r>
          </a:p>
          <a:p>
            <a:r>
              <a:rPr lang="it-IT" sz="1600" b="1" kern="50" dirty="0">
                <a:solidFill>
                  <a:srgbClr val="00000A"/>
                </a:solidFill>
                <a:ea typeface="Calibri" panose="020F0502020204030204" pitchFamily="34" charset="0"/>
                <a:cs typeface="F"/>
              </a:rPr>
              <a:t>"fame emotiva" (mangiare edonico)</a:t>
            </a:r>
          </a:p>
          <a:p>
            <a:r>
              <a:rPr lang="it-IT" sz="1600" b="1" kern="50" dirty="0">
                <a:solidFill>
                  <a:srgbClr val="00000A"/>
                </a:solidFill>
                <a:ea typeface="Calibri" panose="020F0502020204030204" pitchFamily="34" charset="0"/>
                <a:cs typeface="F"/>
              </a:rPr>
              <a:t>"intestino affamato" (sazietà anormale)</a:t>
            </a:r>
          </a:p>
          <a:p>
            <a:r>
              <a:rPr lang="it-IT" sz="1600" b="1" kern="50" dirty="0">
                <a:solidFill>
                  <a:srgbClr val="00000A"/>
                </a:solidFill>
                <a:ea typeface="Calibri" panose="020F0502020204030204" pitchFamily="34" charset="0"/>
                <a:cs typeface="F"/>
              </a:rPr>
              <a:t>"combustione lenta" (metabolismo rallentato)</a:t>
            </a:r>
          </a:p>
          <a:p>
            <a:endParaRPr lang="it-IT" sz="1600" kern="50" dirty="0">
              <a:solidFill>
                <a:srgbClr val="00000A"/>
              </a:solidFill>
              <a:ea typeface="Calibri" panose="020F0502020204030204" pitchFamily="34" charset="0"/>
              <a:cs typeface="F"/>
            </a:endParaRPr>
          </a:p>
          <a:p>
            <a:r>
              <a:rPr lang="it-IT" sz="1600" kern="50" dirty="0">
                <a:solidFill>
                  <a:srgbClr val="00000A"/>
                </a:solidFill>
                <a:ea typeface="Calibri" panose="020F0502020204030204" pitchFamily="34" charset="0"/>
                <a:cs typeface="F"/>
              </a:rPr>
              <a:t>I farmaci utilizzati sono stati: </a:t>
            </a:r>
          </a:p>
          <a:p>
            <a:pPr marL="285750" indent="-285750">
              <a:buFont typeface="Arial" panose="020B0604020202020204" pitchFamily="34" charset="0"/>
              <a:buChar char="•"/>
            </a:pPr>
            <a:r>
              <a:rPr lang="it-IT" sz="1600" kern="50" dirty="0">
                <a:solidFill>
                  <a:srgbClr val="00000A"/>
                </a:solidFill>
                <a:ea typeface="Calibri" panose="020F0502020204030204" pitchFamily="34" charset="0"/>
                <a:cs typeface="F"/>
              </a:rPr>
              <a:t>fentermina</a:t>
            </a:r>
          </a:p>
          <a:p>
            <a:pPr marL="285750" indent="-285750">
              <a:buFont typeface="Arial" panose="020B0604020202020204" pitchFamily="34" charset="0"/>
              <a:buChar char="•"/>
            </a:pPr>
            <a:r>
              <a:rPr lang="it-IT" sz="1600" kern="50" dirty="0">
                <a:solidFill>
                  <a:srgbClr val="00000A"/>
                </a:solidFill>
                <a:ea typeface="Calibri" panose="020F0502020204030204" pitchFamily="34" charset="0"/>
                <a:cs typeface="F"/>
              </a:rPr>
              <a:t>fentermina+topiramato</a:t>
            </a:r>
          </a:p>
          <a:p>
            <a:pPr marL="285750" indent="-285750">
              <a:buFont typeface="Arial" panose="020B0604020202020204" pitchFamily="34" charset="0"/>
              <a:buChar char="•"/>
            </a:pPr>
            <a:r>
              <a:rPr lang="it-IT" sz="1600" kern="50" dirty="0">
                <a:solidFill>
                  <a:srgbClr val="00000A"/>
                </a:solidFill>
                <a:ea typeface="Calibri" panose="020F0502020204030204" pitchFamily="34" charset="0"/>
                <a:cs typeface="F"/>
              </a:rPr>
              <a:t>bupropione+naltrexone</a:t>
            </a:r>
          </a:p>
          <a:p>
            <a:pPr marL="285750" indent="-285750">
              <a:buFont typeface="Arial" panose="020B0604020202020204" pitchFamily="34" charset="0"/>
              <a:buChar char="•"/>
            </a:pPr>
            <a:r>
              <a:rPr lang="it-IT" sz="1600" kern="50" dirty="0">
                <a:solidFill>
                  <a:srgbClr val="00000A"/>
                </a:solidFill>
                <a:ea typeface="Calibri" panose="020F0502020204030204" pitchFamily="34" charset="0"/>
                <a:cs typeface="F"/>
              </a:rPr>
              <a:t>lorcaserina</a:t>
            </a:r>
          </a:p>
          <a:p>
            <a:pPr marL="285750" indent="-285750">
              <a:buFont typeface="Arial" panose="020B0604020202020204" pitchFamily="34" charset="0"/>
              <a:buChar char="•"/>
            </a:pPr>
            <a:r>
              <a:rPr lang="it-IT" sz="1600" kern="50" dirty="0">
                <a:solidFill>
                  <a:srgbClr val="00000A"/>
                </a:solidFill>
                <a:ea typeface="Calibri" panose="020F0502020204030204" pitchFamily="34" charset="0"/>
                <a:cs typeface="F"/>
              </a:rPr>
              <a:t>liraglutide.</a:t>
            </a:r>
          </a:p>
          <a:p>
            <a:endParaRPr lang="it-IT" sz="1600" i="1" kern="50" dirty="0">
              <a:solidFill>
                <a:srgbClr val="00000A"/>
              </a:solidFill>
              <a:ea typeface="Calibri" panose="020F0502020204030204" pitchFamily="34" charset="0"/>
              <a:cs typeface="F"/>
            </a:endParaRPr>
          </a:p>
        </p:txBody>
      </p:sp>
    </p:spTree>
    <p:extLst>
      <p:ext uri="{BB962C8B-B14F-4D97-AF65-F5344CB8AC3E}">
        <p14:creationId xmlns:p14="http://schemas.microsoft.com/office/powerpoint/2010/main" val="554650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3A1822A-7F30-6377-1FB1-F19B8469639A}"/>
              </a:ext>
            </a:extLst>
          </p:cNvPr>
          <p:cNvPicPr>
            <a:picLocks noChangeAspect="1"/>
          </p:cNvPicPr>
          <p:nvPr/>
        </p:nvPicPr>
        <p:blipFill>
          <a:blip r:embed="rId2"/>
          <a:srcRect l="-4234" t="120" r="-963" b="-1605"/>
          <a:stretch>
            <a:fillRect/>
          </a:stretch>
        </p:blipFill>
        <p:spPr>
          <a:xfrm>
            <a:off x="2329841" y="1089765"/>
            <a:ext cx="7452986" cy="5311036"/>
          </a:xfrm>
          <a:prstGeom prst="rect">
            <a:avLst/>
          </a:prstGeom>
        </p:spPr>
      </p:pic>
    </p:spTree>
    <p:extLst>
      <p:ext uri="{BB962C8B-B14F-4D97-AF65-F5344CB8AC3E}">
        <p14:creationId xmlns:p14="http://schemas.microsoft.com/office/powerpoint/2010/main" val="3218601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2B33A8-9FF2-B003-17D1-F23DE149BF98}"/>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2842BF8A-6A98-C815-6163-81CBE15D9140}"/>
              </a:ext>
            </a:extLst>
          </p:cNvPr>
          <p:cNvPicPr>
            <a:picLocks noGrp="1" noChangeAspect="1"/>
          </p:cNvPicPr>
          <p:nvPr>
            <p:ph idx="1"/>
          </p:nvPr>
        </p:nvPicPr>
        <p:blipFill>
          <a:blip r:embed="rId2"/>
          <a:stretch>
            <a:fillRect/>
          </a:stretch>
        </p:blipFill>
        <p:spPr>
          <a:xfrm>
            <a:off x="2213268" y="1825625"/>
            <a:ext cx="7765464" cy="4351338"/>
          </a:xfrm>
          <a:prstGeom prst="rect">
            <a:avLst/>
          </a:prstGeom>
        </p:spPr>
      </p:pic>
    </p:spTree>
    <p:extLst>
      <p:ext uri="{BB962C8B-B14F-4D97-AF65-F5344CB8AC3E}">
        <p14:creationId xmlns:p14="http://schemas.microsoft.com/office/powerpoint/2010/main" val="3872199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38909" y="41564"/>
            <a:ext cx="7001852" cy="752580"/>
          </a:xfrm>
          <a:prstGeom prst="rect">
            <a:avLst/>
          </a:prstGeom>
        </p:spPr>
      </p:pic>
      <p:pic>
        <p:nvPicPr>
          <p:cNvPr id="6" name="Immagine 5"/>
          <p:cNvPicPr>
            <a:picLocks noChangeAspect="1"/>
          </p:cNvPicPr>
          <p:nvPr/>
        </p:nvPicPr>
        <p:blipFill>
          <a:blip r:embed="rId3"/>
          <a:stretch>
            <a:fillRect/>
          </a:stretch>
        </p:blipFill>
        <p:spPr>
          <a:xfrm>
            <a:off x="91538" y="794144"/>
            <a:ext cx="3171361" cy="287063"/>
          </a:xfrm>
          <a:prstGeom prst="rect">
            <a:avLst/>
          </a:prstGeom>
        </p:spPr>
      </p:pic>
      <p:grpSp>
        <p:nvGrpSpPr>
          <p:cNvPr id="9" name="Gruppo 8"/>
          <p:cNvGrpSpPr/>
          <p:nvPr/>
        </p:nvGrpSpPr>
        <p:grpSpPr>
          <a:xfrm>
            <a:off x="1963882" y="868004"/>
            <a:ext cx="9097241" cy="5802960"/>
            <a:chOff x="1963882" y="868004"/>
            <a:chExt cx="9097241" cy="5802960"/>
          </a:xfrm>
        </p:grpSpPr>
        <p:pic>
          <p:nvPicPr>
            <p:cNvPr id="4" name="Immagine 3"/>
            <p:cNvPicPr>
              <a:picLocks noChangeAspect="1"/>
            </p:cNvPicPr>
            <p:nvPr/>
          </p:nvPicPr>
          <p:blipFill>
            <a:blip r:embed="rId4"/>
            <a:stretch>
              <a:fillRect/>
            </a:stretch>
          </p:blipFill>
          <p:spPr>
            <a:xfrm>
              <a:off x="1963882" y="868004"/>
              <a:ext cx="8707582" cy="5667044"/>
            </a:xfrm>
            <a:prstGeom prst="rect">
              <a:avLst/>
            </a:prstGeom>
          </p:spPr>
        </p:pic>
        <p:sp>
          <p:nvSpPr>
            <p:cNvPr id="7" name="Rettangolo 6"/>
            <p:cNvSpPr/>
            <p:nvPr/>
          </p:nvSpPr>
          <p:spPr>
            <a:xfrm>
              <a:off x="10422082" y="6328064"/>
              <a:ext cx="3429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rot="19184442">
              <a:off x="9783041" y="5828197"/>
              <a:ext cx="1278082" cy="410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0" name="Rettangolo 9"/>
          <p:cNvSpPr/>
          <p:nvPr/>
        </p:nvSpPr>
        <p:spPr>
          <a:xfrm>
            <a:off x="170737" y="1081207"/>
            <a:ext cx="1761701" cy="307777"/>
          </a:xfrm>
          <a:prstGeom prst="rect">
            <a:avLst/>
          </a:prstGeom>
        </p:spPr>
        <p:txBody>
          <a:bodyPr wrap="none">
            <a:spAutoFit/>
          </a:bodyPr>
          <a:lstStyle/>
          <a:p>
            <a:r>
              <a:rPr lang="it-IT" sz="1400" b="1" dirty="0"/>
              <a:t>Kokkorakis et al 2025</a:t>
            </a:r>
          </a:p>
        </p:txBody>
      </p:sp>
    </p:spTree>
    <p:extLst>
      <p:ext uri="{BB962C8B-B14F-4D97-AF65-F5344CB8AC3E}">
        <p14:creationId xmlns:p14="http://schemas.microsoft.com/office/powerpoint/2010/main" val="2658711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a:extLst>
              <a:ext uri="{FF2B5EF4-FFF2-40B4-BE49-F238E27FC236}">
                <a16:creationId xmlns:a16="http://schemas.microsoft.com/office/drawing/2014/main" id="{A480BA09-E489-CB67-517C-17702157C187}"/>
              </a:ext>
            </a:extLst>
          </p:cNvPr>
          <p:cNvGrpSpPr/>
          <p:nvPr/>
        </p:nvGrpSpPr>
        <p:grpSpPr>
          <a:xfrm>
            <a:off x="4027291" y="3982"/>
            <a:ext cx="7622262" cy="6577770"/>
            <a:chOff x="838200" y="1108550"/>
            <a:chExt cx="6252519" cy="5539384"/>
          </a:xfrm>
        </p:grpSpPr>
        <p:pic>
          <p:nvPicPr>
            <p:cNvPr id="5" name="Immagine 4">
              <a:extLst>
                <a:ext uri="{FF2B5EF4-FFF2-40B4-BE49-F238E27FC236}">
                  <a16:creationId xmlns:a16="http://schemas.microsoft.com/office/drawing/2014/main" id="{36491241-59FA-5DE0-D981-D42BC2F838AB}"/>
                </a:ext>
              </a:extLst>
            </p:cNvPr>
            <p:cNvPicPr>
              <a:picLocks noChangeAspect="1"/>
            </p:cNvPicPr>
            <p:nvPr/>
          </p:nvPicPr>
          <p:blipFill rotWithShape="1">
            <a:blip r:embed="rId2"/>
            <a:srcRect l="3445" r="-235"/>
            <a:stretch/>
          </p:blipFill>
          <p:spPr>
            <a:xfrm>
              <a:off x="838200" y="1108550"/>
              <a:ext cx="6252519" cy="5452246"/>
            </a:xfrm>
            <a:prstGeom prst="homePlate">
              <a:avLst>
                <a:gd name="adj" fmla="val 0"/>
              </a:avLst>
            </a:prstGeom>
          </p:spPr>
        </p:pic>
        <p:sp>
          <p:nvSpPr>
            <p:cNvPr id="6" name="Rettangolo 5">
              <a:extLst>
                <a:ext uri="{FF2B5EF4-FFF2-40B4-BE49-F238E27FC236}">
                  <a16:creationId xmlns:a16="http://schemas.microsoft.com/office/drawing/2014/main" id="{C91CBB14-5584-E476-34EB-0C3EA3BB458F}"/>
                </a:ext>
              </a:extLst>
            </p:cNvPr>
            <p:cNvSpPr/>
            <p:nvPr/>
          </p:nvSpPr>
          <p:spPr>
            <a:xfrm>
              <a:off x="838200" y="6172800"/>
              <a:ext cx="1408670" cy="4751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4" name="Immagine 3">
            <a:extLst>
              <a:ext uri="{FF2B5EF4-FFF2-40B4-BE49-F238E27FC236}">
                <a16:creationId xmlns:a16="http://schemas.microsoft.com/office/drawing/2014/main" id="{248D82F1-79D2-D705-FCE6-C8BA3C4482CE}"/>
              </a:ext>
            </a:extLst>
          </p:cNvPr>
          <p:cNvPicPr>
            <a:picLocks noChangeAspect="1"/>
          </p:cNvPicPr>
          <p:nvPr/>
        </p:nvPicPr>
        <p:blipFill>
          <a:blip r:embed="rId3"/>
          <a:srcRect l="28981" t="19785" r="29147" b="19682"/>
          <a:stretch>
            <a:fillRect/>
          </a:stretch>
        </p:blipFill>
        <p:spPr>
          <a:xfrm>
            <a:off x="231583" y="2303632"/>
            <a:ext cx="3106457" cy="2615965"/>
          </a:xfrm>
          <a:prstGeom prst="rect">
            <a:avLst/>
          </a:prstGeom>
        </p:spPr>
      </p:pic>
      <p:pic>
        <p:nvPicPr>
          <p:cNvPr id="3" name="Immagine 2">
            <a:extLst>
              <a:ext uri="{FF2B5EF4-FFF2-40B4-BE49-F238E27FC236}">
                <a16:creationId xmlns:a16="http://schemas.microsoft.com/office/drawing/2014/main" id="{ED0D011D-AD5C-171D-423C-207F878B71EC}"/>
              </a:ext>
            </a:extLst>
          </p:cNvPr>
          <p:cNvPicPr>
            <a:picLocks noChangeAspect="1"/>
          </p:cNvPicPr>
          <p:nvPr/>
        </p:nvPicPr>
        <p:blipFill>
          <a:blip r:embed="rId4"/>
          <a:srcRect t="50015" b="11786"/>
          <a:stretch>
            <a:fillRect/>
          </a:stretch>
        </p:blipFill>
        <p:spPr>
          <a:xfrm>
            <a:off x="80433" y="6464300"/>
            <a:ext cx="10727267" cy="364666"/>
          </a:xfrm>
          <a:prstGeom prst="rect">
            <a:avLst/>
          </a:prstGeom>
        </p:spPr>
      </p:pic>
    </p:spTree>
    <p:extLst>
      <p:ext uri="{BB962C8B-B14F-4D97-AF65-F5344CB8AC3E}">
        <p14:creationId xmlns:p14="http://schemas.microsoft.com/office/powerpoint/2010/main" val="4240756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B6EFEB5-787A-E039-91DA-B544235AE52E}"/>
              </a:ext>
            </a:extLst>
          </p:cNvPr>
          <p:cNvSpPr>
            <a:spLocks noGrp="1"/>
          </p:cNvSpPr>
          <p:nvPr>
            <p:ph idx="1"/>
          </p:nvPr>
        </p:nvSpPr>
        <p:spPr>
          <a:xfrm>
            <a:off x="473860" y="3513221"/>
            <a:ext cx="10515600" cy="2896308"/>
          </a:xfrm>
        </p:spPr>
        <p:txBody>
          <a:bodyPr>
            <a:noAutofit/>
          </a:bodyPr>
          <a:lstStyle/>
          <a:p>
            <a:pPr marL="742950" lvl="1" indent="-285750">
              <a:buFont typeface="Arial" panose="020B0604020202020204" pitchFamily="34" charset="0"/>
              <a:buChar char="•"/>
            </a:pPr>
            <a:endParaRPr lang="it-IT" sz="1050" b="1" i="0" dirty="0">
              <a:effectLst/>
              <a:latin typeface="Aptos" panose="020B0004020202020204" pitchFamily="34" charset="0"/>
            </a:endParaRPr>
          </a:p>
          <a:p>
            <a:endParaRPr lang="it-IT" sz="1050" dirty="0"/>
          </a:p>
        </p:txBody>
      </p:sp>
      <p:grpSp>
        <p:nvGrpSpPr>
          <p:cNvPr id="17" name="Gruppo 16">
            <a:extLst>
              <a:ext uri="{FF2B5EF4-FFF2-40B4-BE49-F238E27FC236}">
                <a16:creationId xmlns:a16="http://schemas.microsoft.com/office/drawing/2014/main" id="{0222763F-0F4D-9E28-BCD2-37F498EBB99A}"/>
              </a:ext>
            </a:extLst>
          </p:cNvPr>
          <p:cNvGrpSpPr/>
          <p:nvPr/>
        </p:nvGrpSpPr>
        <p:grpSpPr>
          <a:xfrm>
            <a:off x="322217" y="3114226"/>
            <a:ext cx="11547566" cy="3499715"/>
            <a:chOff x="0" y="-1"/>
            <a:chExt cx="11547566" cy="3499715"/>
          </a:xfrm>
        </p:grpSpPr>
        <p:pic>
          <p:nvPicPr>
            <p:cNvPr id="5" name="Immagine 4">
              <a:extLst>
                <a:ext uri="{FF2B5EF4-FFF2-40B4-BE49-F238E27FC236}">
                  <a16:creationId xmlns:a16="http://schemas.microsoft.com/office/drawing/2014/main" id="{0CD1FEE3-1D81-1F06-EB4C-0B3914DEF9DD}"/>
                </a:ext>
              </a:extLst>
            </p:cNvPr>
            <p:cNvPicPr>
              <a:picLocks noChangeAspect="1"/>
            </p:cNvPicPr>
            <p:nvPr/>
          </p:nvPicPr>
          <p:blipFill>
            <a:blip r:embed="rId3"/>
            <a:srcRect t="46976"/>
            <a:stretch/>
          </p:blipFill>
          <p:spPr>
            <a:xfrm>
              <a:off x="0" y="-1"/>
              <a:ext cx="7584707" cy="1150211"/>
            </a:xfrm>
            <a:prstGeom prst="rect">
              <a:avLst/>
            </a:prstGeom>
          </p:spPr>
        </p:pic>
        <p:pic>
          <p:nvPicPr>
            <p:cNvPr id="6" name="Immagine 5">
              <a:extLst>
                <a:ext uri="{FF2B5EF4-FFF2-40B4-BE49-F238E27FC236}">
                  <a16:creationId xmlns:a16="http://schemas.microsoft.com/office/drawing/2014/main" id="{0EFAFECF-C580-772A-50D4-B2F7079755D7}"/>
                </a:ext>
              </a:extLst>
            </p:cNvPr>
            <p:cNvPicPr>
              <a:picLocks noChangeAspect="1"/>
            </p:cNvPicPr>
            <p:nvPr/>
          </p:nvPicPr>
          <p:blipFill>
            <a:blip r:embed="rId3"/>
            <a:srcRect r="73588" b="75406"/>
            <a:stretch/>
          </p:blipFill>
          <p:spPr>
            <a:xfrm>
              <a:off x="9009246" y="-1"/>
              <a:ext cx="2538320" cy="675965"/>
            </a:xfrm>
            <a:prstGeom prst="rect">
              <a:avLst/>
            </a:prstGeom>
          </p:spPr>
        </p:pic>
        <p:sp>
          <p:nvSpPr>
            <p:cNvPr id="2" name="Rettangolo 1">
              <a:extLst>
                <a:ext uri="{FF2B5EF4-FFF2-40B4-BE49-F238E27FC236}">
                  <a16:creationId xmlns:a16="http://schemas.microsoft.com/office/drawing/2014/main" id="{3BBB873B-E70B-7BBA-A7F6-FB5207D8AD42}"/>
                </a:ext>
              </a:extLst>
            </p:cNvPr>
            <p:cNvSpPr/>
            <p:nvPr/>
          </p:nvSpPr>
          <p:spPr>
            <a:xfrm>
              <a:off x="1107268" y="1239703"/>
              <a:ext cx="2341785" cy="8913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24 pazienti</a:t>
              </a:r>
            </a:p>
            <a:p>
              <a:pPr algn="ctr"/>
              <a:r>
                <a:rPr lang="it-IT" dirty="0"/>
                <a:t>RYGB</a:t>
              </a:r>
            </a:p>
            <a:p>
              <a:pPr algn="ctr"/>
              <a:r>
                <a:rPr lang="it-IT" dirty="0"/>
                <a:t>Follow up: 27-59 mesi</a:t>
              </a:r>
            </a:p>
          </p:txBody>
        </p:sp>
        <p:sp>
          <p:nvSpPr>
            <p:cNvPr id="11" name="CasellaDiTesto 10">
              <a:extLst>
                <a:ext uri="{FF2B5EF4-FFF2-40B4-BE49-F238E27FC236}">
                  <a16:creationId xmlns:a16="http://schemas.microsoft.com/office/drawing/2014/main" id="{F0D27C30-3DB9-445A-6389-A7BDCCD34FA9}"/>
                </a:ext>
              </a:extLst>
            </p:cNvPr>
            <p:cNvSpPr txBox="1"/>
            <p:nvPr/>
          </p:nvSpPr>
          <p:spPr>
            <a:xfrm>
              <a:off x="3706755" y="1237836"/>
              <a:ext cx="7242556" cy="923330"/>
            </a:xfrm>
            <a:prstGeom prst="rect">
              <a:avLst/>
            </a:prstGeom>
            <a:noFill/>
            <a:ln>
              <a:solidFill>
                <a:schemeClr val="tx2">
                  <a:lumMod val="90000"/>
                  <a:lumOff val="10000"/>
                </a:schemeClr>
              </a:solidFill>
            </a:ln>
          </p:spPr>
          <p:txBody>
            <a:bodyPr wrap="square">
              <a:spAutoFit/>
            </a:bodyPr>
            <a:lstStyle/>
            <a:p>
              <a:pPr marL="742950" lvl="1" indent="-285750">
                <a:buFont typeface="Arial" panose="020B0604020202020204" pitchFamily="34" charset="0"/>
                <a:buChar char="•"/>
              </a:pPr>
              <a:r>
                <a:rPr lang="it-IT" sz="1800" b="1" i="0" dirty="0">
                  <a:effectLst/>
                  <a:latin typeface="Aptos" panose="020B0004020202020204" pitchFamily="34" charset="0"/>
                </a:rPr>
                <a:t>Gruppo A</a:t>
              </a:r>
              <a:r>
                <a:rPr lang="it-IT" sz="1800" b="0" i="0" dirty="0">
                  <a:effectLst/>
                  <a:latin typeface="Aptos" panose="020B0004020202020204" pitchFamily="34" charset="0"/>
                </a:rPr>
                <a:t>: controllo del peso soddisfacente</a:t>
              </a:r>
            </a:p>
            <a:p>
              <a:pPr lvl="1"/>
              <a:endParaRPr lang="it-IT" sz="1800" b="0" i="0" dirty="0">
                <a:effectLst/>
                <a:latin typeface="Aptos" panose="020B0004020202020204" pitchFamily="34" charset="0"/>
              </a:endParaRPr>
            </a:p>
            <a:p>
              <a:pPr marL="742950" lvl="1" indent="-285750">
                <a:buFont typeface="Arial" panose="020B0604020202020204" pitchFamily="34" charset="0"/>
                <a:buChar char="•"/>
              </a:pPr>
              <a:r>
                <a:rPr lang="it-IT" sz="1800" b="1" i="0" dirty="0">
                  <a:effectLst/>
                  <a:latin typeface="Aptos" panose="020B0004020202020204" pitchFamily="34" charset="0"/>
                </a:rPr>
                <a:t>Gruppo B</a:t>
              </a:r>
              <a:r>
                <a:rPr lang="it-IT" sz="1800" b="0" i="0" dirty="0">
                  <a:effectLst/>
                  <a:latin typeface="Aptos" panose="020B0004020202020204" pitchFamily="34" charset="0"/>
                </a:rPr>
                <a:t>: recupero di peso significativo (&gt;50% del peso perso)</a:t>
              </a:r>
            </a:p>
          </p:txBody>
        </p:sp>
        <p:sp>
          <p:nvSpPr>
            <p:cNvPr id="13" name="CasellaDiTesto 12">
              <a:extLst>
                <a:ext uri="{FF2B5EF4-FFF2-40B4-BE49-F238E27FC236}">
                  <a16:creationId xmlns:a16="http://schemas.microsoft.com/office/drawing/2014/main" id="{02B698C0-B381-9668-CD7A-F8EB71BEE034}"/>
                </a:ext>
              </a:extLst>
            </p:cNvPr>
            <p:cNvSpPr txBox="1"/>
            <p:nvPr/>
          </p:nvSpPr>
          <p:spPr>
            <a:xfrm>
              <a:off x="3394509" y="2498977"/>
              <a:ext cx="7867049" cy="646331"/>
            </a:xfrm>
            <a:prstGeom prst="rect">
              <a:avLst/>
            </a:prstGeom>
            <a:noFill/>
          </p:spPr>
          <p:txBody>
            <a:bodyPr wrap="square">
              <a:spAutoFit/>
            </a:bodyPr>
            <a:lstStyle/>
            <a:p>
              <a:r>
                <a:rPr lang="it-IT" b="1" dirty="0" err="1">
                  <a:latin typeface="Aptos" panose="020B0004020202020204" pitchFamily="34" charset="0"/>
                </a:rPr>
                <a:t>G</a:t>
              </a:r>
              <a:r>
                <a:rPr lang="it-IT" sz="1800" b="1" i="0" dirty="0" err="1">
                  <a:effectLst/>
                  <a:latin typeface="Aptos" panose="020B0004020202020204" pitchFamily="34" charset="0"/>
                </a:rPr>
                <a:t>hrelina</a:t>
              </a:r>
              <a:r>
                <a:rPr lang="it-IT" sz="1800" b="1" i="0" dirty="0">
                  <a:effectLst/>
                  <a:latin typeface="Aptos" panose="020B0004020202020204" pitchFamily="34" charset="0"/>
                </a:rPr>
                <a:t>, GIP, GLP-1 e leptina </a:t>
              </a:r>
            </a:p>
            <a:p>
              <a:r>
                <a:rPr lang="it-IT" sz="1800" b="0" i="0" dirty="0">
                  <a:effectLst/>
                  <a:latin typeface="Aptos" panose="020B0004020202020204" pitchFamily="34" charset="0"/>
                </a:rPr>
                <a:t>a digiuno e dopo un pasto standard a intervalli di 30, 60, 90 e 120 minuti</a:t>
              </a:r>
              <a:endParaRPr lang="it-IT" dirty="0"/>
            </a:p>
          </p:txBody>
        </p:sp>
        <p:pic>
          <p:nvPicPr>
            <p:cNvPr id="14" name="Immagine 13">
              <a:extLst>
                <a:ext uri="{FF2B5EF4-FFF2-40B4-BE49-F238E27FC236}">
                  <a16:creationId xmlns:a16="http://schemas.microsoft.com/office/drawing/2014/main" id="{D5EBA1DC-3904-A641-F4E2-AB6AB3144026}"/>
                </a:ext>
              </a:extLst>
            </p:cNvPr>
            <p:cNvPicPr>
              <a:picLocks noChangeAspect="1"/>
            </p:cNvPicPr>
            <p:nvPr/>
          </p:nvPicPr>
          <p:blipFill>
            <a:blip r:embed="rId4"/>
            <a:stretch>
              <a:fillRect/>
            </a:stretch>
          </p:blipFill>
          <p:spPr>
            <a:xfrm>
              <a:off x="1107268" y="2248793"/>
              <a:ext cx="1250921" cy="1250921"/>
            </a:xfrm>
            <a:prstGeom prst="rect">
              <a:avLst/>
            </a:prstGeom>
          </p:spPr>
        </p:pic>
      </p:grpSp>
      <p:pic>
        <p:nvPicPr>
          <p:cNvPr id="18" name="Immagine 17">
            <a:extLst>
              <a:ext uri="{FF2B5EF4-FFF2-40B4-BE49-F238E27FC236}">
                <a16:creationId xmlns:a16="http://schemas.microsoft.com/office/drawing/2014/main" id="{591AD117-0679-70CA-EC03-59DFEFBA0337}"/>
              </a:ext>
            </a:extLst>
          </p:cNvPr>
          <p:cNvPicPr>
            <a:picLocks noChangeAspect="1"/>
          </p:cNvPicPr>
          <p:nvPr/>
        </p:nvPicPr>
        <p:blipFill>
          <a:blip r:embed="rId5"/>
          <a:stretch>
            <a:fillRect/>
          </a:stretch>
        </p:blipFill>
        <p:spPr>
          <a:xfrm>
            <a:off x="1579348" y="90149"/>
            <a:ext cx="9283705" cy="3045118"/>
          </a:xfrm>
          <a:prstGeom prst="rect">
            <a:avLst/>
          </a:prstGeom>
        </p:spPr>
      </p:pic>
    </p:spTree>
    <p:extLst>
      <p:ext uri="{BB962C8B-B14F-4D97-AF65-F5344CB8AC3E}">
        <p14:creationId xmlns:p14="http://schemas.microsoft.com/office/powerpoint/2010/main" val="3091718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B2153C6-1BF1-77B9-47D2-F7F60F5AFAE5}"/>
              </a:ext>
            </a:extLst>
          </p:cNvPr>
          <p:cNvPicPr>
            <a:picLocks noChangeAspect="1"/>
          </p:cNvPicPr>
          <p:nvPr/>
        </p:nvPicPr>
        <p:blipFill>
          <a:blip r:embed="rId3"/>
          <a:srcRect l="5584"/>
          <a:stretch>
            <a:fillRect/>
          </a:stretch>
        </p:blipFill>
        <p:spPr>
          <a:xfrm>
            <a:off x="118134" y="207964"/>
            <a:ext cx="3182416" cy="6042523"/>
          </a:xfrm>
          <a:prstGeom prst="rect">
            <a:avLst/>
          </a:prstGeom>
        </p:spPr>
      </p:pic>
      <p:grpSp>
        <p:nvGrpSpPr>
          <p:cNvPr id="18" name="Gruppo 17">
            <a:extLst>
              <a:ext uri="{FF2B5EF4-FFF2-40B4-BE49-F238E27FC236}">
                <a16:creationId xmlns:a16="http://schemas.microsoft.com/office/drawing/2014/main" id="{D7D2CBAF-EF23-F41F-1ED8-82724905DB9B}"/>
              </a:ext>
            </a:extLst>
          </p:cNvPr>
          <p:cNvGrpSpPr/>
          <p:nvPr/>
        </p:nvGrpSpPr>
        <p:grpSpPr>
          <a:xfrm>
            <a:off x="2933815" y="317371"/>
            <a:ext cx="3094493" cy="5933115"/>
            <a:chOff x="3786506" y="86497"/>
            <a:chExt cx="2553026" cy="4868562"/>
          </a:xfrm>
        </p:grpSpPr>
        <p:pic>
          <p:nvPicPr>
            <p:cNvPr id="11" name="Immagine 10">
              <a:extLst>
                <a:ext uri="{FF2B5EF4-FFF2-40B4-BE49-F238E27FC236}">
                  <a16:creationId xmlns:a16="http://schemas.microsoft.com/office/drawing/2014/main" id="{E959B030-84A5-9A30-5F0E-4FD52EF837FE}"/>
                </a:ext>
              </a:extLst>
            </p:cNvPr>
            <p:cNvPicPr>
              <a:picLocks noChangeAspect="1"/>
            </p:cNvPicPr>
            <p:nvPr/>
          </p:nvPicPr>
          <p:blipFill>
            <a:blip r:embed="rId4"/>
            <a:stretch>
              <a:fillRect/>
            </a:stretch>
          </p:blipFill>
          <p:spPr>
            <a:xfrm>
              <a:off x="3786506" y="86497"/>
              <a:ext cx="2553026" cy="4868562"/>
            </a:xfrm>
            <a:prstGeom prst="rect">
              <a:avLst/>
            </a:prstGeom>
          </p:spPr>
        </p:pic>
        <p:cxnSp>
          <p:nvCxnSpPr>
            <p:cNvPr id="13" name="Connettore 2 12">
              <a:extLst>
                <a:ext uri="{FF2B5EF4-FFF2-40B4-BE49-F238E27FC236}">
                  <a16:creationId xmlns:a16="http://schemas.microsoft.com/office/drawing/2014/main" id="{6C7B5963-0319-7C8B-A2FA-BF20451D5217}"/>
                </a:ext>
              </a:extLst>
            </p:cNvPr>
            <p:cNvCxnSpPr/>
            <p:nvPr/>
          </p:nvCxnSpPr>
          <p:spPr>
            <a:xfrm>
              <a:off x="5181600" y="3021227"/>
              <a:ext cx="0" cy="617838"/>
            </a:xfrm>
            <a:prstGeom prst="straightConnector1">
              <a:avLst/>
            </a:prstGeom>
            <a:ln w="190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6" name="Gruppo 5">
            <a:extLst>
              <a:ext uri="{FF2B5EF4-FFF2-40B4-BE49-F238E27FC236}">
                <a16:creationId xmlns:a16="http://schemas.microsoft.com/office/drawing/2014/main" id="{1B1DDF10-40F4-46BF-BBE0-CBF6ACBCFCE6}"/>
              </a:ext>
            </a:extLst>
          </p:cNvPr>
          <p:cNvGrpSpPr/>
          <p:nvPr/>
        </p:nvGrpSpPr>
        <p:grpSpPr>
          <a:xfrm>
            <a:off x="6006589" y="441124"/>
            <a:ext cx="3256237" cy="5809361"/>
            <a:chOff x="8405495" y="247135"/>
            <a:chExt cx="2453703" cy="4547287"/>
          </a:xfrm>
        </p:grpSpPr>
        <p:pic>
          <p:nvPicPr>
            <p:cNvPr id="15" name="Immagine 14">
              <a:extLst>
                <a:ext uri="{FF2B5EF4-FFF2-40B4-BE49-F238E27FC236}">
                  <a16:creationId xmlns:a16="http://schemas.microsoft.com/office/drawing/2014/main" id="{8C9DC2F8-D358-69F6-1055-1CD5ADFE0B29}"/>
                </a:ext>
              </a:extLst>
            </p:cNvPr>
            <p:cNvPicPr>
              <a:picLocks noChangeAspect="1"/>
            </p:cNvPicPr>
            <p:nvPr/>
          </p:nvPicPr>
          <p:blipFill>
            <a:blip r:embed="rId5"/>
            <a:stretch>
              <a:fillRect/>
            </a:stretch>
          </p:blipFill>
          <p:spPr>
            <a:xfrm>
              <a:off x="8405495" y="247135"/>
              <a:ext cx="2453703" cy="4547287"/>
            </a:xfrm>
            <a:prstGeom prst="rect">
              <a:avLst/>
            </a:prstGeom>
          </p:spPr>
        </p:pic>
        <p:grpSp>
          <p:nvGrpSpPr>
            <p:cNvPr id="4" name="Gruppo 3">
              <a:extLst>
                <a:ext uri="{FF2B5EF4-FFF2-40B4-BE49-F238E27FC236}">
                  <a16:creationId xmlns:a16="http://schemas.microsoft.com/office/drawing/2014/main" id="{85C0D196-71B4-F9ED-930A-79CB641D0676}"/>
                </a:ext>
              </a:extLst>
            </p:cNvPr>
            <p:cNvGrpSpPr/>
            <p:nvPr/>
          </p:nvGrpSpPr>
          <p:grpSpPr>
            <a:xfrm>
              <a:off x="9632346" y="790832"/>
              <a:ext cx="0" cy="2969741"/>
              <a:chOff x="9632346" y="790832"/>
              <a:chExt cx="0" cy="2969741"/>
            </a:xfrm>
          </p:grpSpPr>
          <p:cxnSp>
            <p:nvCxnSpPr>
              <p:cNvPr id="19" name="Connettore 2 18">
                <a:extLst>
                  <a:ext uri="{FF2B5EF4-FFF2-40B4-BE49-F238E27FC236}">
                    <a16:creationId xmlns:a16="http://schemas.microsoft.com/office/drawing/2014/main" id="{59CCBB53-4509-5575-3D2D-96C998CD906A}"/>
                  </a:ext>
                </a:extLst>
              </p:cNvPr>
              <p:cNvCxnSpPr/>
              <p:nvPr/>
            </p:nvCxnSpPr>
            <p:spPr>
              <a:xfrm>
                <a:off x="9632346" y="3142735"/>
                <a:ext cx="0" cy="617838"/>
              </a:xfrm>
              <a:prstGeom prst="straightConnector1">
                <a:avLst/>
              </a:prstGeom>
              <a:ln w="190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Connettore 2 19">
                <a:extLst>
                  <a:ext uri="{FF2B5EF4-FFF2-40B4-BE49-F238E27FC236}">
                    <a16:creationId xmlns:a16="http://schemas.microsoft.com/office/drawing/2014/main" id="{6242BD3A-981B-80EE-7F94-A9C3C2CBC190}"/>
                  </a:ext>
                </a:extLst>
              </p:cNvPr>
              <p:cNvCxnSpPr>
                <a:cxnSpLocks/>
              </p:cNvCxnSpPr>
              <p:nvPr/>
            </p:nvCxnSpPr>
            <p:spPr>
              <a:xfrm>
                <a:off x="9632346" y="790832"/>
                <a:ext cx="0" cy="471616"/>
              </a:xfrm>
              <a:prstGeom prst="straightConnector1">
                <a:avLst/>
              </a:prstGeom>
              <a:ln w="190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grpSp>
      <p:sp>
        <p:nvSpPr>
          <p:cNvPr id="22" name="CasellaDiTesto 21">
            <a:extLst>
              <a:ext uri="{FF2B5EF4-FFF2-40B4-BE49-F238E27FC236}">
                <a16:creationId xmlns:a16="http://schemas.microsoft.com/office/drawing/2014/main" id="{D702DA3A-7BED-523D-E2E4-56DB5C1B2EF4}"/>
              </a:ext>
            </a:extLst>
          </p:cNvPr>
          <p:cNvSpPr txBox="1"/>
          <p:nvPr/>
        </p:nvSpPr>
        <p:spPr>
          <a:xfrm>
            <a:off x="1504218" y="243920"/>
            <a:ext cx="1293566" cy="369332"/>
          </a:xfrm>
          <a:prstGeom prst="rect">
            <a:avLst/>
          </a:prstGeom>
          <a:noFill/>
        </p:spPr>
        <p:txBody>
          <a:bodyPr wrap="square" rtlCol="0">
            <a:spAutoFit/>
          </a:bodyPr>
          <a:lstStyle/>
          <a:p>
            <a:r>
              <a:rPr lang="it-IT" dirty="0" err="1">
                <a:solidFill>
                  <a:srgbClr val="FF0000"/>
                </a:solidFill>
              </a:rPr>
              <a:t>Ghrelina</a:t>
            </a:r>
            <a:endParaRPr lang="it-IT" dirty="0">
              <a:solidFill>
                <a:srgbClr val="FF0000"/>
              </a:solidFill>
            </a:endParaRPr>
          </a:p>
        </p:txBody>
      </p:sp>
      <p:sp>
        <p:nvSpPr>
          <p:cNvPr id="23" name="CasellaDiTesto 22">
            <a:extLst>
              <a:ext uri="{FF2B5EF4-FFF2-40B4-BE49-F238E27FC236}">
                <a16:creationId xmlns:a16="http://schemas.microsoft.com/office/drawing/2014/main" id="{77F9D96A-D03B-36CB-A6F7-C8323F86C4BC}"/>
              </a:ext>
            </a:extLst>
          </p:cNvPr>
          <p:cNvSpPr txBox="1"/>
          <p:nvPr/>
        </p:nvSpPr>
        <p:spPr>
          <a:xfrm>
            <a:off x="4624792" y="243920"/>
            <a:ext cx="1093764" cy="369332"/>
          </a:xfrm>
          <a:prstGeom prst="rect">
            <a:avLst/>
          </a:prstGeom>
          <a:noFill/>
        </p:spPr>
        <p:txBody>
          <a:bodyPr wrap="square" rtlCol="0">
            <a:spAutoFit/>
          </a:bodyPr>
          <a:lstStyle/>
          <a:p>
            <a:r>
              <a:rPr lang="it-IT" dirty="0">
                <a:solidFill>
                  <a:srgbClr val="FF0000"/>
                </a:solidFill>
              </a:rPr>
              <a:t>GIP</a:t>
            </a:r>
          </a:p>
        </p:txBody>
      </p:sp>
      <p:sp>
        <p:nvSpPr>
          <p:cNvPr id="24" name="CasellaDiTesto 23">
            <a:extLst>
              <a:ext uri="{FF2B5EF4-FFF2-40B4-BE49-F238E27FC236}">
                <a16:creationId xmlns:a16="http://schemas.microsoft.com/office/drawing/2014/main" id="{A87D2D15-B30E-752C-D6CC-6012F3C4D220}"/>
              </a:ext>
            </a:extLst>
          </p:cNvPr>
          <p:cNvSpPr txBox="1"/>
          <p:nvPr/>
        </p:nvSpPr>
        <p:spPr>
          <a:xfrm>
            <a:off x="7410104" y="243920"/>
            <a:ext cx="1093764" cy="369332"/>
          </a:xfrm>
          <a:prstGeom prst="rect">
            <a:avLst/>
          </a:prstGeom>
          <a:noFill/>
        </p:spPr>
        <p:txBody>
          <a:bodyPr wrap="square" rtlCol="0">
            <a:spAutoFit/>
          </a:bodyPr>
          <a:lstStyle/>
          <a:p>
            <a:r>
              <a:rPr lang="it-IT" dirty="0">
                <a:solidFill>
                  <a:srgbClr val="FF0000"/>
                </a:solidFill>
              </a:rPr>
              <a:t>GLP1</a:t>
            </a:r>
          </a:p>
        </p:txBody>
      </p:sp>
      <p:sp>
        <p:nvSpPr>
          <p:cNvPr id="14" name="CasellaDiTesto 13">
            <a:extLst>
              <a:ext uri="{FF2B5EF4-FFF2-40B4-BE49-F238E27FC236}">
                <a16:creationId xmlns:a16="http://schemas.microsoft.com/office/drawing/2014/main" id="{AD4F4D29-2A05-ADF4-B4D7-6CC60D91D11F}"/>
              </a:ext>
            </a:extLst>
          </p:cNvPr>
          <p:cNvSpPr txBox="1"/>
          <p:nvPr/>
        </p:nvSpPr>
        <p:spPr>
          <a:xfrm>
            <a:off x="9237307" y="3201041"/>
            <a:ext cx="2876755" cy="3477875"/>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r>
              <a:rPr lang="it-IT" sz="2000" b="1" i="0" dirty="0" err="1">
                <a:effectLst/>
                <a:latin typeface="Aptos" panose="020B0004020202020204" pitchFamily="34" charset="0"/>
              </a:rPr>
              <a:t>Ghrelina</a:t>
            </a:r>
            <a:r>
              <a:rPr lang="it-IT" sz="2000" b="1" i="0" dirty="0">
                <a:effectLst/>
                <a:latin typeface="Aptos" panose="020B0004020202020204" pitchFamily="34" charset="0"/>
              </a:rPr>
              <a:t>:</a:t>
            </a:r>
          </a:p>
          <a:p>
            <a:r>
              <a:rPr lang="it-IT" sz="2000" i="0" dirty="0">
                <a:effectLst/>
                <a:latin typeface="Aptos" panose="020B0004020202020204" pitchFamily="34" charset="0"/>
              </a:rPr>
              <a:t>gruppo A = </a:t>
            </a:r>
            <a:r>
              <a:rPr lang="it-IT" sz="2000" dirty="0">
                <a:latin typeface="Aptos" panose="020B0004020202020204" pitchFamily="34" charset="0"/>
              </a:rPr>
              <a:t>B</a:t>
            </a:r>
          </a:p>
          <a:p>
            <a:endParaRPr lang="it-IT" sz="2000" i="0" dirty="0">
              <a:effectLst/>
              <a:latin typeface="Aptos" panose="020B0004020202020204" pitchFamily="34" charset="0"/>
            </a:endParaRPr>
          </a:p>
          <a:p>
            <a:r>
              <a:rPr lang="it-IT" sz="2000" b="1" i="0" dirty="0">
                <a:effectLst/>
                <a:latin typeface="Aptos" panose="020B0004020202020204" pitchFamily="34" charset="0"/>
              </a:rPr>
              <a:t>GIP</a:t>
            </a:r>
            <a:r>
              <a:rPr lang="it-IT" sz="2000" b="0" i="0" dirty="0">
                <a:effectLst/>
                <a:latin typeface="Aptos" panose="020B0004020202020204" pitchFamily="34" charset="0"/>
              </a:rPr>
              <a:t>: </a:t>
            </a:r>
          </a:p>
          <a:p>
            <a:r>
              <a:rPr lang="it-IT" sz="2000" b="0" i="0" dirty="0">
                <a:effectLst/>
                <a:latin typeface="Calibri" panose="020F0502020204030204" pitchFamily="34" charset="0"/>
                <a:ea typeface="Calibri" panose="020F0502020204030204" pitchFamily="34" charset="0"/>
                <a:cs typeface="Calibri" panose="020F0502020204030204" pitchFamily="34" charset="0"/>
              </a:rPr>
              <a:t>↑ </a:t>
            </a:r>
            <a:r>
              <a:rPr lang="it-IT" sz="2000" b="0" i="0" dirty="0">
                <a:effectLst/>
                <a:latin typeface="Aptos" panose="020B0004020202020204" pitchFamily="34" charset="0"/>
              </a:rPr>
              <a:t>gruppo A&gt;B a 30' </a:t>
            </a:r>
          </a:p>
          <a:p>
            <a:r>
              <a:rPr lang="it-IT" sz="2000" b="0" i="0" dirty="0">
                <a:effectLst/>
                <a:latin typeface="Aptos" panose="020B0004020202020204" pitchFamily="34" charset="0"/>
              </a:rPr>
              <a:t> </a:t>
            </a:r>
          </a:p>
          <a:p>
            <a:r>
              <a:rPr lang="it-IT" sz="2000" b="1" i="0" dirty="0">
                <a:effectLst/>
                <a:latin typeface="Aptos" panose="020B0004020202020204" pitchFamily="34" charset="0"/>
              </a:rPr>
              <a:t>GLP-1</a:t>
            </a:r>
            <a:r>
              <a:rPr lang="it-IT" sz="2000" b="0" i="0" dirty="0">
                <a:effectLst/>
                <a:latin typeface="Aptos" panose="020B0004020202020204" pitchFamily="34" charset="0"/>
              </a:rPr>
              <a:t>: </a:t>
            </a:r>
          </a:p>
          <a:p>
            <a:r>
              <a:rPr lang="it-IT" sz="2000" dirty="0">
                <a:latin typeface="Calibri" panose="020F0502020204030204" pitchFamily="34" charset="0"/>
                <a:ea typeface="Calibri" panose="020F0502020204030204" pitchFamily="34" charset="0"/>
                <a:cs typeface="Calibri" panose="020F0502020204030204" pitchFamily="34" charset="0"/>
              </a:rPr>
              <a:t>↑ </a:t>
            </a:r>
            <a:r>
              <a:rPr lang="it-IT" sz="2000" dirty="0">
                <a:latin typeface="Aptos" panose="020B0004020202020204" pitchFamily="34" charset="0"/>
              </a:rPr>
              <a:t>gruppo A&gt;B a 30'  </a:t>
            </a:r>
          </a:p>
          <a:p>
            <a:endParaRPr lang="it-IT" sz="2000" dirty="0">
              <a:latin typeface="Aptos" panose="020B0004020202020204" pitchFamily="34" charset="0"/>
            </a:endParaRPr>
          </a:p>
          <a:p>
            <a:r>
              <a:rPr lang="it-IT" sz="2000" b="1" i="0" dirty="0">
                <a:effectLst/>
                <a:latin typeface="Aptos" panose="020B0004020202020204" pitchFamily="34" charset="0"/>
              </a:rPr>
              <a:t>Leptina</a:t>
            </a:r>
            <a:r>
              <a:rPr lang="it-IT" sz="2000" b="0" i="0" dirty="0">
                <a:effectLst/>
                <a:latin typeface="Aptos" panose="020B0004020202020204" pitchFamily="34" charset="0"/>
              </a:rPr>
              <a:t>: </a:t>
            </a:r>
          </a:p>
          <a:p>
            <a:r>
              <a:rPr lang="it-IT" sz="2000" b="0" i="0" dirty="0">
                <a:effectLst/>
                <a:latin typeface="Aptos" panose="020B0004020202020204" pitchFamily="34" charset="0"/>
              </a:rPr>
              <a:t>Livelli basali </a:t>
            </a:r>
            <a:r>
              <a:rPr lang="it-IT" sz="2000" dirty="0">
                <a:latin typeface="Aptos" panose="020B0004020202020204" pitchFamily="34" charset="0"/>
              </a:rPr>
              <a:t>gruppo B&gt;A</a:t>
            </a:r>
            <a:endParaRPr lang="it-IT" sz="2000" b="0" i="0" dirty="0">
              <a:effectLst/>
              <a:latin typeface="Aptos" panose="020B0004020202020204" pitchFamily="34" charset="0"/>
            </a:endParaRPr>
          </a:p>
        </p:txBody>
      </p:sp>
      <p:grpSp>
        <p:nvGrpSpPr>
          <p:cNvPr id="28" name="Gruppo 27">
            <a:extLst>
              <a:ext uri="{FF2B5EF4-FFF2-40B4-BE49-F238E27FC236}">
                <a16:creationId xmlns:a16="http://schemas.microsoft.com/office/drawing/2014/main" id="{BE19A2C0-A31B-44CB-B612-7111C61D7D5B}"/>
              </a:ext>
            </a:extLst>
          </p:cNvPr>
          <p:cNvGrpSpPr/>
          <p:nvPr/>
        </p:nvGrpSpPr>
        <p:grpSpPr>
          <a:xfrm>
            <a:off x="9241107" y="318067"/>
            <a:ext cx="2847436" cy="2798001"/>
            <a:chOff x="9277961" y="332442"/>
            <a:chExt cx="2847436" cy="2798001"/>
          </a:xfrm>
        </p:grpSpPr>
        <p:pic>
          <p:nvPicPr>
            <p:cNvPr id="10" name="Immagine 9">
              <a:extLst>
                <a:ext uri="{FF2B5EF4-FFF2-40B4-BE49-F238E27FC236}">
                  <a16:creationId xmlns:a16="http://schemas.microsoft.com/office/drawing/2014/main" id="{40DFC4B0-0C5E-A78D-1B71-CC2651C4FC61}"/>
                </a:ext>
              </a:extLst>
            </p:cNvPr>
            <p:cNvPicPr>
              <a:picLocks noChangeAspect="1"/>
            </p:cNvPicPr>
            <p:nvPr/>
          </p:nvPicPr>
          <p:blipFill>
            <a:blip r:embed="rId6"/>
            <a:stretch>
              <a:fillRect/>
            </a:stretch>
          </p:blipFill>
          <p:spPr>
            <a:xfrm>
              <a:off x="9277961" y="332442"/>
              <a:ext cx="2847436" cy="2798001"/>
            </a:xfrm>
            <a:prstGeom prst="rect">
              <a:avLst/>
            </a:prstGeom>
          </p:spPr>
        </p:pic>
        <p:cxnSp>
          <p:nvCxnSpPr>
            <p:cNvPr id="21" name="Connettore 2 20">
              <a:extLst>
                <a:ext uri="{FF2B5EF4-FFF2-40B4-BE49-F238E27FC236}">
                  <a16:creationId xmlns:a16="http://schemas.microsoft.com/office/drawing/2014/main" id="{6905340F-94E0-3DC6-2AA6-D58BE9516DAF}"/>
                </a:ext>
              </a:extLst>
            </p:cNvPr>
            <p:cNvCxnSpPr>
              <a:cxnSpLocks/>
            </p:cNvCxnSpPr>
            <p:nvPr/>
          </p:nvCxnSpPr>
          <p:spPr>
            <a:xfrm>
              <a:off x="10104422" y="1380136"/>
              <a:ext cx="0" cy="629653"/>
            </a:xfrm>
            <a:prstGeom prst="straightConnector1">
              <a:avLst/>
            </a:prstGeom>
            <a:ln w="190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sp>
        <p:nvSpPr>
          <p:cNvPr id="16" name="CasellaDiTesto 15">
            <a:extLst>
              <a:ext uri="{FF2B5EF4-FFF2-40B4-BE49-F238E27FC236}">
                <a16:creationId xmlns:a16="http://schemas.microsoft.com/office/drawing/2014/main" id="{7DF74DE3-7544-3FBF-1AE9-D09B6DF821AC}"/>
              </a:ext>
            </a:extLst>
          </p:cNvPr>
          <p:cNvSpPr txBox="1"/>
          <p:nvPr/>
        </p:nvSpPr>
        <p:spPr>
          <a:xfrm>
            <a:off x="10511340" y="317372"/>
            <a:ext cx="1093764" cy="369332"/>
          </a:xfrm>
          <a:prstGeom prst="rect">
            <a:avLst/>
          </a:prstGeom>
          <a:noFill/>
        </p:spPr>
        <p:txBody>
          <a:bodyPr wrap="square" rtlCol="0">
            <a:spAutoFit/>
          </a:bodyPr>
          <a:lstStyle/>
          <a:p>
            <a:r>
              <a:rPr lang="it-IT" dirty="0">
                <a:solidFill>
                  <a:srgbClr val="FF0000"/>
                </a:solidFill>
              </a:rPr>
              <a:t>Leptina</a:t>
            </a:r>
          </a:p>
        </p:txBody>
      </p:sp>
      <p:sp>
        <p:nvSpPr>
          <p:cNvPr id="29" name="CasellaDiTesto 28">
            <a:extLst>
              <a:ext uri="{FF2B5EF4-FFF2-40B4-BE49-F238E27FC236}">
                <a16:creationId xmlns:a16="http://schemas.microsoft.com/office/drawing/2014/main" id="{BFD495C0-CAC3-DAD7-6343-F6C3F4ACA10B}"/>
              </a:ext>
            </a:extLst>
          </p:cNvPr>
          <p:cNvSpPr txBox="1"/>
          <p:nvPr/>
        </p:nvSpPr>
        <p:spPr>
          <a:xfrm>
            <a:off x="1335860" y="3333894"/>
            <a:ext cx="9806473" cy="707886"/>
          </a:xfrm>
          <a:prstGeom prst="rect">
            <a:avLst/>
          </a:prstGeom>
          <a:solidFill>
            <a:srgbClr val="F8D599"/>
          </a:solidFill>
          <a:ln w="38100">
            <a:solidFill>
              <a:srgbClr val="FF0000"/>
            </a:solidFill>
          </a:ln>
        </p:spPr>
        <p:txBody>
          <a:bodyPr wrap="square" rtlCol="0">
            <a:spAutoFit/>
          </a:bodyPr>
          <a:lstStyle/>
          <a:p>
            <a:r>
              <a:rPr lang="it-IT" sz="2000" b="1" dirty="0"/>
              <a:t>La leptina è correlata al BMI e al recupero di peso. Lo studio evidenzia l'importanza degli ormoni gastrointestinali nel mantenimento del peso dopo RYGB.</a:t>
            </a:r>
          </a:p>
        </p:txBody>
      </p:sp>
      <p:sp>
        <p:nvSpPr>
          <p:cNvPr id="31" name="CasellaDiTesto 30">
            <a:extLst>
              <a:ext uri="{FF2B5EF4-FFF2-40B4-BE49-F238E27FC236}">
                <a16:creationId xmlns:a16="http://schemas.microsoft.com/office/drawing/2014/main" id="{0BFD893B-8675-DAA4-9AFC-583B0F780BBC}"/>
              </a:ext>
            </a:extLst>
          </p:cNvPr>
          <p:cNvSpPr txBox="1"/>
          <p:nvPr/>
        </p:nvSpPr>
        <p:spPr>
          <a:xfrm>
            <a:off x="1335860" y="2039541"/>
            <a:ext cx="9806475" cy="707886"/>
          </a:xfrm>
          <a:prstGeom prst="rect">
            <a:avLst/>
          </a:prstGeom>
          <a:solidFill>
            <a:srgbClr val="F8D599"/>
          </a:solidFill>
          <a:ln w="38100">
            <a:solidFill>
              <a:srgbClr val="FF0000"/>
            </a:solidFill>
          </a:ln>
        </p:spPr>
        <p:txBody>
          <a:bodyPr wrap="square">
            <a:spAutoFit/>
          </a:bodyPr>
          <a:lstStyle/>
          <a:p>
            <a:r>
              <a:rPr lang="it-IT" sz="2000" b="1" dirty="0"/>
              <a:t>La secrezione di GIP e GLP-1 è significativamente ridotta nei pazienti con recupero di peso, suggerendo che questi ormoni influenzano il processo di recupero.</a:t>
            </a:r>
          </a:p>
        </p:txBody>
      </p:sp>
    </p:spTree>
    <p:extLst>
      <p:ext uri="{BB962C8B-B14F-4D97-AF65-F5344CB8AC3E}">
        <p14:creationId xmlns:p14="http://schemas.microsoft.com/office/powerpoint/2010/main" val="275380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71F245-4181-44A6-BF86-71EF09C67E87}"/>
              </a:ext>
            </a:extLst>
          </p:cNvPr>
          <p:cNvSpPr>
            <a:spLocks noGrp="1"/>
          </p:cNvSpPr>
          <p:nvPr>
            <p:ph type="title"/>
          </p:nvPr>
        </p:nvSpPr>
        <p:spPr>
          <a:xfrm>
            <a:off x="983497" y="150317"/>
            <a:ext cx="11517644" cy="1296000"/>
          </a:xfrm>
        </p:spPr>
        <p:txBody>
          <a:bodyPr>
            <a:normAutofit/>
          </a:bodyPr>
          <a:lstStyle/>
          <a:p>
            <a:r>
              <a:rPr lang="en-US" sz="3200" b="1" dirty="0"/>
              <a:t>Greater weight loss leads to improved health outcomes</a:t>
            </a:r>
            <a:endParaRPr lang="en-GB" sz="3200" b="1" dirty="0"/>
          </a:p>
        </p:txBody>
      </p:sp>
      <p:sp>
        <p:nvSpPr>
          <p:cNvPr id="4" name="Text Placeholder 3">
            <a:extLst>
              <a:ext uri="{FF2B5EF4-FFF2-40B4-BE49-F238E27FC236}">
                <a16:creationId xmlns:a16="http://schemas.microsoft.com/office/drawing/2014/main" id="{89BF4108-6CBB-4B3E-BBD4-2A62414BC2A8}"/>
              </a:ext>
            </a:extLst>
          </p:cNvPr>
          <p:cNvSpPr>
            <a:spLocks noGrp="1"/>
          </p:cNvSpPr>
          <p:nvPr>
            <p:ph type="body" sz="quarter" idx="13"/>
          </p:nvPr>
        </p:nvSpPr>
        <p:spPr>
          <a:xfrm>
            <a:off x="51335" y="6310338"/>
            <a:ext cx="8652000" cy="545395"/>
          </a:xfrm>
        </p:spPr>
        <p:txBody>
          <a:bodyPr/>
          <a:lstStyle/>
          <a:p>
            <a:r>
              <a:rPr lang="en-US" dirty="0"/>
              <a:t>CV, cardiovascular; GERD, gastro-</a:t>
            </a:r>
            <a:r>
              <a:rPr lang="en-US" dirty="0" err="1"/>
              <a:t>oesophageal</a:t>
            </a:r>
            <a:r>
              <a:rPr lang="en-US" dirty="0"/>
              <a:t> reflux disease; HFpEF, heart failure with preserved ejection fraction; NAFLD, non-alcoholic fatty liver disease; </a:t>
            </a:r>
            <a:br>
              <a:rPr lang="en-US" dirty="0"/>
            </a:br>
            <a:r>
              <a:rPr lang="en-US" dirty="0"/>
              <a:t>NASH, non-alcoholic steatohepatitis; OA: osteoarthritis; OSAS, obstructive sleep </a:t>
            </a:r>
            <a:r>
              <a:rPr lang="en-US" dirty="0" err="1"/>
              <a:t>apnoea</a:t>
            </a:r>
            <a:r>
              <a:rPr lang="en-US" dirty="0"/>
              <a:t> syndrome; PCOS, polycystic ovary syndrome; TG, triglycerides.</a:t>
            </a:r>
            <a:br>
              <a:rPr lang="fr-FR" dirty="0"/>
            </a:br>
            <a:r>
              <a:rPr lang="fr-FR" dirty="0"/>
              <a:t>1. </a:t>
            </a:r>
            <a:r>
              <a:rPr lang="en-CA" dirty="0"/>
              <a:t>Garvey WT et al. </a:t>
            </a:r>
            <a:r>
              <a:rPr lang="en-CA" dirty="0" err="1"/>
              <a:t>Endocr</a:t>
            </a:r>
            <a:r>
              <a:rPr lang="en-CA" dirty="0"/>
              <a:t> </a:t>
            </a:r>
            <a:r>
              <a:rPr lang="en-CA" dirty="0" err="1"/>
              <a:t>Pract</a:t>
            </a:r>
            <a:r>
              <a:rPr lang="en-CA" dirty="0"/>
              <a:t> 2016;22(Suppl. 3):1–203</a:t>
            </a:r>
            <a:r>
              <a:rPr lang="fr-FR" dirty="0"/>
              <a:t>; </a:t>
            </a:r>
            <a:r>
              <a:rPr lang="en-US" dirty="0"/>
              <a:t>Look AHEAD Research Group; 2. Lancet Diabetes Endocrinol 2016;4:913–21; 3. </a:t>
            </a:r>
            <a:r>
              <a:rPr lang="fr-FR" dirty="0"/>
              <a:t>Lean ME et al. Lancet 2018;391:541–51; </a:t>
            </a:r>
            <a:br>
              <a:rPr lang="fr-FR" dirty="0"/>
            </a:br>
            <a:r>
              <a:rPr lang="fr-FR" dirty="0"/>
              <a:t>4. </a:t>
            </a:r>
            <a:r>
              <a:rPr lang="en-US" dirty="0" err="1"/>
              <a:t>Benraoune</a:t>
            </a:r>
            <a:r>
              <a:rPr lang="en-US" dirty="0"/>
              <a:t> F and Litwin SE</a:t>
            </a:r>
            <a:r>
              <a:rPr lang="en-CA" dirty="0"/>
              <a:t>. </a:t>
            </a:r>
            <a:r>
              <a:rPr lang="en-CA" dirty="0" err="1"/>
              <a:t>Curr</a:t>
            </a:r>
            <a:r>
              <a:rPr lang="en-CA" dirty="0"/>
              <a:t> </a:t>
            </a:r>
            <a:r>
              <a:rPr lang="en-CA" dirty="0" err="1"/>
              <a:t>Opin</a:t>
            </a:r>
            <a:r>
              <a:rPr lang="en-CA" dirty="0"/>
              <a:t> </a:t>
            </a:r>
            <a:r>
              <a:rPr lang="en-CA" dirty="0" err="1"/>
              <a:t>Cardiol</a:t>
            </a:r>
            <a:r>
              <a:rPr lang="en-CA" dirty="0"/>
              <a:t> 2011;26:555</a:t>
            </a:r>
            <a:r>
              <a:rPr lang="en-US" dirty="0"/>
              <a:t>–61; 5. </a:t>
            </a:r>
            <a:r>
              <a:rPr lang="en-US" dirty="0" err="1"/>
              <a:t>Sundström</a:t>
            </a:r>
            <a:r>
              <a:rPr lang="en-US" dirty="0"/>
              <a:t> J et al. Circulation 2017;135:1577–85.</a:t>
            </a:r>
            <a:endParaRPr lang="fr-FR" dirty="0"/>
          </a:p>
        </p:txBody>
      </p:sp>
      <p:sp>
        <p:nvSpPr>
          <p:cNvPr id="85" name="Rectangle: Top Corners Rounded 84">
            <a:extLst>
              <a:ext uri="{FF2B5EF4-FFF2-40B4-BE49-F238E27FC236}">
                <a16:creationId xmlns:a16="http://schemas.microsoft.com/office/drawing/2014/main" id="{1C376098-439D-4215-AE3D-094C649049A5}"/>
              </a:ext>
            </a:extLst>
          </p:cNvPr>
          <p:cNvSpPr/>
          <p:nvPr/>
        </p:nvSpPr>
        <p:spPr>
          <a:xfrm>
            <a:off x="3163565" y="3899759"/>
            <a:ext cx="2194560" cy="1423687"/>
          </a:xfrm>
          <a:prstGeom prst="round2SameRect">
            <a:avLst>
              <a:gd name="adj1" fmla="val 14524"/>
              <a:gd name="adj2" fmla="val 0"/>
            </a:avLst>
          </a:prstGeom>
          <a:solidFill>
            <a:srgbClr val="99BDED"/>
          </a:solidFill>
          <a:ln w="9525">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b"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5–10%</a:t>
            </a:r>
          </a:p>
        </p:txBody>
      </p:sp>
      <p:sp>
        <p:nvSpPr>
          <p:cNvPr id="86" name="Arrow: Pentagon 85">
            <a:extLst>
              <a:ext uri="{FF2B5EF4-FFF2-40B4-BE49-F238E27FC236}">
                <a16:creationId xmlns:a16="http://schemas.microsoft.com/office/drawing/2014/main" id="{7C7D7D91-0438-4083-BA08-A5BD53168C75}"/>
              </a:ext>
            </a:extLst>
          </p:cNvPr>
          <p:cNvSpPr/>
          <p:nvPr/>
        </p:nvSpPr>
        <p:spPr>
          <a:xfrm>
            <a:off x="413099" y="1317587"/>
            <a:ext cx="11517644" cy="381395"/>
          </a:xfrm>
          <a:prstGeom prst="homePlate">
            <a:avLst/>
          </a:prstGeom>
          <a:gradFill>
            <a:gsLst>
              <a:gs pos="0">
                <a:srgbClr val="2A918B"/>
              </a:gs>
              <a:gs pos="69000">
                <a:schemeClr val="accent3"/>
              </a:gs>
              <a:gs pos="100000">
                <a:srgbClr val="AAD3D1"/>
              </a:gs>
            </a:gsLst>
            <a:lin ang="108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Towards greater weight loss and overall health improvement</a:t>
            </a:r>
          </a:p>
        </p:txBody>
      </p:sp>
      <p:grpSp>
        <p:nvGrpSpPr>
          <p:cNvPr id="87" name="Group 86">
            <a:extLst>
              <a:ext uri="{FF2B5EF4-FFF2-40B4-BE49-F238E27FC236}">
                <a16:creationId xmlns:a16="http://schemas.microsoft.com/office/drawing/2014/main" id="{7564ECA6-3A04-41C6-8F05-865644D2A83E}"/>
              </a:ext>
            </a:extLst>
          </p:cNvPr>
          <p:cNvGrpSpPr/>
          <p:nvPr/>
        </p:nvGrpSpPr>
        <p:grpSpPr>
          <a:xfrm>
            <a:off x="356240" y="3792250"/>
            <a:ext cx="2286689" cy="1560569"/>
            <a:chOff x="294548" y="2779658"/>
            <a:chExt cx="1715017" cy="1170427"/>
          </a:xfrm>
        </p:grpSpPr>
        <p:sp>
          <p:nvSpPr>
            <p:cNvPr id="88" name="Rectangle: Top Corners Rounded 87">
              <a:extLst>
                <a:ext uri="{FF2B5EF4-FFF2-40B4-BE49-F238E27FC236}">
                  <a16:creationId xmlns:a16="http://schemas.microsoft.com/office/drawing/2014/main" id="{8AF7F82F-2CF7-4D82-BE32-8BED184DDB6E}"/>
                </a:ext>
              </a:extLst>
            </p:cNvPr>
            <p:cNvSpPr/>
            <p:nvPr/>
          </p:nvSpPr>
          <p:spPr>
            <a:xfrm>
              <a:off x="294548" y="3389463"/>
              <a:ext cx="1645920" cy="560622"/>
            </a:xfrm>
            <a:prstGeom prst="round2SameRect">
              <a:avLst>
                <a:gd name="adj1" fmla="val 22076"/>
                <a:gd name="adj2" fmla="val 0"/>
              </a:avLst>
            </a:prstGeom>
            <a:solidFill>
              <a:srgbClr val="CCDEF6"/>
            </a:solidFill>
            <a:ln w="9525">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b"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0–5%</a:t>
              </a:r>
            </a:p>
          </p:txBody>
        </p:sp>
        <p:grpSp>
          <p:nvGrpSpPr>
            <p:cNvPr id="89" name="Group 88">
              <a:extLst>
                <a:ext uri="{FF2B5EF4-FFF2-40B4-BE49-F238E27FC236}">
                  <a16:creationId xmlns:a16="http://schemas.microsoft.com/office/drawing/2014/main" id="{7677CC8F-B9C6-4131-B06F-5931805B7ABF}"/>
                </a:ext>
              </a:extLst>
            </p:cNvPr>
            <p:cNvGrpSpPr/>
            <p:nvPr/>
          </p:nvGrpSpPr>
          <p:grpSpPr>
            <a:xfrm>
              <a:off x="429554" y="3095835"/>
              <a:ext cx="1580011" cy="286046"/>
              <a:chOff x="294548" y="2886578"/>
              <a:chExt cx="1580011" cy="286046"/>
            </a:xfrm>
          </p:grpSpPr>
          <p:sp>
            <p:nvSpPr>
              <p:cNvPr id="97" name="Rectangle 96">
                <a:extLst>
                  <a:ext uri="{FF2B5EF4-FFF2-40B4-BE49-F238E27FC236}">
                    <a16:creationId xmlns:a16="http://schemas.microsoft.com/office/drawing/2014/main" id="{2B64DE08-F121-4727-A823-016A27E8093A}"/>
                  </a:ext>
                </a:extLst>
              </p:cNvPr>
              <p:cNvSpPr/>
              <p:nvPr/>
            </p:nvSpPr>
            <p:spPr>
              <a:xfrm>
                <a:off x="508201" y="2886578"/>
                <a:ext cx="1366358" cy="2860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Hyperglycaemia</a:t>
                </a:r>
                <a:endParaRPr kumimoji="0" lang="en-US" sz="1600" b="0" i="0" u="none" strike="noStrike" kern="120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00" name="Group 99">
                <a:extLst>
                  <a:ext uri="{FF2B5EF4-FFF2-40B4-BE49-F238E27FC236}">
                    <a16:creationId xmlns:a16="http://schemas.microsoft.com/office/drawing/2014/main" id="{DB09FFC0-1D84-4159-9CD7-6E4FF0A692E9}"/>
                  </a:ext>
                </a:extLst>
              </p:cNvPr>
              <p:cNvGrpSpPr/>
              <p:nvPr/>
            </p:nvGrpSpPr>
            <p:grpSpPr>
              <a:xfrm>
                <a:off x="294548" y="2918348"/>
                <a:ext cx="210208" cy="207089"/>
                <a:chOff x="513692" y="2135390"/>
                <a:chExt cx="210208" cy="207089"/>
              </a:xfrm>
            </p:grpSpPr>
            <p:sp>
              <p:nvSpPr>
                <p:cNvPr id="103" name="Oval 102">
                  <a:extLst>
                    <a:ext uri="{FF2B5EF4-FFF2-40B4-BE49-F238E27FC236}">
                      <a16:creationId xmlns:a16="http://schemas.microsoft.com/office/drawing/2014/main" id="{6C15BFA0-31F4-41F9-95B1-FB3E9320AC7A}"/>
                    </a:ext>
                  </a:extLst>
                </p:cNvPr>
                <p:cNvSpPr/>
                <p:nvPr/>
              </p:nvSpPr>
              <p:spPr>
                <a:xfrm>
                  <a:off x="513692" y="2135390"/>
                  <a:ext cx="210208" cy="2070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07" name="Freeform 211">
                  <a:extLst>
                    <a:ext uri="{FF2B5EF4-FFF2-40B4-BE49-F238E27FC236}">
                      <a16:creationId xmlns:a16="http://schemas.microsoft.com/office/drawing/2014/main" id="{2F56102F-2F4B-428D-BB1B-BD3228EA533A}"/>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90" name="Group 89">
              <a:extLst>
                <a:ext uri="{FF2B5EF4-FFF2-40B4-BE49-F238E27FC236}">
                  <a16:creationId xmlns:a16="http://schemas.microsoft.com/office/drawing/2014/main" id="{FAC473F2-5DEF-403A-B943-869ACE672F62}"/>
                </a:ext>
              </a:extLst>
            </p:cNvPr>
            <p:cNvGrpSpPr/>
            <p:nvPr/>
          </p:nvGrpSpPr>
          <p:grpSpPr>
            <a:xfrm>
              <a:off x="429554" y="2779658"/>
              <a:ext cx="1470552" cy="286046"/>
              <a:chOff x="294548" y="2570401"/>
              <a:chExt cx="1470552" cy="286046"/>
            </a:xfrm>
          </p:grpSpPr>
          <p:sp>
            <p:nvSpPr>
              <p:cNvPr id="91" name="Rectangle 90">
                <a:extLst>
                  <a:ext uri="{FF2B5EF4-FFF2-40B4-BE49-F238E27FC236}">
                    <a16:creationId xmlns:a16="http://schemas.microsoft.com/office/drawing/2014/main" id="{6EF70443-9F63-4144-8E8C-4F6A1D5C2AF1}"/>
                  </a:ext>
                </a:extLst>
              </p:cNvPr>
              <p:cNvSpPr/>
              <p:nvPr/>
            </p:nvSpPr>
            <p:spPr>
              <a:xfrm>
                <a:off x="508200" y="2570401"/>
                <a:ext cx="1256900" cy="2860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Hypertension</a:t>
                </a:r>
                <a:endParaRPr kumimoji="0" lang="en-US" sz="1600" b="0" i="0" u="none" strike="noStrike" kern="120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93" name="Group 92">
                <a:extLst>
                  <a:ext uri="{FF2B5EF4-FFF2-40B4-BE49-F238E27FC236}">
                    <a16:creationId xmlns:a16="http://schemas.microsoft.com/office/drawing/2014/main" id="{E411782F-1497-4875-90EA-E6341B22ECB1}"/>
                  </a:ext>
                </a:extLst>
              </p:cNvPr>
              <p:cNvGrpSpPr/>
              <p:nvPr/>
            </p:nvGrpSpPr>
            <p:grpSpPr>
              <a:xfrm>
                <a:off x="294548" y="2593163"/>
                <a:ext cx="210208" cy="207089"/>
                <a:chOff x="513692" y="2135390"/>
                <a:chExt cx="210208" cy="207089"/>
              </a:xfrm>
            </p:grpSpPr>
            <p:sp>
              <p:nvSpPr>
                <p:cNvPr id="95" name="Oval 94">
                  <a:extLst>
                    <a:ext uri="{FF2B5EF4-FFF2-40B4-BE49-F238E27FC236}">
                      <a16:creationId xmlns:a16="http://schemas.microsoft.com/office/drawing/2014/main" id="{7C280B93-BDE9-497F-A8D1-7A996393CCF4}"/>
                    </a:ext>
                  </a:extLst>
                </p:cNvPr>
                <p:cNvSpPr/>
                <p:nvPr/>
              </p:nvSpPr>
              <p:spPr>
                <a:xfrm>
                  <a:off x="513692" y="2135390"/>
                  <a:ext cx="210208" cy="2070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6" name="Freeform 211">
                  <a:extLst>
                    <a:ext uri="{FF2B5EF4-FFF2-40B4-BE49-F238E27FC236}">
                      <a16:creationId xmlns:a16="http://schemas.microsoft.com/office/drawing/2014/main" id="{FB08CFDC-35B4-48BE-BF9F-0C7A6A0B50AD}"/>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sp>
        <p:nvSpPr>
          <p:cNvPr id="108" name="Rectangle: Top Corners Rounded 107">
            <a:extLst>
              <a:ext uri="{FF2B5EF4-FFF2-40B4-BE49-F238E27FC236}">
                <a16:creationId xmlns:a16="http://schemas.microsoft.com/office/drawing/2014/main" id="{DACEF421-6F33-4009-83CE-399824B9B18B}"/>
              </a:ext>
            </a:extLst>
          </p:cNvPr>
          <p:cNvSpPr/>
          <p:nvPr/>
        </p:nvSpPr>
        <p:spPr>
          <a:xfrm>
            <a:off x="9097687" y="2975639"/>
            <a:ext cx="2194560" cy="2390877"/>
          </a:xfrm>
          <a:prstGeom prst="round2SameRect">
            <a:avLst>
              <a:gd name="adj1" fmla="val 9000"/>
              <a:gd name="adj2" fmla="val 0"/>
            </a:avLst>
          </a:prstGeom>
          <a:solidFill>
            <a:srgbClr val="001965"/>
          </a:solidFill>
          <a:ln w="9525">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b"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&gt;15%</a:t>
            </a:r>
          </a:p>
        </p:txBody>
      </p:sp>
      <p:grpSp>
        <p:nvGrpSpPr>
          <p:cNvPr id="109" name="Group 108">
            <a:extLst>
              <a:ext uri="{FF2B5EF4-FFF2-40B4-BE49-F238E27FC236}">
                <a16:creationId xmlns:a16="http://schemas.microsoft.com/office/drawing/2014/main" id="{5A34025C-A663-4FB5-B5BC-1A89AA006AEC}"/>
              </a:ext>
            </a:extLst>
          </p:cNvPr>
          <p:cNvGrpSpPr/>
          <p:nvPr/>
        </p:nvGrpSpPr>
        <p:grpSpPr>
          <a:xfrm>
            <a:off x="3367223" y="3511252"/>
            <a:ext cx="1968888" cy="381395"/>
            <a:chOff x="294548" y="3202755"/>
            <a:chExt cx="1476666" cy="286046"/>
          </a:xfrm>
        </p:grpSpPr>
        <p:sp>
          <p:nvSpPr>
            <p:cNvPr id="110" name="Rectangle 109">
              <a:extLst>
                <a:ext uri="{FF2B5EF4-FFF2-40B4-BE49-F238E27FC236}">
                  <a16:creationId xmlns:a16="http://schemas.microsoft.com/office/drawing/2014/main" id="{E2C1A877-F015-4A95-A3D4-2F113B64E14C}"/>
                </a:ext>
              </a:extLst>
            </p:cNvPr>
            <p:cNvSpPr/>
            <p:nvPr/>
          </p:nvSpPr>
          <p:spPr>
            <a:xfrm>
              <a:off x="508200" y="3202755"/>
              <a:ext cx="1263014" cy="2860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err="1">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Dyslipidaemia</a:t>
              </a:r>
              <a:endParaRPr kumimoji="0" lang="en-US" sz="1600" b="0" i="0" u="none" strike="noStrike" kern="120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11" name="Group 110">
              <a:extLst>
                <a:ext uri="{FF2B5EF4-FFF2-40B4-BE49-F238E27FC236}">
                  <a16:creationId xmlns:a16="http://schemas.microsoft.com/office/drawing/2014/main" id="{47092754-876F-4F0A-9E5C-116111C6A104}"/>
                </a:ext>
              </a:extLst>
            </p:cNvPr>
            <p:cNvGrpSpPr/>
            <p:nvPr/>
          </p:nvGrpSpPr>
          <p:grpSpPr>
            <a:xfrm>
              <a:off x="294548" y="3243534"/>
              <a:ext cx="210208" cy="207089"/>
              <a:chOff x="513692" y="2135390"/>
              <a:chExt cx="210208" cy="207089"/>
            </a:xfrm>
          </p:grpSpPr>
          <p:sp>
            <p:nvSpPr>
              <p:cNvPr id="112" name="Oval 111">
                <a:extLst>
                  <a:ext uri="{FF2B5EF4-FFF2-40B4-BE49-F238E27FC236}">
                    <a16:creationId xmlns:a16="http://schemas.microsoft.com/office/drawing/2014/main" id="{86006CDC-3F4E-4B1C-8029-6D4CC1BF3BD0}"/>
                  </a:ext>
                </a:extLst>
              </p:cNvPr>
              <p:cNvSpPr/>
              <p:nvPr/>
            </p:nvSpPr>
            <p:spPr>
              <a:xfrm>
                <a:off x="513692" y="2135390"/>
                <a:ext cx="210208" cy="2070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13" name="Freeform 211">
                <a:extLst>
                  <a:ext uri="{FF2B5EF4-FFF2-40B4-BE49-F238E27FC236}">
                    <a16:creationId xmlns:a16="http://schemas.microsoft.com/office/drawing/2014/main" id="{C78FCC8B-FB7E-460E-BF05-32C06201702B}"/>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114" name="Group 113">
            <a:extLst>
              <a:ext uri="{FF2B5EF4-FFF2-40B4-BE49-F238E27FC236}">
                <a16:creationId xmlns:a16="http://schemas.microsoft.com/office/drawing/2014/main" id="{B4416B08-0554-46A8-97CD-56E25E7096A7}"/>
              </a:ext>
            </a:extLst>
          </p:cNvPr>
          <p:cNvGrpSpPr/>
          <p:nvPr/>
        </p:nvGrpSpPr>
        <p:grpSpPr>
          <a:xfrm>
            <a:off x="3367223" y="2195579"/>
            <a:ext cx="2534253" cy="334668"/>
            <a:chOff x="1980686" y="2436772"/>
            <a:chExt cx="1900690" cy="251001"/>
          </a:xfrm>
        </p:grpSpPr>
        <p:sp>
          <p:nvSpPr>
            <p:cNvPr id="115" name="Rectangle 114">
              <a:extLst>
                <a:ext uri="{FF2B5EF4-FFF2-40B4-BE49-F238E27FC236}">
                  <a16:creationId xmlns:a16="http://schemas.microsoft.com/office/drawing/2014/main" id="{47428AC7-82F6-4FD2-9AEF-AF406503EE13}"/>
                </a:ext>
              </a:extLst>
            </p:cNvPr>
            <p:cNvSpPr/>
            <p:nvPr/>
          </p:nvSpPr>
          <p:spPr>
            <a:xfrm>
              <a:off x="2169488" y="2436772"/>
              <a:ext cx="1711888" cy="25100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Prevention of T2D</a:t>
              </a:r>
              <a:endParaRPr kumimoji="0" lang="en-US" sz="1600" b="0" i="0" u="none" strike="noStrike" kern="120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16" name="Group 115">
              <a:extLst>
                <a:ext uri="{FF2B5EF4-FFF2-40B4-BE49-F238E27FC236}">
                  <a16:creationId xmlns:a16="http://schemas.microsoft.com/office/drawing/2014/main" id="{2AEBA5D2-E2AD-42F7-910A-4EB66BAF775E}"/>
                </a:ext>
              </a:extLst>
            </p:cNvPr>
            <p:cNvGrpSpPr/>
            <p:nvPr/>
          </p:nvGrpSpPr>
          <p:grpSpPr>
            <a:xfrm>
              <a:off x="1980686" y="2463411"/>
              <a:ext cx="210208" cy="207089"/>
              <a:chOff x="513692" y="2135390"/>
              <a:chExt cx="210208" cy="207089"/>
            </a:xfrm>
          </p:grpSpPr>
          <p:sp>
            <p:nvSpPr>
              <p:cNvPr id="122" name="Oval 121">
                <a:extLst>
                  <a:ext uri="{FF2B5EF4-FFF2-40B4-BE49-F238E27FC236}">
                    <a16:creationId xmlns:a16="http://schemas.microsoft.com/office/drawing/2014/main" id="{1BE350B0-8F9A-4367-9AFB-BC00B9E284AF}"/>
                  </a:ext>
                </a:extLst>
              </p:cNvPr>
              <p:cNvSpPr/>
              <p:nvPr/>
            </p:nvSpPr>
            <p:spPr>
              <a:xfrm>
                <a:off x="513692" y="2135390"/>
                <a:ext cx="210208" cy="2070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23" name="Freeform 211">
                <a:extLst>
                  <a:ext uri="{FF2B5EF4-FFF2-40B4-BE49-F238E27FC236}">
                    <a16:creationId xmlns:a16="http://schemas.microsoft.com/office/drawing/2014/main" id="{05284D5E-A562-48B7-A549-80A2D2177BF9}"/>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124" name="Group 123">
            <a:extLst>
              <a:ext uri="{FF2B5EF4-FFF2-40B4-BE49-F238E27FC236}">
                <a16:creationId xmlns:a16="http://schemas.microsoft.com/office/drawing/2014/main" id="{150CE2D1-6632-4081-90ED-6D316C26D50A}"/>
              </a:ext>
            </a:extLst>
          </p:cNvPr>
          <p:cNvGrpSpPr/>
          <p:nvPr/>
        </p:nvGrpSpPr>
        <p:grpSpPr>
          <a:xfrm>
            <a:off x="3367223" y="3077022"/>
            <a:ext cx="1167459" cy="334197"/>
            <a:chOff x="5661005" y="2411141"/>
            <a:chExt cx="875594" cy="250648"/>
          </a:xfrm>
        </p:grpSpPr>
        <p:sp>
          <p:nvSpPr>
            <p:cNvPr id="125" name="Rectangle 124">
              <a:extLst>
                <a:ext uri="{FF2B5EF4-FFF2-40B4-BE49-F238E27FC236}">
                  <a16:creationId xmlns:a16="http://schemas.microsoft.com/office/drawing/2014/main" id="{8B6BC8A2-BA66-4A21-8E5B-E0E2B0A61934}"/>
                </a:ext>
              </a:extLst>
            </p:cNvPr>
            <p:cNvSpPr/>
            <p:nvPr/>
          </p:nvSpPr>
          <p:spPr>
            <a:xfrm>
              <a:off x="5865564" y="2411141"/>
              <a:ext cx="671035" cy="2506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PCOS</a:t>
              </a:r>
              <a:endParaRPr kumimoji="0" lang="en-US" sz="1600" b="0" i="0" u="none" strike="noStrike" kern="120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32" name="Group 131">
              <a:extLst>
                <a:ext uri="{FF2B5EF4-FFF2-40B4-BE49-F238E27FC236}">
                  <a16:creationId xmlns:a16="http://schemas.microsoft.com/office/drawing/2014/main" id="{60A0F6C9-2997-4883-BD6E-77449B36B174}"/>
                </a:ext>
              </a:extLst>
            </p:cNvPr>
            <p:cNvGrpSpPr/>
            <p:nvPr/>
          </p:nvGrpSpPr>
          <p:grpSpPr>
            <a:xfrm>
              <a:off x="5661005" y="2439222"/>
              <a:ext cx="210208" cy="207089"/>
              <a:chOff x="513692" y="2135390"/>
              <a:chExt cx="210208" cy="207089"/>
            </a:xfrm>
          </p:grpSpPr>
          <p:sp>
            <p:nvSpPr>
              <p:cNvPr id="148" name="Oval 147">
                <a:extLst>
                  <a:ext uri="{FF2B5EF4-FFF2-40B4-BE49-F238E27FC236}">
                    <a16:creationId xmlns:a16="http://schemas.microsoft.com/office/drawing/2014/main" id="{6F3B2C60-F77D-4DCD-A1D2-3EB0FF4009DA}"/>
                  </a:ext>
                </a:extLst>
              </p:cNvPr>
              <p:cNvSpPr/>
              <p:nvPr/>
            </p:nvSpPr>
            <p:spPr>
              <a:xfrm>
                <a:off x="513692" y="2135390"/>
                <a:ext cx="210208" cy="2070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49" name="Freeform 211">
                <a:extLst>
                  <a:ext uri="{FF2B5EF4-FFF2-40B4-BE49-F238E27FC236}">
                    <a16:creationId xmlns:a16="http://schemas.microsoft.com/office/drawing/2014/main" id="{C804ED72-A4C1-4F28-8D9C-7FCD3CCA4BD3}"/>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150" name="Group 149">
            <a:extLst>
              <a:ext uri="{FF2B5EF4-FFF2-40B4-BE49-F238E27FC236}">
                <a16:creationId xmlns:a16="http://schemas.microsoft.com/office/drawing/2014/main" id="{A356E4BD-AFA9-4B87-8572-44B5A9308CF7}"/>
              </a:ext>
            </a:extLst>
          </p:cNvPr>
          <p:cNvGrpSpPr/>
          <p:nvPr/>
        </p:nvGrpSpPr>
        <p:grpSpPr>
          <a:xfrm>
            <a:off x="5951253" y="3096731"/>
            <a:ext cx="1348655" cy="360917"/>
            <a:chOff x="7413168" y="2171853"/>
            <a:chExt cx="1011491" cy="270688"/>
          </a:xfrm>
        </p:grpSpPr>
        <p:sp>
          <p:nvSpPr>
            <p:cNvPr id="151" name="Rectangle 150">
              <a:extLst>
                <a:ext uri="{FF2B5EF4-FFF2-40B4-BE49-F238E27FC236}">
                  <a16:creationId xmlns:a16="http://schemas.microsoft.com/office/drawing/2014/main" id="{DB8B5F43-8BD8-48D7-AE60-01F418C4CC02}"/>
                </a:ext>
              </a:extLst>
            </p:cNvPr>
            <p:cNvSpPr/>
            <p:nvPr/>
          </p:nvSpPr>
          <p:spPr>
            <a:xfrm>
              <a:off x="7588276" y="2171853"/>
              <a:ext cx="836383" cy="2706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NASH</a:t>
              </a:r>
              <a:endParaRPr kumimoji="0" lang="en-US" sz="1600" b="0" i="0" u="none" strike="noStrike" kern="120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52" name="Group 151">
              <a:extLst>
                <a:ext uri="{FF2B5EF4-FFF2-40B4-BE49-F238E27FC236}">
                  <a16:creationId xmlns:a16="http://schemas.microsoft.com/office/drawing/2014/main" id="{4EDE6B46-198B-4ADA-AA7B-0DC7D52B29B9}"/>
                </a:ext>
              </a:extLst>
            </p:cNvPr>
            <p:cNvGrpSpPr/>
            <p:nvPr/>
          </p:nvGrpSpPr>
          <p:grpSpPr>
            <a:xfrm>
              <a:off x="7413168" y="2196560"/>
              <a:ext cx="210208" cy="207089"/>
              <a:chOff x="513692" y="2135390"/>
              <a:chExt cx="210208" cy="207089"/>
            </a:xfrm>
          </p:grpSpPr>
          <p:sp>
            <p:nvSpPr>
              <p:cNvPr id="153" name="Oval 152">
                <a:extLst>
                  <a:ext uri="{FF2B5EF4-FFF2-40B4-BE49-F238E27FC236}">
                    <a16:creationId xmlns:a16="http://schemas.microsoft.com/office/drawing/2014/main" id="{82983572-1AED-4D3A-8A39-5F560E1EF6B5}"/>
                  </a:ext>
                </a:extLst>
              </p:cNvPr>
              <p:cNvSpPr/>
              <p:nvPr/>
            </p:nvSpPr>
            <p:spPr>
              <a:xfrm>
                <a:off x="513692" y="2135390"/>
                <a:ext cx="210208" cy="2070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4" name="Freeform 211">
                <a:extLst>
                  <a:ext uri="{FF2B5EF4-FFF2-40B4-BE49-F238E27FC236}">
                    <a16:creationId xmlns:a16="http://schemas.microsoft.com/office/drawing/2014/main" id="{85652B89-CEAC-4504-AF23-9F3BD3141A79}"/>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sp>
        <p:nvSpPr>
          <p:cNvPr id="155" name="Rectangle: Top Corners Rounded 154">
            <a:extLst>
              <a:ext uri="{FF2B5EF4-FFF2-40B4-BE49-F238E27FC236}">
                <a16:creationId xmlns:a16="http://schemas.microsoft.com/office/drawing/2014/main" id="{542972BF-E773-4B81-943A-CDE99C64B396}"/>
              </a:ext>
            </a:extLst>
          </p:cNvPr>
          <p:cNvSpPr/>
          <p:nvPr/>
        </p:nvSpPr>
        <p:spPr>
          <a:xfrm>
            <a:off x="6170655" y="3508805"/>
            <a:ext cx="2194560" cy="1844011"/>
          </a:xfrm>
          <a:prstGeom prst="round2SameRect">
            <a:avLst>
              <a:gd name="adj1" fmla="val 10761"/>
              <a:gd name="adj2" fmla="val 0"/>
            </a:avLst>
          </a:prstGeom>
          <a:solidFill>
            <a:srgbClr val="005AD2"/>
          </a:solidFill>
          <a:ln w="9525">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b"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10–15%</a:t>
            </a:r>
          </a:p>
        </p:txBody>
      </p:sp>
      <p:grpSp>
        <p:nvGrpSpPr>
          <p:cNvPr id="156" name="Group 155">
            <a:extLst>
              <a:ext uri="{FF2B5EF4-FFF2-40B4-BE49-F238E27FC236}">
                <a16:creationId xmlns:a16="http://schemas.microsoft.com/office/drawing/2014/main" id="{D88395AC-CD9A-47D9-A46F-8331AA94BA40}"/>
              </a:ext>
            </a:extLst>
          </p:cNvPr>
          <p:cNvGrpSpPr/>
          <p:nvPr/>
        </p:nvGrpSpPr>
        <p:grpSpPr>
          <a:xfrm>
            <a:off x="5951253" y="2584523"/>
            <a:ext cx="1958225" cy="442516"/>
            <a:chOff x="4872311" y="1733837"/>
            <a:chExt cx="1468669" cy="331887"/>
          </a:xfrm>
        </p:grpSpPr>
        <p:sp>
          <p:nvSpPr>
            <p:cNvPr id="160" name="Rectangle 159">
              <a:extLst>
                <a:ext uri="{FF2B5EF4-FFF2-40B4-BE49-F238E27FC236}">
                  <a16:creationId xmlns:a16="http://schemas.microsoft.com/office/drawing/2014/main" id="{47E430B8-1D91-4033-A4CF-F406A48CB8EF}"/>
                </a:ext>
              </a:extLst>
            </p:cNvPr>
            <p:cNvSpPr/>
            <p:nvPr/>
          </p:nvSpPr>
          <p:spPr>
            <a:xfrm>
              <a:off x="5052746" y="1762967"/>
              <a:ext cx="1288234" cy="3027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Urinary stress incontinence</a:t>
              </a:r>
              <a:endParaRPr kumimoji="0" lang="en-US" sz="1600" b="0" i="0" u="none" strike="noStrike" kern="120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61" name="Oval 160">
              <a:extLst>
                <a:ext uri="{FF2B5EF4-FFF2-40B4-BE49-F238E27FC236}">
                  <a16:creationId xmlns:a16="http://schemas.microsoft.com/office/drawing/2014/main" id="{16F48667-E7C8-4958-9E45-0E2928AE8D0E}"/>
                </a:ext>
              </a:extLst>
            </p:cNvPr>
            <p:cNvSpPr/>
            <p:nvPr/>
          </p:nvSpPr>
          <p:spPr>
            <a:xfrm>
              <a:off x="4872311" y="1733837"/>
              <a:ext cx="210208" cy="2070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62" name="Freeform 211">
              <a:extLst>
                <a:ext uri="{FF2B5EF4-FFF2-40B4-BE49-F238E27FC236}">
                  <a16:creationId xmlns:a16="http://schemas.microsoft.com/office/drawing/2014/main" id="{FE728A20-5F57-40FB-B703-12F65D4F3980}"/>
                </a:ext>
              </a:extLst>
            </p:cNvPr>
            <p:cNvSpPr>
              <a:spLocks/>
            </p:cNvSpPr>
            <p:nvPr/>
          </p:nvSpPr>
          <p:spPr bwMode="auto">
            <a:xfrm>
              <a:off x="4894434" y="1778171"/>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163" name="Group 162">
            <a:extLst>
              <a:ext uri="{FF2B5EF4-FFF2-40B4-BE49-F238E27FC236}">
                <a16:creationId xmlns:a16="http://schemas.microsoft.com/office/drawing/2014/main" id="{37F8C744-28BD-43DF-943B-74D816CA8C90}"/>
              </a:ext>
            </a:extLst>
          </p:cNvPr>
          <p:cNvGrpSpPr/>
          <p:nvPr/>
        </p:nvGrpSpPr>
        <p:grpSpPr>
          <a:xfrm>
            <a:off x="5951253" y="2050720"/>
            <a:ext cx="1968425" cy="454197"/>
            <a:chOff x="4872311" y="1451188"/>
            <a:chExt cx="1476319" cy="340648"/>
          </a:xfrm>
        </p:grpSpPr>
        <p:sp>
          <p:nvSpPr>
            <p:cNvPr id="164" name="Oval 163">
              <a:extLst>
                <a:ext uri="{FF2B5EF4-FFF2-40B4-BE49-F238E27FC236}">
                  <a16:creationId xmlns:a16="http://schemas.microsoft.com/office/drawing/2014/main" id="{F23536EB-A793-485A-A508-275A2D9AFE72}"/>
                </a:ext>
              </a:extLst>
            </p:cNvPr>
            <p:cNvSpPr/>
            <p:nvPr/>
          </p:nvSpPr>
          <p:spPr>
            <a:xfrm>
              <a:off x="4872311" y="1451188"/>
              <a:ext cx="210208" cy="2070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err="1">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65" name="Freeform 211">
              <a:extLst>
                <a:ext uri="{FF2B5EF4-FFF2-40B4-BE49-F238E27FC236}">
                  <a16:creationId xmlns:a16="http://schemas.microsoft.com/office/drawing/2014/main" id="{158D6807-BF85-4B48-A2DD-DF27BF6135E3}"/>
                </a:ext>
              </a:extLst>
            </p:cNvPr>
            <p:cNvSpPr>
              <a:spLocks/>
            </p:cNvSpPr>
            <p:nvPr/>
          </p:nvSpPr>
          <p:spPr bwMode="auto">
            <a:xfrm>
              <a:off x="4894434" y="1495522"/>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67" name="Rectangle 166">
              <a:extLst>
                <a:ext uri="{FF2B5EF4-FFF2-40B4-BE49-F238E27FC236}">
                  <a16:creationId xmlns:a16="http://schemas.microsoft.com/office/drawing/2014/main" id="{5B1AF6D0-0781-4EE4-876D-89E3F672F352}"/>
                </a:ext>
              </a:extLst>
            </p:cNvPr>
            <p:cNvSpPr/>
            <p:nvPr/>
          </p:nvSpPr>
          <p:spPr>
            <a:xfrm>
              <a:off x="5060396" y="1489079"/>
              <a:ext cx="1288234" cy="3027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Cardiovascular disease</a:t>
              </a:r>
              <a:endParaRPr kumimoji="0" lang="en-US" sz="1600" b="0" i="0" u="none" strike="noStrike" kern="120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sp>
        <p:nvSpPr>
          <p:cNvPr id="168" name="Rectangle 167">
            <a:extLst>
              <a:ext uri="{FF2B5EF4-FFF2-40B4-BE49-F238E27FC236}">
                <a16:creationId xmlns:a16="http://schemas.microsoft.com/office/drawing/2014/main" id="{19B8E1B1-A863-47EB-BEE0-AD1CA66DC715}"/>
              </a:ext>
            </a:extLst>
          </p:cNvPr>
          <p:cNvSpPr/>
          <p:nvPr/>
        </p:nvSpPr>
        <p:spPr>
          <a:xfrm>
            <a:off x="356239" y="5323123"/>
            <a:ext cx="11574504" cy="416876"/>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Weight loss</a:t>
            </a:r>
          </a:p>
        </p:txBody>
      </p:sp>
      <p:grpSp>
        <p:nvGrpSpPr>
          <p:cNvPr id="175" name="Group 174">
            <a:extLst>
              <a:ext uri="{FF2B5EF4-FFF2-40B4-BE49-F238E27FC236}">
                <a16:creationId xmlns:a16="http://schemas.microsoft.com/office/drawing/2014/main" id="{8A9995DF-9BC4-4251-989F-B3A091664F9F}"/>
              </a:ext>
            </a:extLst>
          </p:cNvPr>
          <p:cNvGrpSpPr/>
          <p:nvPr/>
        </p:nvGrpSpPr>
        <p:grpSpPr>
          <a:xfrm>
            <a:off x="3367223" y="2642790"/>
            <a:ext cx="1136800" cy="334197"/>
            <a:chOff x="5661005" y="2421938"/>
            <a:chExt cx="852600" cy="250648"/>
          </a:xfrm>
        </p:grpSpPr>
        <p:sp>
          <p:nvSpPr>
            <p:cNvPr id="176" name="Rectangle 175">
              <a:extLst>
                <a:ext uri="{FF2B5EF4-FFF2-40B4-BE49-F238E27FC236}">
                  <a16:creationId xmlns:a16="http://schemas.microsoft.com/office/drawing/2014/main" id="{697343B4-D913-494F-A2D9-81547B40481B}"/>
                </a:ext>
              </a:extLst>
            </p:cNvPr>
            <p:cNvSpPr/>
            <p:nvPr/>
          </p:nvSpPr>
          <p:spPr>
            <a:xfrm>
              <a:off x="5842570" y="2421938"/>
              <a:ext cx="671035" cy="2506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N</a:t>
              </a:r>
              <a:r>
                <a:rPr kumimoji="0" lang="en-CA" sz="1600" b="0" i="0" u="none" strike="noStrike" kern="120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AFLD</a:t>
              </a:r>
              <a:endParaRPr kumimoji="0" lang="en-US" sz="1600" b="0" i="0" u="none" strike="noStrike" kern="120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77" name="Group 176">
              <a:extLst>
                <a:ext uri="{FF2B5EF4-FFF2-40B4-BE49-F238E27FC236}">
                  <a16:creationId xmlns:a16="http://schemas.microsoft.com/office/drawing/2014/main" id="{CF84BD8E-8802-477F-8847-C98673B353B3}"/>
                </a:ext>
              </a:extLst>
            </p:cNvPr>
            <p:cNvGrpSpPr/>
            <p:nvPr/>
          </p:nvGrpSpPr>
          <p:grpSpPr>
            <a:xfrm>
              <a:off x="5661005" y="2439222"/>
              <a:ext cx="210208" cy="207089"/>
              <a:chOff x="513692" y="2135390"/>
              <a:chExt cx="210208" cy="207089"/>
            </a:xfrm>
          </p:grpSpPr>
          <p:sp>
            <p:nvSpPr>
              <p:cNvPr id="178" name="Oval 177">
                <a:extLst>
                  <a:ext uri="{FF2B5EF4-FFF2-40B4-BE49-F238E27FC236}">
                    <a16:creationId xmlns:a16="http://schemas.microsoft.com/office/drawing/2014/main" id="{338547F9-3EA5-450A-9A9F-2C85D0C464C7}"/>
                  </a:ext>
                </a:extLst>
              </p:cNvPr>
              <p:cNvSpPr/>
              <p:nvPr/>
            </p:nvSpPr>
            <p:spPr>
              <a:xfrm>
                <a:off x="513692" y="2135390"/>
                <a:ext cx="210208" cy="2070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79" name="Freeform 211">
                <a:extLst>
                  <a:ext uri="{FF2B5EF4-FFF2-40B4-BE49-F238E27FC236}">
                    <a16:creationId xmlns:a16="http://schemas.microsoft.com/office/drawing/2014/main" id="{DEE01F4B-A966-45CB-9B73-B99594FBB399}"/>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180" name="Group 179">
            <a:extLst>
              <a:ext uri="{FF2B5EF4-FFF2-40B4-BE49-F238E27FC236}">
                <a16:creationId xmlns:a16="http://schemas.microsoft.com/office/drawing/2014/main" id="{0B4A3E5C-6EEC-4F21-AE6D-36F241F0D097}"/>
              </a:ext>
            </a:extLst>
          </p:cNvPr>
          <p:cNvGrpSpPr/>
          <p:nvPr/>
        </p:nvGrpSpPr>
        <p:grpSpPr>
          <a:xfrm>
            <a:off x="7768343" y="3105130"/>
            <a:ext cx="1319432" cy="360917"/>
            <a:chOff x="7413168" y="2172305"/>
            <a:chExt cx="989574" cy="270688"/>
          </a:xfrm>
        </p:grpSpPr>
        <p:sp>
          <p:nvSpPr>
            <p:cNvPr id="181" name="Rectangle 180">
              <a:extLst>
                <a:ext uri="{FF2B5EF4-FFF2-40B4-BE49-F238E27FC236}">
                  <a16:creationId xmlns:a16="http://schemas.microsoft.com/office/drawing/2014/main" id="{737FD137-1A1D-4DBD-8F71-2C3FB6F14F4E}"/>
                </a:ext>
              </a:extLst>
            </p:cNvPr>
            <p:cNvSpPr/>
            <p:nvPr/>
          </p:nvSpPr>
          <p:spPr>
            <a:xfrm>
              <a:off x="7566359" y="2172305"/>
              <a:ext cx="836383" cy="2706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Knee OA</a:t>
              </a:r>
              <a:endParaRPr kumimoji="0" lang="en-US" sz="1600" b="0" i="0" u="none" strike="noStrike" kern="1200" cap="none" spc="0" normalizeH="0" baseline="0" noProof="0" dirty="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82" name="Group 181">
              <a:extLst>
                <a:ext uri="{FF2B5EF4-FFF2-40B4-BE49-F238E27FC236}">
                  <a16:creationId xmlns:a16="http://schemas.microsoft.com/office/drawing/2014/main" id="{DC4E05E1-099C-49B8-973E-F2A4EC6AE9EC}"/>
                </a:ext>
              </a:extLst>
            </p:cNvPr>
            <p:cNvGrpSpPr/>
            <p:nvPr/>
          </p:nvGrpSpPr>
          <p:grpSpPr>
            <a:xfrm>
              <a:off x="7413168" y="2196560"/>
              <a:ext cx="210208" cy="207089"/>
              <a:chOff x="513692" y="2135390"/>
              <a:chExt cx="210208" cy="207089"/>
            </a:xfrm>
          </p:grpSpPr>
          <p:sp>
            <p:nvSpPr>
              <p:cNvPr id="183" name="Oval 182">
                <a:extLst>
                  <a:ext uri="{FF2B5EF4-FFF2-40B4-BE49-F238E27FC236}">
                    <a16:creationId xmlns:a16="http://schemas.microsoft.com/office/drawing/2014/main" id="{39DA4109-8897-4EAA-9D41-34EDE7951DE3}"/>
                  </a:ext>
                </a:extLst>
              </p:cNvPr>
              <p:cNvSpPr/>
              <p:nvPr/>
            </p:nvSpPr>
            <p:spPr>
              <a:xfrm>
                <a:off x="513692" y="2135390"/>
                <a:ext cx="210208" cy="2070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84" name="Freeform 211">
                <a:extLst>
                  <a:ext uri="{FF2B5EF4-FFF2-40B4-BE49-F238E27FC236}">
                    <a16:creationId xmlns:a16="http://schemas.microsoft.com/office/drawing/2014/main" id="{D9E9D850-82A2-4057-BC0D-ECC4308782C2}"/>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185" name="Group 184">
            <a:extLst>
              <a:ext uri="{FF2B5EF4-FFF2-40B4-BE49-F238E27FC236}">
                <a16:creationId xmlns:a16="http://schemas.microsoft.com/office/drawing/2014/main" id="{337599D1-3970-475F-9BE0-5B1C5E5C5F48}"/>
              </a:ext>
            </a:extLst>
          </p:cNvPr>
          <p:cNvGrpSpPr/>
          <p:nvPr/>
        </p:nvGrpSpPr>
        <p:grpSpPr>
          <a:xfrm>
            <a:off x="7768344" y="2552331"/>
            <a:ext cx="1948577" cy="403676"/>
            <a:chOff x="4872311" y="1703068"/>
            <a:chExt cx="1461433" cy="302757"/>
          </a:xfrm>
        </p:grpSpPr>
        <p:sp>
          <p:nvSpPr>
            <p:cNvPr id="186" name="Rectangle 185">
              <a:extLst>
                <a:ext uri="{FF2B5EF4-FFF2-40B4-BE49-F238E27FC236}">
                  <a16:creationId xmlns:a16="http://schemas.microsoft.com/office/drawing/2014/main" id="{59C2C957-9712-4055-A815-59DEF72416CF}"/>
                </a:ext>
              </a:extLst>
            </p:cNvPr>
            <p:cNvSpPr/>
            <p:nvPr/>
          </p:nvSpPr>
          <p:spPr>
            <a:xfrm>
              <a:off x="5045510" y="1703068"/>
              <a:ext cx="1288234" cy="3027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GERD</a:t>
              </a:r>
              <a:endParaRPr kumimoji="0" lang="en-US" sz="1600" b="0" i="0" u="none" strike="noStrike" kern="1200" cap="none" spc="0" normalizeH="0" baseline="0" noProof="0" dirty="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92" name="Oval 191">
              <a:extLst>
                <a:ext uri="{FF2B5EF4-FFF2-40B4-BE49-F238E27FC236}">
                  <a16:creationId xmlns:a16="http://schemas.microsoft.com/office/drawing/2014/main" id="{D334E7EE-543F-4E1E-927F-613D2D11D8BE}"/>
                </a:ext>
              </a:extLst>
            </p:cNvPr>
            <p:cNvSpPr/>
            <p:nvPr/>
          </p:nvSpPr>
          <p:spPr>
            <a:xfrm>
              <a:off x="4872311" y="1733837"/>
              <a:ext cx="210208" cy="2070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93" name="Freeform 211">
              <a:extLst>
                <a:ext uri="{FF2B5EF4-FFF2-40B4-BE49-F238E27FC236}">
                  <a16:creationId xmlns:a16="http://schemas.microsoft.com/office/drawing/2014/main" id="{5E5C5344-EC43-4932-837A-221A1DC4D31A}"/>
                </a:ext>
              </a:extLst>
            </p:cNvPr>
            <p:cNvSpPr>
              <a:spLocks/>
            </p:cNvSpPr>
            <p:nvPr/>
          </p:nvSpPr>
          <p:spPr bwMode="auto">
            <a:xfrm>
              <a:off x="4894434" y="1778171"/>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194" name="Group 193">
            <a:extLst>
              <a:ext uri="{FF2B5EF4-FFF2-40B4-BE49-F238E27FC236}">
                <a16:creationId xmlns:a16="http://schemas.microsoft.com/office/drawing/2014/main" id="{4AA5AE13-CB7A-438D-BB3E-6A778D036C34}"/>
              </a:ext>
            </a:extLst>
          </p:cNvPr>
          <p:cNvGrpSpPr/>
          <p:nvPr/>
        </p:nvGrpSpPr>
        <p:grpSpPr>
          <a:xfrm>
            <a:off x="7768344" y="1999531"/>
            <a:ext cx="1958225" cy="403676"/>
            <a:chOff x="4872311" y="1414383"/>
            <a:chExt cx="1468669" cy="302757"/>
          </a:xfrm>
        </p:grpSpPr>
        <p:sp>
          <p:nvSpPr>
            <p:cNvPr id="198" name="Oval 197">
              <a:extLst>
                <a:ext uri="{FF2B5EF4-FFF2-40B4-BE49-F238E27FC236}">
                  <a16:creationId xmlns:a16="http://schemas.microsoft.com/office/drawing/2014/main" id="{EEC77391-3F34-4173-A70C-A40510A642A0}"/>
                </a:ext>
              </a:extLst>
            </p:cNvPr>
            <p:cNvSpPr/>
            <p:nvPr/>
          </p:nvSpPr>
          <p:spPr>
            <a:xfrm>
              <a:off x="4872311" y="1451188"/>
              <a:ext cx="210208" cy="2070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99" name="Freeform 211">
              <a:extLst>
                <a:ext uri="{FF2B5EF4-FFF2-40B4-BE49-F238E27FC236}">
                  <a16:creationId xmlns:a16="http://schemas.microsoft.com/office/drawing/2014/main" id="{67B81DB6-8362-467B-A0CB-F7B2C36B0419}"/>
                </a:ext>
              </a:extLst>
            </p:cNvPr>
            <p:cNvSpPr>
              <a:spLocks/>
            </p:cNvSpPr>
            <p:nvPr/>
          </p:nvSpPr>
          <p:spPr bwMode="auto">
            <a:xfrm>
              <a:off x="4894434" y="1495522"/>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00" name="Rectangle 199">
              <a:extLst>
                <a:ext uri="{FF2B5EF4-FFF2-40B4-BE49-F238E27FC236}">
                  <a16:creationId xmlns:a16="http://schemas.microsoft.com/office/drawing/2014/main" id="{B470E0DA-596C-4AB1-A80D-6F60DCE585A9}"/>
                </a:ext>
              </a:extLst>
            </p:cNvPr>
            <p:cNvSpPr/>
            <p:nvPr/>
          </p:nvSpPr>
          <p:spPr>
            <a:xfrm>
              <a:off x="5052746" y="1414383"/>
              <a:ext cx="1288234" cy="3027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OSAS</a:t>
              </a:r>
              <a:endParaRPr kumimoji="0" lang="en-US" sz="1600" b="0" i="0" u="none" strike="noStrike" kern="120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224" name="Group 223">
            <a:extLst>
              <a:ext uri="{FF2B5EF4-FFF2-40B4-BE49-F238E27FC236}">
                <a16:creationId xmlns:a16="http://schemas.microsoft.com/office/drawing/2014/main" id="{2BC994B9-DC66-4E7C-88D7-B230FB2E882E}"/>
              </a:ext>
            </a:extLst>
          </p:cNvPr>
          <p:cNvGrpSpPr/>
          <p:nvPr/>
        </p:nvGrpSpPr>
        <p:grpSpPr>
          <a:xfrm>
            <a:off x="9500815" y="2589791"/>
            <a:ext cx="1348655" cy="360917"/>
            <a:chOff x="7413168" y="2171853"/>
            <a:chExt cx="1011491" cy="270688"/>
          </a:xfrm>
        </p:grpSpPr>
        <p:sp>
          <p:nvSpPr>
            <p:cNvPr id="225" name="Rectangle 224">
              <a:extLst>
                <a:ext uri="{FF2B5EF4-FFF2-40B4-BE49-F238E27FC236}">
                  <a16:creationId xmlns:a16="http://schemas.microsoft.com/office/drawing/2014/main" id="{871731EE-5AC2-4E8D-86BF-5810F95262B4}"/>
                </a:ext>
              </a:extLst>
            </p:cNvPr>
            <p:cNvSpPr/>
            <p:nvPr/>
          </p:nvSpPr>
          <p:spPr>
            <a:xfrm>
              <a:off x="7588276" y="2171853"/>
              <a:ext cx="836383" cy="2706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err="1">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HFpEF</a:t>
              </a:r>
              <a:endParaRPr kumimoji="0" lang="en-CA" sz="1600" b="0" i="0" u="none" strike="noStrike" kern="1200" cap="none" spc="0" normalizeH="0" baseline="0" noProof="0" dirty="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232" name="Group 231">
              <a:extLst>
                <a:ext uri="{FF2B5EF4-FFF2-40B4-BE49-F238E27FC236}">
                  <a16:creationId xmlns:a16="http://schemas.microsoft.com/office/drawing/2014/main" id="{B27B3CA4-6704-49E2-820B-07382B6CEC5D}"/>
                </a:ext>
              </a:extLst>
            </p:cNvPr>
            <p:cNvGrpSpPr/>
            <p:nvPr/>
          </p:nvGrpSpPr>
          <p:grpSpPr>
            <a:xfrm>
              <a:off x="7413168" y="2196560"/>
              <a:ext cx="210208" cy="207089"/>
              <a:chOff x="513692" y="2135390"/>
              <a:chExt cx="210208" cy="207089"/>
            </a:xfrm>
          </p:grpSpPr>
          <p:sp>
            <p:nvSpPr>
              <p:cNvPr id="233" name="Oval 232">
                <a:extLst>
                  <a:ext uri="{FF2B5EF4-FFF2-40B4-BE49-F238E27FC236}">
                    <a16:creationId xmlns:a16="http://schemas.microsoft.com/office/drawing/2014/main" id="{229A9903-44AC-47AC-AB85-1AF8542DD241}"/>
                  </a:ext>
                </a:extLst>
              </p:cNvPr>
              <p:cNvSpPr/>
              <p:nvPr/>
            </p:nvSpPr>
            <p:spPr>
              <a:xfrm>
                <a:off x="513692" y="2135390"/>
                <a:ext cx="210208" cy="2070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34" name="Freeform 211">
                <a:extLst>
                  <a:ext uri="{FF2B5EF4-FFF2-40B4-BE49-F238E27FC236}">
                    <a16:creationId xmlns:a16="http://schemas.microsoft.com/office/drawing/2014/main" id="{B12A4DD3-CEF5-48BC-B294-26C963E9723E}"/>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236" name="Group 235">
            <a:extLst>
              <a:ext uri="{FF2B5EF4-FFF2-40B4-BE49-F238E27FC236}">
                <a16:creationId xmlns:a16="http://schemas.microsoft.com/office/drawing/2014/main" id="{F1414540-4818-4865-BCBE-188F7F17B8C3}"/>
              </a:ext>
            </a:extLst>
          </p:cNvPr>
          <p:cNvGrpSpPr/>
          <p:nvPr/>
        </p:nvGrpSpPr>
        <p:grpSpPr>
          <a:xfrm>
            <a:off x="9500816" y="2167829"/>
            <a:ext cx="1968425" cy="403676"/>
            <a:chOff x="4872311" y="1709854"/>
            <a:chExt cx="1476319" cy="302757"/>
          </a:xfrm>
        </p:grpSpPr>
        <p:sp>
          <p:nvSpPr>
            <p:cNvPr id="240" name="Rectangle 239">
              <a:extLst>
                <a:ext uri="{FF2B5EF4-FFF2-40B4-BE49-F238E27FC236}">
                  <a16:creationId xmlns:a16="http://schemas.microsoft.com/office/drawing/2014/main" id="{B5959A69-9631-4237-A7CF-2999F43B9A71}"/>
                </a:ext>
              </a:extLst>
            </p:cNvPr>
            <p:cNvSpPr/>
            <p:nvPr/>
          </p:nvSpPr>
          <p:spPr>
            <a:xfrm>
              <a:off x="5060396" y="1709854"/>
              <a:ext cx="1288234" cy="3027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CV mortality</a:t>
              </a:r>
              <a:endParaRPr kumimoji="0" lang="en-US" sz="1600" b="0" i="0" u="none" strike="noStrike" kern="120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41" name="Oval 240">
              <a:extLst>
                <a:ext uri="{FF2B5EF4-FFF2-40B4-BE49-F238E27FC236}">
                  <a16:creationId xmlns:a16="http://schemas.microsoft.com/office/drawing/2014/main" id="{38CACEC0-C445-4E2A-8904-1A5AE74DE013}"/>
                </a:ext>
              </a:extLst>
            </p:cNvPr>
            <p:cNvSpPr/>
            <p:nvPr/>
          </p:nvSpPr>
          <p:spPr>
            <a:xfrm>
              <a:off x="4872311" y="1733837"/>
              <a:ext cx="210208" cy="2070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err="1">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42" name="Freeform 211">
              <a:extLst>
                <a:ext uri="{FF2B5EF4-FFF2-40B4-BE49-F238E27FC236}">
                  <a16:creationId xmlns:a16="http://schemas.microsoft.com/office/drawing/2014/main" id="{FFF5366A-CF2F-4398-9EED-434BFD324AC2}"/>
                </a:ext>
              </a:extLst>
            </p:cNvPr>
            <p:cNvSpPr>
              <a:spLocks/>
            </p:cNvSpPr>
            <p:nvPr/>
          </p:nvSpPr>
          <p:spPr bwMode="auto">
            <a:xfrm>
              <a:off x="4894434" y="1778171"/>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243" name="Group 242">
            <a:extLst>
              <a:ext uri="{FF2B5EF4-FFF2-40B4-BE49-F238E27FC236}">
                <a16:creationId xmlns:a16="http://schemas.microsoft.com/office/drawing/2014/main" id="{BF2A6FE6-90A6-4457-913D-C4F5C9B9F772}"/>
              </a:ext>
            </a:extLst>
          </p:cNvPr>
          <p:cNvGrpSpPr/>
          <p:nvPr/>
        </p:nvGrpSpPr>
        <p:grpSpPr>
          <a:xfrm>
            <a:off x="9500830" y="1745866"/>
            <a:ext cx="1968425" cy="403676"/>
            <a:chOff x="4872311" y="1435951"/>
            <a:chExt cx="1476319" cy="302757"/>
          </a:xfrm>
        </p:grpSpPr>
        <p:sp>
          <p:nvSpPr>
            <p:cNvPr id="244" name="Oval 243">
              <a:extLst>
                <a:ext uri="{FF2B5EF4-FFF2-40B4-BE49-F238E27FC236}">
                  <a16:creationId xmlns:a16="http://schemas.microsoft.com/office/drawing/2014/main" id="{5AB11BAF-5377-4234-B6E3-089BD233CB0B}"/>
                </a:ext>
              </a:extLst>
            </p:cNvPr>
            <p:cNvSpPr/>
            <p:nvPr/>
          </p:nvSpPr>
          <p:spPr>
            <a:xfrm>
              <a:off x="4872311" y="1451188"/>
              <a:ext cx="210208" cy="2070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err="1">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45" name="Freeform 211">
              <a:extLst>
                <a:ext uri="{FF2B5EF4-FFF2-40B4-BE49-F238E27FC236}">
                  <a16:creationId xmlns:a16="http://schemas.microsoft.com/office/drawing/2014/main" id="{879C84F4-749F-4EE7-8CFC-072F16973BB7}"/>
                </a:ext>
              </a:extLst>
            </p:cNvPr>
            <p:cNvSpPr>
              <a:spLocks/>
            </p:cNvSpPr>
            <p:nvPr/>
          </p:nvSpPr>
          <p:spPr bwMode="auto">
            <a:xfrm>
              <a:off x="4894434" y="1495522"/>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46" name="Rectangle 245">
              <a:extLst>
                <a:ext uri="{FF2B5EF4-FFF2-40B4-BE49-F238E27FC236}">
                  <a16:creationId xmlns:a16="http://schemas.microsoft.com/office/drawing/2014/main" id="{630E06D0-2646-4B55-9CB4-4571D744B00C}"/>
                </a:ext>
              </a:extLst>
            </p:cNvPr>
            <p:cNvSpPr/>
            <p:nvPr/>
          </p:nvSpPr>
          <p:spPr>
            <a:xfrm>
              <a:off x="5060396" y="1435951"/>
              <a:ext cx="1288234" cy="3027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T2D remission</a:t>
              </a:r>
              <a:endParaRPr kumimoji="0" lang="en-US" sz="1600" b="0" i="0" u="none" strike="noStrike" kern="120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9" name="Gruppo 8">
            <a:extLst>
              <a:ext uri="{FF2B5EF4-FFF2-40B4-BE49-F238E27FC236}">
                <a16:creationId xmlns:a16="http://schemas.microsoft.com/office/drawing/2014/main" id="{591E7574-8D99-EBDE-702A-9B2A1AC4DE42}"/>
              </a:ext>
            </a:extLst>
          </p:cNvPr>
          <p:cNvGrpSpPr/>
          <p:nvPr/>
        </p:nvGrpSpPr>
        <p:grpSpPr>
          <a:xfrm>
            <a:off x="296913" y="1274276"/>
            <a:ext cx="11588956" cy="464973"/>
            <a:chOff x="332569" y="1319981"/>
            <a:chExt cx="11517644" cy="381395"/>
          </a:xfrm>
          <a:solidFill>
            <a:srgbClr val="C00000"/>
          </a:solidFill>
        </p:grpSpPr>
        <p:sp>
          <p:nvSpPr>
            <p:cNvPr id="2" name="Arrow: Pentagon 85">
              <a:extLst>
                <a:ext uri="{FF2B5EF4-FFF2-40B4-BE49-F238E27FC236}">
                  <a16:creationId xmlns:a16="http://schemas.microsoft.com/office/drawing/2014/main" id="{1229907D-32F2-1019-D25A-6F64D7075864}"/>
                </a:ext>
              </a:extLst>
            </p:cNvPr>
            <p:cNvSpPr/>
            <p:nvPr/>
          </p:nvSpPr>
          <p:spPr>
            <a:xfrm rot="10800000">
              <a:off x="332569" y="1319981"/>
              <a:ext cx="11517644" cy="381395"/>
            </a:xfrm>
            <a:prstGeom prst="homePlat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lnSpc>
                  <a:spcPct val="90000"/>
                </a:lnSpc>
                <a:defRPr/>
              </a:pPr>
              <a:endParaRPr kumimoji="0" lang="en-GB" sz="2000" b="1"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 name="CasellaDiTesto 7">
              <a:extLst>
                <a:ext uri="{FF2B5EF4-FFF2-40B4-BE49-F238E27FC236}">
                  <a16:creationId xmlns:a16="http://schemas.microsoft.com/office/drawing/2014/main" id="{DBAFAC17-C687-1D1D-989E-4EA248F7CFAB}"/>
                </a:ext>
              </a:extLst>
            </p:cNvPr>
            <p:cNvSpPr txBox="1"/>
            <p:nvPr/>
          </p:nvSpPr>
          <p:spPr>
            <a:xfrm>
              <a:off x="2498700" y="1353153"/>
              <a:ext cx="7898357" cy="341632"/>
            </a:xfrm>
            <a:prstGeom prst="rect">
              <a:avLst/>
            </a:prstGeom>
            <a:grpFill/>
          </p:spPr>
          <p:txBody>
            <a:bodyPr wrap="square" rtlCol="0">
              <a:spAutoFit/>
            </a:bodyPr>
            <a:lstStyle/>
            <a:p>
              <a:pPr lvl="0" defTabSz="1219170">
                <a:lnSpc>
                  <a:spcPct val="90000"/>
                </a:lnSpc>
                <a:defRPr/>
              </a:pPr>
              <a:r>
                <a:rPr lang="en-US" b="1" dirty="0">
                  <a:solidFill>
                    <a:srgbClr val="FFFFFF"/>
                  </a:solidFill>
                  <a:latin typeface="Apis For Office" panose="020B0504010101010104" pitchFamily="34" charset="0"/>
                  <a:ea typeface="Apis For Office" panose="020B0504010101010104" pitchFamily="34" charset="0"/>
                  <a:cs typeface="Apis For Office" panose="020B0504010101010104" pitchFamily="34" charset="0"/>
                </a:rPr>
                <a:t>Towards a WEIGHT REGAIN and a general WORSENING of health</a:t>
              </a:r>
              <a:endParaRPr lang="en-GB" b="1" dirty="0">
                <a:solidFill>
                  <a:srgbClr val="FFFFFF"/>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sp>
        <p:nvSpPr>
          <p:cNvPr id="10" name="Rectangle 167">
            <a:extLst>
              <a:ext uri="{FF2B5EF4-FFF2-40B4-BE49-F238E27FC236}">
                <a16:creationId xmlns:a16="http://schemas.microsoft.com/office/drawing/2014/main" id="{39122B51-FB3F-E265-7BDD-9D05CBD0D227}"/>
              </a:ext>
            </a:extLst>
          </p:cNvPr>
          <p:cNvSpPr/>
          <p:nvPr/>
        </p:nvSpPr>
        <p:spPr>
          <a:xfrm>
            <a:off x="356239" y="5330647"/>
            <a:ext cx="11574504" cy="416876"/>
          </a:xfrm>
          <a:prstGeom prst="rect">
            <a:avLst/>
          </a:pr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Weight REGAIN</a:t>
            </a:r>
          </a:p>
        </p:txBody>
      </p:sp>
    </p:spTree>
    <p:extLst>
      <p:ext uri="{BB962C8B-B14F-4D97-AF65-F5344CB8AC3E}">
        <p14:creationId xmlns:p14="http://schemas.microsoft.com/office/powerpoint/2010/main" val="67376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SLIDESRC_TAGID" val="ad8d2781-26b0-4d44-b0e7-5943869e7e84"/>
</p:tagLst>
</file>

<file path=ppt/tags/tag3.xml><?xml version="1.0" encoding="utf-8"?>
<p:tagLst xmlns:a="http://schemas.openxmlformats.org/drawingml/2006/main" xmlns:r="http://schemas.openxmlformats.org/officeDocument/2006/relationships" xmlns:p="http://schemas.openxmlformats.org/presentationml/2006/main">
  <p:tag name="SLIDESRC_TAGID" val="fbec961e-547d-4368-b8d4-265e22f39bdb"/>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62659</TotalTime>
  <Words>9551</Words>
  <Application>Microsoft Office PowerPoint</Application>
  <PresentationFormat>Widescreen</PresentationFormat>
  <Paragraphs>884</Paragraphs>
  <Slides>55</Slides>
  <Notes>31</Notes>
  <HiddenSlides>28</HiddenSlides>
  <MMClips>0</MMClips>
  <ScaleCrop>false</ScaleCrop>
  <HeadingPairs>
    <vt:vector size="8" baseType="variant">
      <vt:variant>
        <vt:lpstr>Caratteri utilizzati</vt:lpstr>
      </vt:variant>
      <vt:variant>
        <vt:i4>27</vt:i4>
      </vt:variant>
      <vt:variant>
        <vt:lpstr>Tema</vt:lpstr>
      </vt:variant>
      <vt:variant>
        <vt:i4>1</vt:i4>
      </vt:variant>
      <vt:variant>
        <vt:lpstr>Server OLE incorporati</vt:lpstr>
      </vt:variant>
      <vt:variant>
        <vt:i4>2</vt:i4>
      </vt:variant>
      <vt:variant>
        <vt:lpstr>Titoli diapositive</vt:lpstr>
      </vt:variant>
      <vt:variant>
        <vt:i4>55</vt:i4>
      </vt:variant>
    </vt:vector>
  </HeadingPairs>
  <TitlesOfParts>
    <vt:vector size="85" baseType="lpstr">
      <vt:lpstr>MS PGothic</vt:lpstr>
      <vt:lpstr>NSimSun</vt:lpstr>
      <vt:lpstr>AdvTT3713a231</vt:lpstr>
      <vt:lpstr>AdvTT577c760c</vt:lpstr>
      <vt:lpstr>Apis For Office</vt:lpstr>
      <vt:lpstr>Aptos</vt:lpstr>
      <vt:lpstr>Aptos Display</vt:lpstr>
      <vt:lpstr>Arial</vt:lpstr>
      <vt:lpstr>BlinkMacSystemFont</vt:lpstr>
      <vt:lpstr>Calibri</vt:lpstr>
      <vt:lpstr>GuardianSansGR-Regular</vt:lpstr>
      <vt:lpstr>GuardianSans-Semibold</vt:lpstr>
      <vt:lpstr>inherit</vt:lpstr>
      <vt:lpstr>MyriadPro-It</vt:lpstr>
      <vt:lpstr>MyriadPro-Regular</vt:lpstr>
      <vt:lpstr>MyriadPro-SemiCn</vt:lpstr>
      <vt:lpstr>OTNEJMScalaSansLF-Bold</vt:lpstr>
      <vt:lpstr>Roboto</vt:lpstr>
      <vt:lpstr>Shaker2Lancet-Bold</vt:lpstr>
      <vt:lpstr>Shaker2Lancet-BoldItalic</vt:lpstr>
      <vt:lpstr>STIX-Regular</vt:lpstr>
      <vt:lpstr>Times-Roman</vt:lpstr>
      <vt:lpstr>Verdana</vt:lpstr>
      <vt:lpstr>Verdana-Bold</vt:lpstr>
      <vt:lpstr>Warnock Pro</vt:lpstr>
      <vt:lpstr>Wingdings</vt:lpstr>
      <vt:lpstr>Wingdings 2</vt:lpstr>
      <vt:lpstr>Tema di Office</vt:lpstr>
      <vt:lpstr>think-cell Slide</vt:lpstr>
      <vt:lpstr>Prism 10</vt:lpstr>
      <vt:lpstr>Presentazione standard di PowerPoint</vt:lpstr>
      <vt:lpstr>WEIGHT REGAIN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Greater weight loss leads to improved health outcomes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Change in body weight STEP 1</vt:lpstr>
      <vt:lpstr>Perdita di peso negli studi STEP Semaglutide 2.4 mg once-weekly in participants with overweight or obesity</vt:lpstr>
      <vt:lpstr>Categorical body weight loss STEP 1</vt:lpstr>
      <vt:lpstr>Presentazione standard di PowerPoint</vt:lpstr>
      <vt:lpstr>Presentazione standard di PowerPoint</vt:lpstr>
      <vt:lpstr>The neuro-hormonal actors involved in energy homeostasis</vt:lpstr>
      <vt:lpstr>Treatment strategies for obesity</vt:lpstr>
      <vt:lpstr>Cagrilintide/Semaglutide Observed mean change from baseline (%)</vt:lpstr>
      <vt:lpstr>Presentazione standard di PowerPoint</vt:lpstr>
      <vt:lpstr>Primary Endpoint: Percentage Change in Body Weight From Baseline to 72 Weeks</vt:lpstr>
      <vt:lpstr>Key Secondary Endpoints: Percentage of Participants Achieving Body Weight Reduction Targets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Take-home message</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Gloria Guarisco</dc:creator>
  <cp:lastModifiedBy>Gloria Guarisco</cp:lastModifiedBy>
  <cp:revision>22</cp:revision>
  <dcterms:created xsi:type="dcterms:W3CDTF">2025-04-28T08:59:34Z</dcterms:created>
  <dcterms:modified xsi:type="dcterms:W3CDTF">2025-06-26T15:47:09Z</dcterms:modified>
</cp:coreProperties>
</file>